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sldIdLst>
    <p:sldId id="256" r:id="rId2"/>
    <p:sldId id="264"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299CF0-292A-4FFB-B9C5-DD69F71E424B}" v="920" dt="2018-08-28T22:44:26.307"/>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2" autoAdjust="0"/>
    <p:restoredTop sz="94660"/>
  </p:normalViewPr>
  <p:slideViewPr>
    <p:cSldViewPr snapToGrid="0">
      <p:cViewPr varScale="1">
        <p:scale>
          <a:sx n="87" d="100"/>
          <a:sy n="87" d="100"/>
        </p:scale>
        <p:origin x="480" y="-19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is Alberto Araya Garnica" userId="7559d8d5767fab9d" providerId="LiveId" clId="{1E299CF0-292A-4FFB-B9C5-DD69F71E424B}"/>
    <pc:docChg chg="undo custSel mod addSld delSld modSld">
      <pc:chgData name="Luis Alberto Araya Garnica" userId="7559d8d5767fab9d" providerId="LiveId" clId="{1E299CF0-292A-4FFB-B9C5-DD69F71E424B}" dt="2018-08-28T22:44:26.307" v="896" actId="14100"/>
      <pc:docMkLst>
        <pc:docMk/>
      </pc:docMkLst>
      <pc:sldChg chg="addSp delSp modSp mod setBg delDesignElem">
        <pc:chgData name="Luis Alberto Araya Garnica" userId="7559d8d5767fab9d" providerId="LiveId" clId="{1E299CF0-292A-4FFB-B9C5-DD69F71E424B}" dt="2018-08-28T22:35:01.358" v="819"/>
        <pc:sldMkLst>
          <pc:docMk/>
          <pc:sldMk cId="1844839229" sldId="256"/>
        </pc:sldMkLst>
        <pc:spChg chg="mod">
          <ac:chgData name="Luis Alberto Araya Garnica" userId="7559d8d5767fab9d" providerId="LiveId" clId="{1E299CF0-292A-4FFB-B9C5-DD69F71E424B}" dt="2018-08-28T22:34:24.579" v="815" actId="255"/>
          <ac:spMkLst>
            <pc:docMk/>
            <pc:sldMk cId="1844839229" sldId="256"/>
            <ac:spMk id="2" creationId="{00000000-0000-0000-0000-000000000000}"/>
          </ac:spMkLst>
        </pc:spChg>
        <pc:spChg chg="mod">
          <ac:chgData name="Luis Alberto Araya Garnica" userId="7559d8d5767fab9d" providerId="LiveId" clId="{1E299CF0-292A-4FFB-B9C5-DD69F71E424B}" dt="2018-08-28T22:35:01.358" v="819"/>
          <ac:spMkLst>
            <pc:docMk/>
            <pc:sldMk cId="1844839229" sldId="256"/>
            <ac:spMk id="3" creationId="{00000000-0000-0000-0000-000000000000}"/>
          </ac:spMkLst>
        </pc:spChg>
        <pc:spChg chg="add del">
          <ac:chgData name="Luis Alberto Araya Garnica" userId="7559d8d5767fab9d" providerId="LiveId" clId="{1E299CF0-292A-4FFB-B9C5-DD69F71E424B}" dt="2018-08-23T15:51:22.666" v="7"/>
          <ac:spMkLst>
            <pc:docMk/>
            <pc:sldMk cId="1844839229" sldId="256"/>
            <ac:spMk id="8" creationId="{DF0ADB4E-94F7-4499-A048-25702426FADE}"/>
          </ac:spMkLst>
        </pc:spChg>
        <pc:spChg chg="add del">
          <ac:chgData name="Luis Alberto Araya Garnica" userId="7559d8d5767fab9d" providerId="LiveId" clId="{1E299CF0-292A-4FFB-B9C5-DD69F71E424B}" dt="2018-08-23T15:51:22.666" v="7"/>
          <ac:spMkLst>
            <pc:docMk/>
            <pc:sldMk cId="1844839229" sldId="256"/>
            <ac:spMk id="10" creationId="{6AD96B72-46E2-410D-AD3A-DA76EE628CF5}"/>
          </ac:spMkLst>
        </pc:spChg>
        <pc:picChg chg="add">
          <ac:chgData name="Luis Alberto Araya Garnica" userId="7559d8d5767fab9d" providerId="LiveId" clId="{1E299CF0-292A-4FFB-B9C5-DD69F71E424B}" dt="2018-08-23T15:52:07.927" v="9" actId="26606"/>
          <ac:picMkLst>
            <pc:docMk/>
            <pc:sldMk cId="1844839229" sldId="256"/>
            <ac:picMk id="7" creationId="{AAD1C742-0F23-4412-B19F-532BA33013F2}"/>
          </ac:picMkLst>
        </pc:picChg>
        <pc:cxnChg chg="add del">
          <ac:chgData name="Luis Alberto Araya Garnica" userId="7559d8d5767fab9d" providerId="LiveId" clId="{1E299CF0-292A-4FFB-B9C5-DD69F71E424B}" dt="2018-08-23T15:51:22.666" v="7"/>
          <ac:cxnSpMkLst>
            <pc:docMk/>
            <pc:sldMk cId="1844839229" sldId="256"/>
            <ac:cxnSpMk id="12" creationId="{218498B7-553E-4F59-A6D1-B7F56A185C38}"/>
          </ac:cxnSpMkLst>
        </pc:cxnChg>
      </pc:sldChg>
      <pc:sldChg chg="modSp mod setBg">
        <pc:chgData name="Luis Alberto Araya Garnica" userId="7559d8d5767fab9d" providerId="LiveId" clId="{1E299CF0-292A-4FFB-B9C5-DD69F71E424B}" dt="2018-08-28T22:36:02.960" v="826" actId="255"/>
        <pc:sldMkLst>
          <pc:docMk/>
          <pc:sldMk cId="2299708780" sldId="257"/>
        </pc:sldMkLst>
        <pc:spChg chg="mod">
          <ac:chgData name="Luis Alberto Araya Garnica" userId="7559d8d5767fab9d" providerId="LiveId" clId="{1E299CF0-292A-4FFB-B9C5-DD69F71E424B}" dt="2018-08-28T22:35:35.789" v="821" actId="207"/>
          <ac:spMkLst>
            <pc:docMk/>
            <pc:sldMk cId="2299708780" sldId="257"/>
            <ac:spMk id="2" creationId="{00000000-0000-0000-0000-000000000000}"/>
          </ac:spMkLst>
        </pc:spChg>
        <pc:graphicFrameChg chg="add mod modGraphic">
          <ac:chgData name="Luis Alberto Araya Garnica" userId="7559d8d5767fab9d" providerId="LiveId" clId="{1E299CF0-292A-4FFB-B9C5-DD69F71E424B}" dt="2018-08-28T22:36:02.960" v="826" actId="255"/>
          <ac:graphicFrameMkLst>
            <pc:docMk/>
            <pc:sldMk cId="2299708780" sldId="257"/>
            <ac:graphicFrameMk id="4" creationId="{00000000-0000-0000-0000-000000000000}"/>
          </ac:graphicFrameMkLst>
        </pc:graphicFrameChg>
      </pc:sldChg>
      <pc:sldChg chg="modSp mod setBg">
        <pc:chgData name="Luis Alberto Araya Garnica" userId="7559d8d5767fab9d" providerId="LiveId" clId="{1E299CF0-292A-4FFB-B9C5-DD69F71E424B}" dt="2018-08-28T22:37:21.821" v="836" actId="20577"/>
        <pc:sldMkLst>
          <pc:docMk/>
          <pc:sldMk cId="2242178135" sldId="258"/>
        </pc:sldMkLst>
        <pc:spChg chg="mod">
          <ac:chgData name="Luis Alberto Araya Garnica" userId="7559d8d5767fab9d" providerId="LiveId" clId="{1E299CF0-292A-4FFB-B9C5-DD69F71E424B}" dt="2018-08-28T22:37:00.576" v="831" actId="207"/>
          <ac:spMkLst>
            <pc:docMk/>
            <pc:sldMk cId="2242178135" sldId="258"/>
            <ac:spMk id="2" creationId="{00000000-0000-0000-0000-000000000000}"/>
          </ac:spMkLst>
        </pc:spChg>
        <pc:graphicFrameChg chg="add mod modGraphic">
          <ac:chgData name="Luis Alberto Araya Garnica" userId="7559d8d5767fab9d" providerId="LiveId" clId="{1E299CF0-292A-4FFB-B9C5-DD69F71E424B}" dt="2018-08-28T22:37:21.821" v="836" actId="20577"/>
          <ac:graphicFrameMkLst>
            <pc:docMk/>
            <pc:sldMk cId="2242178135" sldId="258"/>
            <ac:graphicFrameMk id="4" creationId="{00000000-0000-0000-0000-000000000000}"/>
          </ac:graphicFrameMkLst>
        </pc:graphicFrameChg>
      </pc:sldChg>
      <pc:sldChg chg="modSp mod setBg">
        <pc:chgData name="Luis Alberto Araya Garnica" userId="7559d8d5767fab9d" providerId="LiveId" clId="{1E299CF0-292A-4FFB-B9C5-DD69F71E424B}" dt="2018-08-28T22:38:37.716" v="846" actId="207"/>
        <pc:sldMkLst>
          <pc:docMk/>
          <pc:sldMk cId="2170179108" sldId="259"/>
        </pc:sldMkLst>
        <pc:spChg chg="mod">
          <ac:chgData name="Luis Alberto Araya Garnica" userId="7559d8d5767fab9d" providerId="LiveId" clId="{1E299CF0-292A-4FFB-B9C5-DD69F71E424B}" dt="2018-08-28T22:38:02.094" v="840" actId="27636"/>
          <ac:spMkLst>
            <pc:docMk/>
            <pc:sldMk cId="2170179108" sldId="259"/>
            <ac:spMk id="2" creationId="{00000000-0000-0000-0000-000000000000}"/>
          </ac:spMkLst>
        </pc:spChg>
        <pc:graphicFrameChg chg="mod modGraphic">
          <ac:chgData name="Luis Alberto Araya Garnica" userId="7559d8d5767fab9d" providerId="LiveId" clId="{1E299CF0-292A-4FFB-B9C5-DD69F71E424B}" dt="2018-08-28T22:38:37.716" v="846" actId="207"/>
          <ac:graphicFrameMkLst>
            <pc:docMk/>
            <pc:sldMk cId="2170179108" sldId="259"/>
            <ac:graphicFrameMk id="4" creationId="{00000000-0000-0000-0000-000000000000}"/>
          </ac:graphicFrameMkLst>
        </pc:graphicFrameChg>
      </pc:sldChg>
      <pc:sldChg chg="modSp mod setBg">
        <pc:chgData name="Luis Alberto Araya Garnica" userId="7559d8d5767fab9d" providerId="LiveId" clId="{1E299CF0-292A-4FFB-B9C5-DD69F71E424B}" dt="2018-08-28T22:40:24.253" v="861" actId="207"/>
        <pc:sldMkLst>
          <pc:docMk/>
          <pc:sldMk cId="3708558653" sldId="260"/>
        </pc:sldMkLst>
        <pc:spChg chg="mod">
          <ac:chgData name="Luis Alberto Araya Garnica" userId="7559d8d5767fab9d" providerId="LiveId" clId="{1E299CF0-292A-4FFB-B9C5-DD69F71E424B}" dt="2018-08-28T22:39:29.682" v="852" actId="27636"/>
          <ac:spMkLst>
            <pc:docMk/>
            <pc:sldMk cId="3708558653" sldId="260"/>
            <ac:spMk id="2" creationId="{00000000-0000-0000-0000-000000000000}"/>
          </ac:spMkLst>
        </pc:spChg>
        <pc:graphicFrameChg chg="mod modGraphic">
          <ac:chgData name="Luis Alberto Araya Garnica" userId="7559d8d5767fab9d" providerId="LiveId" clId="{1E299CF0-292A-4FFB-B9C5-DD69F71E424B}" dt="2018-08-28T22:40:24.253" v="861" actId="207"/>
          <ac:graphicFrameMkLst>
            <pc:docMk/>
            <pc:sldMk cId="3708558653" sldId="260"/>
            <ac:graphicFrameMk id="4" creationId="{00000000-0000-0000-0000-000000000000}"/>
          </ac:graphicFrameMkLst>
        </pc:graphicFrameChg>
      </pc:sldChg>
      <pc:sldChg chg="modSp mod setBg">
        <pc:chgData name="Luis Alberto Araya Garnica" userId="7559d8d5767fab9d" providerId="LiveId" clId="{1E299CF0-292A-4FFB-B9C5-DD69F71E424B}" dt="2018-08-28T22:41:47.491" v="872" actId="207"/>
        <pc:sldMkLst>
          <pc:docMk/>
          <pc:sldMk cId="486110458" sldId="261"/>
        </pc:sldMkLst>
        <pc:spChg chg="mod">
          <ac:chgData name="Luis Alberto Araya Garnica" userId="7559d8d5767fab9d" providerId="LiveId" clId="{1E299CF0-292A-4FFB-B9C5-DD69F71E424B}" dt="2018-08-28T22:41:08.056" v="865" actId="14100"/>
          <ac:spMkLst>
            <pc:docMk/>
            <pc:sldMk cId="486110458" sldId="261"/>
            <ac:spMk id="2" creationId="{00000000-0000-0000-0000-000000000000}"/>
          </ac:spMkLst>
        </pc:spChg>
        <pc:graphicFrameChg chg="add mod modGraphic">
          <ac:chgData name="Luis Alberto Araya Garnica" userId="7559d8d5767fab9d" providerId="LiveId" clId="{1E299CF0-292A-4FFB-B9C5-DD69F71E424B}" dt="2018-08-28T22:41:47.491" v="872" actId="207"/>
          <ac:graphicFrameMkLst>
            <pc:docMk/>
            <pc:sldMk cId="486110458" sldId="261"/>
            <ac:graphicFrameMk id="4" creationId="{00000000-0000-0000-0000-000000000000}"/>
          </ac:graphicFrameMkLst>
        </pc:graphicFrameChg>
      </pc:sldChg>
      <pc:sldChg chg="modSp mod setBg">
        <pc:chgData name="Luis Alberto Araya Garnica" userId="7559d8d5767fab9d" providerId="LiveId" clId="{1E299CF0-292A-4FFB-B9C5-DD69F71E424B}" dt="2018-08-28T22:44:26.307" v="896" actId="14100"/>
        <pc:sldMkLst>
          <pc:docMk/>
          <pc:sldMk cId="770599980" sldId="262"/>
        </pc:sldMkLst>
        <pc:spChg chg="mod">
          <ac:chgData name="Luis Alberto Araya Garnica" userId="7559d8d5767fab9d" providerId="LiveId" clId="{1E299CF0-292A-4FFB-B9C5-DD69F71E424B}" dt="2018-08-28T22:44:26.307" v="896" actId="14100"/>
          <ac:spMkLst>
            <pc:docMk/>
            <pc:sldMk cId="770599980" sldId="262"/>
            <ac:spMk id="2" creationId="{00000000-0000-0000-0000-000000000000}"/>
          </ac:spMkLst>
        </pc:spChg>
        <pc:graphicFrameChg chg="add mod modGraphic">
          <ac:chgData name="Luis Alberto Araya Garnica" userId="7559d8d5767fab9d" providerId="LiveId" clId="{1E299CF0-292A-4FFB-B9C5-DD69F71E424B}" dt="2018-08-28T22:43:48.192" v="892" actId="20577"/>
          <ac:graphicFrameMkLst>
            <pc:docMk/>
            <pc:sldMk cId="770599980" sldId="262"/>
            <ac:graphicFrameMk id="4" creationId="{00000000-0000-0000-0000-000000000000}"/>
          </ac:graphicFrameMkLst>
        </pc:graphicFrameChg>
      </pc:sldChg>
      <pc:sldChg chg="del">
        <pc:chgData name="Luis Alberto Araya Garnica" userId="7559d8d5767fab9d" providerId="LiveId" clId="{1E299CF0-292A-4FFB-B9C5-DD69F71E424B}" dt="2018-08-28T22:17:11.285" v="803" actId="2696"/>
        <pc:sldMkLst>
          <pc:docMk/>
          <pc:sldMk cId="3156705439" sldId="263"/>
        </pc:sldMkLst>
      </pc:sldChg>
      <pc:sldChg chg="addSp delSp modSp add mod setBg">
        <pc:chgData name="Luis Alberto Araya Garnica" userId="7559d8d5767fab9d" providerId="LiveId" clId="{1E299CF0-292A-4FFB-B9C5-DD69F71E424B}" dt="2018-08-28T21:57:03.283" v="187" actId="27636"/>
        <pc:sldMkLst>
          <pc:docMk/>
          <pc:sldMk cId="2563113675" sldId="264"/>
        </pc:sldMkLst>
        <pc:spChg chg="del">
          <ac:chgData name="Luis Alberto Araya Garnica" userId="7559d8d5767fab9d" providerId="LiveId" clId="{1E299CF0-292A-4FFB-B9C5-DD69F71E424B}" dt="2018-08-28T21:47:08.496" v="70"/>
          <ac:spMkLst>
            <pc:docMk/>
            <pc:sldMk cId="2563113675" sldId="264"/>
            <ac:spMk id="2" creationId="{A19DDC41-EFE8-4421-AAB1-219607EE4B95}"/>
          </ac:spMkLst>
        </pc:spChg>
        <pc:spChg chg="add del mod">
          <ac:chgData name="Luis Alberto Araya Garnica" userId="7559d8d5767fab9d" providerId="LiveId" clId="{1E299CF0-292A-4FFB-B9C5-DD69F71E424B}" dt="2018-08-28T21:57:03.283" v="187" actId="27636"/>
          <ac:spMkLst>
            <pc:docMk/>
            <pc:sldMk cId="2563113675" sldId="264"/>
            <ac:spMk id="3" creationId="{91DE5676-14A1-4102-94AD-57925705C288}"/>
          </ac:spMkLst>
        </pc:spChg>
        <pc:graphicFrameChg chg="add del mod">
          <ac:chgData name="Luis Alberto Araya Garnica" userId="7559d8d5767fab9d" providerId="LiveId" clId="{1E299CF0-292A-4FFB-B9C5-DD69F71E424B}" dt="2018-08-28T21:55:33.726" v="172" actId="26606"/>
          <ac:graphicFrameMkLst>
            <pc:docMk/>
            <pc:sldMk cId="2563113675" sldId="264"/>
            <ac:graphicFrameMk id="5" creationId="{B3A005A3-0C84-4063-9846-BA87BD496A9F}"/>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B824A13-E1E7-4CE5-ACF3-9296B726791B}" type="datetimeFigureOut">
              <a:rPr lang="es-CL" smtClean="0"/>
              <a:t>28-08-2018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58E4CBA-2EC4-4D1F-AB35-A7E92575B5D0}" type="slidenum">
              <a:rPr lang="es-CL" smtClean="0"/>
              <a:t>‹Nº›</a:t>
            </a:fld>
            <a:endParaRPr lang="es-CL"/>
          </a:p>
        </p:txBody>
      </p:sp>
    </p:spTree>
    <p:extLst>
      <p:ext uri="{BB962C8B-B14F-4D97-AF65-F5344CB8AC3E}">
        <p14:creationId xmlns:p14="http://schemas.microsoft.com/office/powerpoint/2010/main" val="2900292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9B824A13-E1E7-4CE5-ACF3-9296B726791B}" type="datetimeFigureOut">
              <a:rPr lang="es-CL" smtClean="0"/>
              <a:t>28-08-2018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58E4CBA-2EC4-4D1F-AB35-A7E92575B5D0}" type="slidenum">
              <a:rPr lang="es-CL" smtClean="0"/>
              <a:t>‹Nº›</a:t>
            </a:fld>
            <a:endParaRPr lang="es-CL"/>
          </a:p>
        </p:txBody>
      </p:sp>
    </p:spTree>
    <p:extLst>
      <p:ext uri="{BB962C8B-B14F-4D97-AF65-F5344CB8AC3E}">
        <p14:creationId xmlns:p14="http://schemas.microsoft.com/office/powerpoint/2010/main" val="2792505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9B824A13-E1E7-4CE5-ACF3-9296B726791B}" type="datetimeFigureOut">
              <a:rPr lang="es-CL" smtClean="0"/>
              <a:t>28-08-2018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58E4CBA-2EC4-4D1F-AB35-A7E92575B5D0}" type="slidenum">
              <a:rPr lang="es-CL" smtClean="0"/>
              <a:t>‹Nº›</a:t>
            </a:fld>
            <a:endParaRPr lang="es-C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20393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9B824A13-E1E7-4CE5-ACF3-9296B726791B}" type="datetimeFigureOut">
              <a:rPr lang="es-CL" smtClean="0"/>
              <a:t>28-08-2018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58E4CBA-2EC4-4D1F-AB35-A7E92575B5D0}" type="slidenum">
              <a:rPr lang="es-CL" smtClean="0"/>
              <a:t>‹Nº›</a:t>
            </a:fld>
            <a:endParaRPr lang="es-CL"/>
          </a:p>
        </p:txBody>
      </p:sp>
    </p:spTree>
    <p:extLst>
      <p:ext uri="{BB962C8B-B14F-4D97-AF65-F5344CB8AC3E}">
        <p14:creationId xmlns:p14="http://schemas.microsoft.com/office/powerpoint/2010/main" val="296721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9B824A13-E1E7-4CE5-ACF3-9296B726791B}" type="datetimeFigureOut">
              <a:rPr lang="es-CL" smtClean="0"/>
              <a:t>28-08-2018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58E4CBA-2EC4-4D1F-AB35-A7E92575B5D0}" type="slidenum">
              <a:rPr lang="es-CL" smtClean="0"/>
              <a:t>‹Nº›</a:t>
            </a:fld>
            <a:endParaRPr lang="es-C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12915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9B824A13-E1E7-4CE5-ACF3-9296B726791B}" type="datetimeFigureOut">
              <a:rPr lang="es-CL" smtClean="0"/>
              <a:t>28-08-2018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58E4CBA-2EC4-4D1F-AB35-A7E92575B5D0}" type="slidenum">
              <a:rPr lang="es-CL" smtClean="0"/>
              <a:t>‹Nº›</a:t>
            </a:fld>
            <a:endParaRPr lang="es-CL"/>
          </a:p>
        </p:txBody>
      </p:sp>
    </p:spTree>
    <p:extLst>
      <p:ext uri="{BB962C8B-B14F-4D97-AF65-F5344CB8AC3E}">
        <p14:creationId xmlns:p14="http://schemas.microsoft.com/office/powerpoint/2010/main" val="3616367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B824A13-E1E7-4CE5-ACF3-9296B726791B}" type="datetimeFigureOut">
              <a:rPr lang="es-CL" smtClean="0"/>
              <a:t>28-08-2018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58E4CBA-2EC4-4D1F-AB35-A7E92575B5D0}" type="slidenum">
              <a:rPr lang="es-CL" smtClean="0"/>
              <a:t>‹Nº›</a:t>
            </a:fld>
            <a:endParaRPr lang="es-CL"/>
          </a:p>
        </p:txBody>
      </p:sp>
    </p:spTree>
    <p:extLst>
      <p:ext uri="{BB962C8B-B14F-4D97-AF65-F5344CB8AC3E}">
        <p14:creationId xmlns:p14="http://schemas.microsoft.com/office/powerpoint/2010/main" val="4169196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B824A13-E1E7-4CE5-ACF3-9296B726791B}" type="datetimeFigureOut">
              <a:rPr lang="es-CL" smtClean="0"/>
              <a:t>28-08-2018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58E4CBA-2EC4-4D1F-AB35-A7E92575B5D0}" type="slidenum">
              <a:rPr lang="es-CL" smtClean="0"/>
              <a:t>‹Nº›</a:t>
            </a:fld>
            <a:endParaRPr lang="es-CL"/>
          </a:p>
        </p:txBody>
      </p:sp>
    </p:spTree>
    <p:extLst>
      <p:ext uri="{BB962C8B-B14F-4D97-AF65-F5344CB8AC3E}">
        <p14:creationId xmlns:p14="http://schemas.microsoft.com/office/powerpoint/2010/main" val="3405655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B824A13-E1E7-4CE5-ACF3-9296B726791B}" type="datetimeFigureOut">
              <a:rPr lang="es-CL" smtClean="0"/>
              <a:t>28-08-2018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58E4CBA-2EC4-4D1F-AB35-A7E92575B5D0}" type="slidenum">
              <a:rPr lang="es-CL" smtClean="0"/>
              <a:t>‹Nº›</a:t>
            </a:fld>
            <a:endParaRPr lang="es-CL"/>
          </a:p>
        </p:txBody>
      </p:sp>
    </p:spTree>
    <p:extLst>
      <p:ext uri="{BB962C8B-B14F-4D97-AF65-F5344CB8AC3E}">
        <p14:creationId xmlns:p14="http://schemas.microsoft.com/office/powerpoint/2010/main" val="2855480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9B824A13-E1E7-4CE5-ACF3-9296B726791B}" type="datetimeFigureOut">
              <a:rPr lang="es-CL" smtClean="0"/>
              <a:t>28-08-2018</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58E4CBA-2EC4-4D1F-AB35-A7E92575B5D0}" type="slidenum">
              <a:rPr lang="es-CL" smtClean="0"/>
              <a:t>‹Nº›</a:t>
            </a:fld>
            <a:endParaRPr lang="es-CL"/>
          </a:p>
        </p:txBody>
      </p:sp>
    </p:spTree>
    <p:extLst>
      <p:ext uri="{BB962C8B-B14F-4D97-AF65-F5344CB8AC3E}">
        <p14:creationId xmlns:p14="http://schemas.microsoft.com/office/powerpoint/2010/main" val="1414058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B824A13-E1E7-4CE5-ACF3-9296B726791B}" type="datetimeFigureOut">
              <a:rPr lang="es-CL" smtClean="0"/>
              <a:t>28-08-2018</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58E4CBA-2EC4-4D1F-AB35-A7E92575B5D0}" type="slidenum">
              <a:rPr lang="es-CL" smtClean="0"/>
              <a:t>‹Nº›</a:t>
            </a:fld>
            <a:endParaRPr lang="es-CL"/>
          </a:p>
        </p:txBody>
      </p:sp>
    </p:spTree>
    <p:extLst>
      <p:ext uri="{BB962C8B-B14F-4D97-AF65-F5344CB8AC3E}">
        <p14:creationId xmlns:p14="http://schemas.microsoft.com/office/powerpoint/2010/main" val="2426055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B824A13-E1E7-4CE5-ACF3-9296B726791B}" type="datetimeFigureOut">
              <a:rPr lang="es-CL" smtClean="0"/>
              <a:t>28-08-2018</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258E4CBA-2EC4-4D1F-AB35-A7E92575B5D0}" type="slidenum">
              <a:rPr lang="es-CL" smtClean="0"/>
              <a:t>‹Nº›</a:t>
            </a:fld>
            <a:endParaRPr lang="es-CL"/>
          </a:p>
        </p:txBody>
      </p:sp>
    </p:spTree>
    <p:extLst>
      <p:ext uri="{BB962C8B-B14F-4D97-AF65-F5344CB8AC3E}">
        <p14:creationId xmlns:p14="http://schemas.microsoft.com/office/powerpoint/2010/main" val="1671394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B824A13-E1E7-4CE5-ACF3-9296B726791B}" type="datetimeFigureOut">
              <a:rPr lang="es-CL" smtClean="0"/>
              <a:t>28-08-2018</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258E4CBA-2EC4-4D1F-AB35-A7E92575B5D0}" type="slidenum">
              <a:rPr lang="es-CL" smtClean="0"/>
              <a:t>‹Nº›</a:t>
            </a:fld>
            <a:endParaRPr lang="es-CL"/>
          </a:p>
        </p:txBody>
      </p:sp>
    </p:spTree>
    <p:extLst>
      <p:ext uri="{BB962C8B-B14F-4D97-AF65-F5344CB8AC3E}">
        <p14:creationId xmlns:p14="http://schemas.microsoft.com/office/powerpoint/2010/main" val="3943154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824A13-E1E7-4CE5-ACF3-9296B726791B}" type="datetimeFigureOut">
              <a:rPr lang="es-CL" smtClean="0"/>
              <a:t>28-08-2018</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258E4CBA-2EC4-4D1F-AB35-A7E92575B5D0}" type="slidenum">
              <a:rPr lang="es-CL" smtClean="0"/>
              <a:t>‹Nº›</a:t>
            </a:fld>
            <a:endParaRPr lang="es-CL"/>
          </a:p>
        </p:txBody>
      </p:sp>
    </p:spTree>
    <p:extLst>
      <p:ext uri="{BB962C8B-B14F-4D97-AF65-F5344CB8AC3E}">
        <p14:creationId xmlns:p14="http://schemas.microsoft.com/office/powerpoint/2010/main" val="2381855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9B824A13-E1E7-4CE5-ACF3-9296B726791B}" type="datetimeFigureOut">
              <a:rPr lang="es-CL" smtClean="0"/>
              <a:t>28-08-2018</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58E4CBA-2EC4-4D1F-AB35-A7E92575B5D0}" type="slidenum">
              <a:rPr lang="es-CL" smtClean="0"/>
              <a:t>‹Nº›</a:t>
            </a:fld>
            <a:endParaRPr lang="es-CL"/>
          </a:p>
        </p:txBody>
      </p:sp>
    </p:spTree>
    <p:extLst>
      <p:ext uri="{BB962C8B-B14F-4D97-AF65-F5344CB8AC3E}">
        <p14:creationId xmlns:p14="http://schemas.microsoft.com/office/powerpoint/2010/main" val="3405013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58E4CBA-2EC4-4D1F-AB35-A7E92575B5D0}" type="slidenum">
              <a:rPr lang="es-CL" smtClean="0"/>
              <a:t>‹Nº›</a:t>
            </a:fld>
            <a:endParaRPr lang="es-CL"/>
          </a:p>
        </p:txBody>
      </p:sp>
      <p:sp>
        <p:nvSpPr>
          <p:cNvPr id="5" name="Date Placeholder 4"/>
          <p:cNvSpPr>
            <a:spLocks noGrp="1"/>
          </p:cNvSpPr>
          <p:nvPr>
            <p:ph type="dt" sz="half" idx="10"/>
          </p:nvPr>
        </p:nvSpPr>
        <p:spPr/>
        <p:txBody>
          <a:bodyPr/>
          <a:lstStyle/>
          <a:p>
            <a:fld id="{9B824A13-E1E7-4CE5-ACF3-9296B726791B}" type="datetimeFigureOut">
              <a:rPr lang="es-CL" smtClean="0"/>
              <a:t>28-08-2018</a:t>
            </a:fld>
            <a:endParaRPr lang="es-CL"/>
          </a:p>
        </p:txBody>
      </p:sp>
    </p:spTree>
    <p:extLst>
      <p:ext uri="{BB962C8B-B14F-4D97-AF65-F5344CB8AC3E}">
        <p14:creationId xmlns:p14="http://schemas.microsoft.com/office/powerpoint/2010/main" val="4096785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B824A13-E1E7-4CE5-ACF3-9296B726791B}" type="datetimeFigureOut">
              <a:rPr lang="es-CL" smtClean="0"/>
              <a:t>28-08-2018</a:t>
            </a:fld>
            <a:endParaRPr lang="es-C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58E4CBA-2EC4-4D1F-AB35-A7E92575B5D0}" type="slidenum">
              <a:rPr lang="es-CL" smtClean="0"/>
              <a:t>‹Nº›</a:t>
            </a:fld>
            <a:endParaRPr lang="es-CL"/>
          </a:p>
        </p:txBody>
      </p:sp>
    </p:spTree>
    <p:extLst>
      <p:ext uri="{BB962C8B-B14F-4D97-AF65-F5344CB8AC3E}">
        <p14:creationId xmlns:p14="http://schemas.microsoft.com/office/powerpoint/2010/main" val="708129975"/>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 id="2147483820" r:id="rId12"/>
    <p:sldLayoutId id="2147483821" r:id="rId13"/>
    <p:sldLayoutId id="2147483822" r:id="rId14"/>
    <p:sldLayoutId id="2147483823" r:id="rId15"/>
    <p:sldLayoutId id="214748382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507067" y="1578133"/>
            <a:ext cx="4335468" cy="2875534"/>
          </a:xfrm>
        </p:spPr>
        <p:txBody>
          <a:bodyPr>
            <a:normAutofit/>
          </a:bodyPr>
          <a:lstStyle/>
          <a:p>
            <a:r>
              <a:rPr lang="es-CL" sz="6000" dirty="0">
                <a:solidFill>
                  <a:srgbClr val="002060"/>
                </a:solidFill>
              </a:rPr>
              <a:t>Negociación Colectiva 2018</a:t>
            </a:r>
          </a:p>
        </p:txBody>
      </p:sp>
      <p:sp>
        <p:nvSpPr>
          <p:cNvPr id="3" name="Subtítulo 2"/>
          <p:cNvSpPr>
            <a:spLocks noGrp="1"/>
          </p:cNvSpPr>
          <p:nvPr>
            <p:ph type="subTitle" idx="1"/>
          </p:nvPr>
        </p:nvSpPr>
        <p:spPr>
          <a:xfrm>
            <a:off x="650632" y="5811715"/>
            <a:ext cx="9451730" cy="633046"/>
          </a:xfrm>
        </p:spPr>
        <p:txBody>
          <a:bodyPr>
            <a:noAutofit/>
          </a:bodyPr>
          <a:lstStyle/>
          <a:p>
            <a:r>
              <a:rPr lang="es-CL" sz="3200" b="1" u="sng" dirty="0">
                <a:solidFill>
                  <a:srgbClr val="002060"/>
                </a:solidFill>
                <a:effectLst>
                  <a:outerShdw blurRad="38100" dist="38100" dir="2700000" algn="tl">
                    <a:srgbClr val="000000">
                      <a:alpha val="43137"/>
                    </a:srgbClr>
                  </a:outerShdw>
                </a:effectLst>
              </a:rPr>
              <a:t>Sindicato Nacional de Trabajadores Homecenter </a:t>
            </a:r>
          </a:p>
        </p:txBody>
      </p:sp>
      <p:pic>
        <p:nvPicPr>
          <p:cNvPr id="7" name="Graphic 6">
            <a:extLst>
              <a:ext uri="{FF2B5EF4-FFF2-40B4-BE49-F238E27FC236}">
                <a16:creationId xmlns:a16="http://schemas.microsoft.com/office/drawing/2014/main" id="{AAD1C742-0F23-4412-B19F-532BA33013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5998" y="1924043"/>
            <a:ext cx="3280613" cy="3280613"/>
          </a:xfrm>
          <a:prstGeom prst="rect">
            <a:avLst/>
          </a:prstGeom>
        </p:spPr>
      </p:pic>
    </p:spTree>
    <p:extLst>
      <p:ext uri="{BB962C8B-B14F-4D97-AF65-F5344CB8AC3E}">
        <p14:creationId xmlns:p14="http://schemas.microsoft.com/office/powerpoint/2010/main" val="1844839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1DE5676-14A1-4102-94AD-57925705C288}"/>
              </a:ext>
            </a:extLst>
          </p:cNvPr>
          <p:cNvSpPr>
            <a:spLocks noGrp="1"/>
          </p:cNvSpPr>
          <p:nvPr>
            <p:ph idx="1"/>
          </p:nvPr>
        </p:nvSpPr>
        <p:spPr>
          <a:xfrm>
            <a:off x="677334" y="448408"/>
            <a:ext cx="8596668" cy="5969977"/>
          </a:xfrm>
        </p:spPr>
        <p:txBody>
          <a:bodyPr>
            <a:normAutofit lnSpcReduction="10000"/>
          </a:bodyPr>
          <a:lstStyle/>
          <a:p>
            <a:r>
              <a:rPr lang="es-CL" sz="4000" u="sng" dirty="0">
                <a:solidFill>
                  <a:srgbClr val="002060"/>
                </a:solidFill>
              </a:rPr>
              <a:t>FUERO NEGOCIACION COLECTIVA</a:t>
            </a:r>
          </a:p>
          <a:p>
            <a:pPr algn="just"/>
            <a:r>
              <a:rPr lang="es-CL" sz="2800" b="1" dirty="0">
                <a:solidFill>
                  <a:srgbClr val="002060"/>
                </a:solidFill>
              </a:rPr>
              <a:t>Articulo 309 del C. del T.</a:t>
            </a:r>
          </a:p>
          <a:p>
            <a:pPr algn="just"/>
            <a:r>
              <a:rPr lang="es-CL" sz="2800" b="1" dirty="0">
                <a:solidFill>
                  <a:srgbClr val="002060"/>
                </a:solidFill>
              </a:rPr>
              <a:t>Los trabajadores afiliados a la organización sindical involucrada en una negociación colectiva reglada gozarán del fuero establecido en la legislación vigente desde los diez días anteriores a la presentación de un proyecto de contrato colectivo hasta treinta días después de la suscripción de este último, o de la fecha de notificación a las partes del fallo arbitral que se hubiere dictado.</a:t>
            </a:r>
          </a:p>
          <a:p>
            <a:pPr algn="just"/>
            <a:r>
              <a:rPr lang="es-MX" sz="2400" b="1" dirty="0">
                <a:solidFill>
                  <a:srgbClr val="FF0000"/>
                </a:solidFill>
              </a:rPr>
              <a:t>Por consiguiente, dependiendo de cuando sea presentado el proyecto el fuero se iniciará entre el 27 de Agosto de 2018.</a:t>
            </a:r>
            <a:endParaRPr lang="es-CL" sz="2400" b="1" dirty="0">
              <a:solidFill>
                <a:srgbClr val="FF0000"/>
              </a:solidFill>
            </a:endParaRPr>
          </a:p>
          <a:p>
            <a:pPr algn="just"/>
            <a:endParaRPr lang="es-CL" sz="2800" b="1" dirty="0">
              <a:solidFill>
                <a:srgbClr val="002060"/>
              </a:solidFill>
            </a:endParaRPr>
          </a:p>
          <a:p>
            <a:pPr algn="just"/>
            <a:endParaRPr lang="es-CL" sz="2800" b="1" dirty="0">
              <a:solidFill>
                <a:srgbClr val="002060"/>
              </a:solidFill>
            </a:endParaRPr>
          </a:p>
        </p:txBody>
      </p:sp>
    </p:spTree>
    <p:extLst>
      <p:ext uri="{BB962C8B-B14F-4D97-AF65-F5344CB8AC3E}">
        <p14:creationId xmlns:p14="http://schemas.microsoft.com/office/powerpoint/2010/main" val="2563113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nSpc>
                <a:spcPct val="90000"/>
              </a:lnSpc>
            </a:pPr>
            <a:r>
              <a:rPr lang="es-CL" sz="2800" b="1" dirty="0">
                <a:solidFill>
                  <a:srgbClr val="002060"/>
                </a:solidFill>
              </a:rPr>
              <a:t>Cronograma Negociación Colectiva 2016</a:t>
            </a:r>
            <a:br>
              <a:rPr lang="es-CL" sz="2800" dirty="0">
                <a:solidFill>
                  <a:srgbClr val="002060"/>
                </a:solidFill>
              </a:rPr>
            </a:br>
            <a:r>
              <a:rPr lang="es-CL" sz="2800" dirty="0">
                <a:solidFill>
                  <a:srgbClr val="002060"/>
                </a:solidFill>
              </a:rPr>
              <a:t>Sindicato Nacional de Trabajadores Homecenter</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67845203"/>
              </p:ext>
            </p:extLst>
          </p:nvPr>
        </p:nvGraphicFramePr>
        <p:xfrm>
          <a:off x="784727" y="2160588"/>
          <a:ext cx="8382585" cy="4033533"/>
        </p:xfrm>
        <a:graphic>
          <a:graphicData uri="http://schemas.openxmlformats.org/drawingml/2006/table">
            <a:tbl>
              <a:tblPr firstRow="1" firstCol="1" bandRow="1">
                <a:noFill/>
                <a:tableStyleId>{5C22544A-7EE6-4342-B048-85BDC9FD1C3A}</a:tableStyleId>
              </a:tblPr>
              <a:tblGrid>
                <a:gridCol w="8382585">
                  <a:extLst>
                    <a:ext uri="{9D8B030D-6E8A-4147-A177-3AD203B41FA5}">
                      <a16:colId xmlns:a16="http://schemas.microsoft.com/office/drawing/2014/main" val="2310778078"/>
                    </a:ext>
                  </a:extLst>
                </a:gridCol>
              </a:tblGrid>
              <a:tr h="3349285">
                <a:tc>
                  <a:txBody>
                    <a:bodyPr/>
                    <a:lstStyle/>
                    <a:p>
                      <a:pPr>
                        <a:lnSpc>
                          <a:spcPct val="115000"/>
                        </a:lnSpc>
                        <a:spcAft>
                          <a:spcPts val="0"/>
                        </a:spcAft>
                      </a:pPr>
                      <a:r>
                        <a:rPr lang="es-CL" sz="2200" b="1" i="0" dirty="0">
                          <a:solidFill>
                            <a:srgbClr val="002060"/>
                          </a:solidFill>
                          <a:effectLst/>
                        </a:rPr>
                        <a:t>PRESENTACIÓN DEL PROYECTO</a:t>
                      </a:r>
                    </a:p>
                    <a:p>
                      <a:pPr>
                        <a:lnSpc>
                          <a:spcPct val="115000"/>
                        </a:lnSpc>
                        <a:spcAft>
                          <a:spcPts val="0"/>
                        </a:spcAft>
                      </a:pPr>
                      <a:endParaRPr lang="es-CL" sz="2200" b="1" i="0" dirty="0">
                        <a:solidFill>
                          <a:srgbClr val="002060"/>
                        </a:solidFill>
                        <a:effectLst/>
                      </a:endParaRPr>
                    </a:p>
                    <a:p>
                      <a:pPr>
                        <a:lnSpc>
                          <a:spcPct val="115000"/>
                        </a:lnSpc>
                        <a:spcAft>
                          <a:spcPts val="0"/>
                        </a:spcAft>
                      </a:pPr>
                      <a:r>
                        <a:rPr lang="es-CL" sz="2200" b="1" i="0" dirty="0">
                          <a:solidFill>
                            <a:srgbClr val="002060"/>
                          </a:solidFill>
                          <a:effectLst/>
                        </a:rPr>
                        <a:t>06 de septiembre  de 2018.  </a:t>
                      </a:r>
                    </a:p>
                    <a:p>
                      <a:pPr>
                        <a:lnSpc>
                          <a:spcPct val="115000"/>
                        </a:lnSpc>
                        <a:spcAft>
                          <a:spcPts val="0"/>
                        </a:spcAft>
                      </a:pPr>
                      <a:r>
                        <a:rPr lang="es-CL" sz="2200" b="1" i="0" dirty="0">
                          <a:solidFill>
                            <a:srgbClr val="002060"/>
                          </a:solidFill>
                          <a:effectLst/>
                        </a:rPr>
                        <a:t>La propuesta deberá ser presentada  entre los 60 y 45 días antes de finalizar el plazo de vigencia del contrato </a:t>
                      </a:r>
                      <a:r>
                        <a:rPr lang="es-CL" sz="2200" b="1" dirty="0">
                          <a:solidFill>
                            <a:srgbClr val="002060"/>
                          </a:solidFill>
                          <a:effectLst/>
                        </a:rPr>
                        <a:t>vigente. (Art. 327 C. del T)</a:t>
                      </a:r>
                    </a:p>
                    <a:p>
                      <a:pPr>
                        <a:lnSpc>
                          <a:spcPct val="115000"/>
                        </a:lnSpc>
                        <a:spcAft>
                          <a:spcPts val="0"/>
                        </a:spcAft>
                      </a:pPr>
                      <a:r>
                        <a:rPr lang="es-CL" sz="2200" b="1" dirty="0">
                          <a:solidFill>
                            <a:srgbClr val="002060"/>
                          </a:solidFill>
                          <a:effectLst/>
                        </a:rPr>
                        <a:t> </a:t>
                      </a:r>
                    </a:p>
                    <a:p>
                      <a:pPr>
                        <a:lnSpc>
                          <a:spcPct val="115000"/>
                        </a:lnSpc>
                        <a:spcAft>
                          <a:spcPts val="0"/>
                        </a:spcAft>
                      </a:pPr>
                      <a:r>
                        <a:rPr lang="es-CL" sz="2200" b="1" dirty="0">
                          <a:solidFill>
                            <a:srgbClr val="002060"/>
                          </a:solidFill>
                          <a:effectLst/>
                        </a:rPr>
                        <a:t>El contrato vigente vence el día 31 de octubre de 2018</a:t>
                      </a:r>
                      <a:endParaRPr lang="es-CL"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224952" marR="168714" marT="112476" marB="112476">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extLst>
                  <a:ext uri="{0D108BD9-81ED-4DB2-BD59-A6C34878D82A}">
                    <a16:rowId xmlns:a16="http://schemas.microsoft.com/office/drawing/2014/main" val="436153428"/>
                  </a:ext>
                </a:extLst>
              </a:tr>
              <a:tr h="532153">
                <a:tc>
                  <a:txBody>
                    <a:bodyPr/>
                    <a:lstStyle/>
                    <a:p>
                      <a:pPr>
                        <a:lnSpc>
                          <a:spcPct val="115000"/>
                        </a:lnSpc>
                        <a:spcAft>
                          <a:spcPts val="0"/>
                        </a:spcAft>
                      </a:pPr>
                      <a:r>
                        <a:rPr lang="es-CL" sz="2800" b="1" dirty="0">
                          <a:solidFill>
                            <a:srgbClr val="FF0000"/>
                          </a:solidFill>
                          <a:effectLst/>
                        </a:rPr>
                        <a:t>Presentación el jueves 06 de septiembre.</a:t>
                      </a:r>
                      <a:endParaRPr lang="es-CL"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24952" marR="168714" marT="112476" marB="112476">
                    <a:lnL w="19050" cap="flat" cmpd="sng" algn="ctr">
                      <a:noFill/>
                      <a:prstDash val="solid"/>
                    </a:lnL>
                    <a:lnR w="9525" cap="flat" cmpd="sng" algn="ctr">
                      <a:solidFill>
                        <a:srgbClr val="C7C6C1"/>
                      </a:solidFill>
                      <a:prstDash val="solid"/>
                    </a:lnR>
                    <a:lnT w="9525" cap="flat" cmpd="sng" algn="ctr">
                      <a:solidFill>
                        <a:srgbClr val="C7C6C1"/>
                      </a:solidFill>
                      <a:prstDash val="solid"/>
                    </a:lnT>
                    <a:lnB w="12700" cmpd="sng">
                      <a:noFill/>
                      <a:prstDash val="solid"/>
                    </a:lnB>
                    <a:noFill/>
                  </a:tcPr>
                </a:tc>
                <a:extLst>
                  <a:ext uri="{0D108BD9-81ED-4DB2-BD59-A6C34878D82A}">
                    <a16:rowId xmlns:a16="http://schemas.microsoft.com/office/drawing/2014/main" val="921985994"/>
                  </a:ext>
                </a:extLst>
              </a:tr>
            </a:tbl>
          </a:graphicData>
        </a:graphic>
      </p:graphicFrame>
    </p:spTree>
    <p:extLst>
      <p:ext uri="{BB962C8B-B14F-4D97-AF65-F5344CB8AC3E}">
        <p14:creationId xmlns:p14="http://schemas.microsoft.com/office/powerpoint/2010/main" val="2299708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dirty="0">
                <a:solidFill>
                  <a:srgbClr val="002060"/>
                </a:solidFill>
              </a:rPr>
              <a:t>RESPUESTA DEL EMPLEADOR:</a:t>
            </a:r>
            <a:br>
              <a:rPr lang="es-CL" dirty="0"/>
            </a:br>
            <a:endParaRPr lang="es-CL"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4228670650"/>
              </p:ext>
            </p:extLst>
          </p:nvPr>
        </p:nvGraphicFramePr>
        <p:xfrm>
          <a:off x="677863" y="1696915"/>
          <a:ext cx="8596312" cy="4911314"/>
        </p:xfrm>
        <a:graphic>
          <a:graphicData uri="http://schemas.openxmlformats.org/drawingml/2006/table">
            <a:tbl>
              <a:tblPr firstRow="1" firstCol="1" bandRow="1">
                <a:noFill/>
                <a:tableStyleId>{5C22544A-7EE6-4342-B048-85BDC9FD1C3A}</a:tableStyleId>
              </a:tblPr>
              <a:tblGrid>
                <a:gridCol w="8596312">
                  <a:extLst>
                    <a:ext uri="{9D8B030D-6E8A-4147-A177-3AD203B41FA5}">
                      <a16:colId xmlns:a16="http://schemas.microsoft.com/office/drawing/2014/main" val="46668602"/>
                    </a:ext>
                  </a:extLst>
                </a:gridCol>
              </a:tblGrid>
              <a:tr h="3595734">
                <a:tc>
                  <a:txBody>
                    <a:bodyPr/>
                    <a:lstStyle/>
                    <a:p>
                      <a:pPr algn="just">
                        <a:lnSpc>
                          <a:spcPct val="115000"/>
                        </a:lnSpc>
                        <a:spcAft>
                          <a:spcPts val="0"/>
                        </a:spcAft>
                      </a:pPr>
                      <a:r>
                        <a:rPr lang="es-CL" sz="3200" b="1" dirty="0">
                          <a:solidFill>
                            <a:srgbClr val="002060"/>
                          </a:solidFill>
                          <a:effectLst/>
                        </a:rPr>
                        <a:t>El empleador  debe responder dentro los 10 días siguiente de recibido el proyecto.</a:t>
                      </a:r>
                    </a:p>
                    <a:p>
                      <a:pPr algn="just">
                        <a:lnSpc>
                          <a:spcPct val="115000"/>
                        </a:lnSpc>
                        <a:spcAft>
                          <a:spcPts val="0"/>
                        </a:spcAft>
                      </a:pPr>
                      <a:r>
                        <a:rPr lang="es-CL" sz="3200" b="1" dirty="0">
                          <a:solidFill>
                            <a:srgbClr val="002060"/>
                          </a:solidFill>
                          <a:effectLst/>
                        </a:rPr>
                        <a:t>Art. 335 del C del T.</a:t>
                      </a:r>
                    </a:p>
                    <a:p>
                      <a:pPr algn="just">
                        <a:lnSpc>
                          <a:spcPct val="115000"/>
                        </a:lnSpc>
                        <a:spcAft>
                          <a:spcPts val="0"/>
                        </a:spcAft>
                      </a:pPr>
                      <a:endParaRPr lang="es-CL" sz="3200" b="1" dirty="0">
                        <a:solidFill>
                          <a:srgbClr val="002060"/>
                        </a:solidFill>
                        <a:effectLst/>
                      </a:endParaRPr>
                    </a:p>
                    <a:p>
                      <a:pPr algn="just">
                        <a:lnSpc>
                          <a:spcPct val="115000"/>
                        </a:lnSpc>
                        <a:spcAft>
                          <a:spcPts val="0"/>
                        </a:spcAft>
                      </a:pPr>
                      <a:r>
                        <a:rPr lang="es-CL" sz="3200" b="1" dirty="0">
                          <a:solidFill>
                            <a:srgbClr val="002060"/>
                          </a:solidFill>
                          <a:effectLst/>
                        </a:rPr>
                        <a:t> La respuesta del empleador será entregada con posterioridad al las Fiestas Patrias.</a:t>
                      </a:r>
                    </a:p>
                  </a:txBody>
                  <a:tcPr marL="274107" marR="205581" marT="137054" marB="137054">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extLst>
                  <a:ext uri="{0D108BD9-81ED-4DB2-BD59-A6C34878D82A}">
                    <a16:rowId xmlns:a16="http://schemas.microsoft.com/office/drawing/2014/main" val="2835965219"/>
                  </a:ext>
                </a:extLst>
              </a:tr>
              <a:tr h="758245">
                <a:tc>
                  <a:txBody>
                    <a:bodyPr/>
                    <a:lstStyle/>
                    <a:p>
                      <a:pPr>
                        <a:lnSpc>
                          <a:spcPct val="115000"/>
                        </a:lnSpc>
                        <a:spcAft>
                          <a:spcPts val="0"/>
                        </a:spcAft>
                      </a:pPr>
                      <a:endParaRPr lang="es-CL" sz="19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274107" marR="205581" marT="137054" marB="137054">
                    <a:lnL w="19050" cap="flat" cmpd="sng" algn="ctr">
                      <a:noFill/>
                      <a:prstDash val="solid"/>
                    </a:lnL>
                    <a:lnR w="9525" cap="flat" cmpd="sng" algn="ctr">
                      <a:solidFill>
                        <a:srgbClr val="C7C6C1"/>
                      </a:solidFill>
                      <a:prstDash val="solid"/>
                    </a:lnR>
                    <a:lnT w="9525" cap="flat" cmpd="sng" algn="ctr">
                      <a:solidFill>
                        <a:srgbClr val="C7C6C1"/>
                      </a:solidFill>
                      <a:prstDash val="solid"/>
                    </a:lnT>
                    <a:lnB w="12700" cmpd="sng">
                      <a:noFill/>
                      <a:prstDash val="solid"/>
                    </a:lnB>
                    <a:noFill/>
                  </a:tcPr>
                </a:tc>
                <a:extLst>
                  <a:ext uri="{0D108BD9-81ED-4DB2-BD59-A6C34878D82A}">
                    <a16:rowId xmlns:a16="http://schemas.microsoft.com/office/drawing/2014/main" val="3910952430"/>
                  </a:ext>
                </a:extLst>
              </a:tr>
            </a:tbl>
          </a:graphicData>
        </a:graphic>
      </p:graphicFrame>
    </p:spTree>
    <p:extLst>
      <p:ext uri="{BB962C8B-B14F-4D97-AF65-F5344CB8AC3E}">
        <p14:creationId xmlns:p14="http://schemas.microsoft.com/office/powerpoint/2010/main" val="2242178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885092"/>
          </a:xfrm>
        </p:spPr>
        <p:txBody>
          <a:bodyPr>
            <a:normAutofit fontScale="90000"/>
          </a:bodyPr>
          <a:lstStyle/>
          <a:p>
            <a:r>
              <a:rPr lang="es-CL" b="1" u="sng" dirty="0">
                <a:solidFill>
                  <a:srgbClr val="002060"/>
                </a:solidFill>
              </a:rPr>
              <a:t>OBSERVACIONES LEGALES</a:t>
            </a:r>
            <a:br>
              <a:rPr lang="es-CL" dirty="0"/>
            </a:br>
            <a:endParaRPr lang="es-CL"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31963211"/>
              </p:ext>
            </p:extLst>
          </p:nvPr>
        </p:nvGraphicFramePr>
        <p:xfrm>
          <a:off x="677863" y="1494692"/>
          <a:ext cx="8596312" cy="4523598"/>
        </p:xfrm>
        <a:graphic>
          <a:graphicData uri="http://schemas.openxmlformats.org/drawingml/2006/table">
            <a:tbl>
              <a:tblPr firstRow="1" firstCol="1" bandRow="1">
                <a:tableStyleId>{8799B23B-EC83-4686-B30A-512413B5E67A}</a:tableStyleId>
              </a:tblPr>
              <a:tblGrid>
                <a:gridCol w="8596312">
                  <a:extLst>
                    <a:ext uri="{9D8B030D-6E8A-4147-A177-3AD203B41FA5}">
                      <a16:colId xmlns:a16="http://schemas.microsoft.com/office/drawing/2014/main" val="1484819987"/>
                    </a:ext>
                  </a:extLst>
                </a:gridCol>
              </a:tblGrid>
              <a:tr h="3961655">
                <a:tc>
                  <a:txBody>
                    <a:bodyPr/>
                    <a:lstStyle/>
                    <a:p>
                      <a:pPr>
                        <a:lnSpc>
                          <a:spcPct val="115000"/>
                        </a:lnSpc>
                        <a:spcAft>
                          <a:spcPts val="0"/>
                        </a:spcAft>
                      </a:pPr>
                      <a:r>
                        <a:rPr lang="es-CL" sz="2400" dirty="0">
                          <a:solidFill>
                            <a:srgbClr val="002060"/>
                          </a:solidFill>
                          <a:effectLst/>
                        </a:rPr>
                        <a:t>La empresa podrá efectuar al proyecto presentado observaciones.</a:t>
                      </a:r>
                    </a:p>
                    <a:p>
                      <a:pPr>
                        <a:lnSpc>
                          <a:spcPct val="115000"/>
                        </a:lnSpc>
                        <a:spcAft>
                          <a:spcPts val="0"/>
                        </a:spcAft>
                      </a:pPr>
                      <a:r>
                        <a:rPr lang="es-CL" sz="2400" dirty="0">
                          <a:solidFill>
                            <a:srgbClr val="002060"/>
                          </a:solidFill>
                          <a:effectLst/>
                        </a:rPr>
                        <a:t> </a:t>
                      </a:r>
                    </a:p>
                    <a:p>
                      <a:pPr>
                        <a:lnSpc>
                          <a:spcPct val="115000"/>
                        </a:lnSpc>
                        <a:spcAft>
                          <a:spcPts val="0"/>
                        </a:spcAft>
                      </a:pPr>
                      <a:r>
                        <a:rPr lang="es-CL" sz="2400" dirty="0">
                          <a:solidFill>
                            <a:srgbClr val="002060"/>
                          </a:solidFill>
                          <a:effectLst/>
                        </a:rPr>
                        <a:t>El sindicato deberá responder dichas observaciones   y efectuar las objeciones que estime necesarias.</a:t>
                      </a:r>
                    </a:p>
                    <a:p>
                      <a:pPr>
                        <a:lnSpc>
                          <a:spcPct val="115000"/>
                        </a:lnSpc>
                        <a:spcAft>
                          <a:spcPts val="0"/>
                        </a:spcAft>
                      </a:pPr>
                      <a:r>
                        <a:rPr lang="es-CL" sz="2400" dirty="0">
                          <a:solidFill>
                            <a:srgbClr val="002060"/>
                          </a:solidFill>
                          <a:effectLst/>
                        </a:rPr>
                        <a:t> </a:t>
                      </a:r>
                    </a:p>
                    <a:p>
                      <a:pPr>
                        <a:lnSpc>
                          <a:spcPct val="115000"/>
                        </a:lnSpc>
                        <a:spcAft>
                          <a:spcPts val="0"/>
                        </a:spcAft>
                      </a:pPr>
                      <a:r>
                        <a:rPr lang="es-CL" sz="2400" dirty="0">
                          <a:solidFill>
                            <a:srgbClr val="002060"/>
                          </a:solidFill>
                          <a:effectLst/>
                        </a:rPr>
                        <a:t>Estas formalidades deben efectuarse dentro de los 5 días siguientes de recibida la respuesta </a:t>
                      </a:r>
                      <a:endParaRPr lang="es-CL"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048" marR="54048" marT="0" marB="0"/>
                </a:tc>
                <a:extLst>
                  <a:ext uri="{0D108BD9-81ED-4DB2-BD59-A6C34878D82A}">
                    <a16:rowId xmlns:a16="http://schemas.microsoft.com/office/drawing/2014/main" val="652082809"/>
                  </a:ext>
                </a:extLst>
              </a:tr>
              <a:tr h="561943">
                <a:tc>
                  <a:txBody>
                    <a:bodyPr/>
                    <a:lstStyle/>
                    <a:p>
                      <a:pPr>
                        <a:lnSpc>
                          <a:spcPct val="115000"/>
                        </a:lnSpc>
                        <a:spcAft>
                          <a:spcPts val="0"/>
                        </a:spcAft>
                      </a:pPr>
                      <a:r>
                        <a:rPr lang="es-CL" sz="3200" dirty="0">
                          <a:solidFill>
                            <a:srgbClr val="FF0000"/>
                          </a:solidFill>
                          <a:effectLst/>
                        </a:rPr>
                        <a:t>Entre el 26 y 31 de septiembre</a:t>
                      </a:r>
                      <a:endParaRPr lang="es-CL"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048" marR="54048" marT="0" marB="0">
                    <a:solidFill>
                      <a:schemeClr val="bg1">
                        <a:alpha val="20000"/>
                      </a:schemeClr>
                    </a:solidFill>
                  </a:tcPr>
                </a:tc>
                <a:extLst>
                  <a:ext uri="{0D108BD9-81ED-4DB2-BD59-A6C34878D82A}">
                    <a16:rowId xmlns:a16="http://schemas.microsoft.com/office/drawing/2014/main" val="317105603"/>
                  </a:ext>
                </a:extLst>
              </a:tr>
            </a:tbl>
          </a:graphicData>
        </a:graphic>
      </p:graphicFrame>
    </p:spTree>
    <p:extLst>
      <p:ext uri="{BB962C8B-B14F-4D97-AF65-F5344CB8AC3E}">
        <p14:creationId xmlns:p14="http://schemas.microsoft.com/office/powerpoint/2010/main" val="2170179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630115"/>
          </a:xfrm>
        </p:spPr>
        <p:txBody>
          <a:bodyPr>
            <a:normAutofit fontScale="90000"/>
          </a:bodyPr>
          <a:lstStyle/>
          <a:p>
            <a:pPr>
              <a:lnSpc>
                <a:spcPct val="90000"/>
              </a:lnSpc>
            </a:pPr>
            <a:r>
              <a:rPr lang="es-CL" sz="2800" b="1" dirty="0">
                <a:solidFill>
                  <a:srgbClr val="002060"/>
                </a:solidFill>
              </a:rPr>
              <a:t>REUNIONES DE LAS COMISIONES NEGOCIADORAS</a:t>
            </a:r>
            <a:br>
              <a:rPr lang="es-CL" sz="2800" dirty="0"/>
            </a:br>
            <a:endParaRPr lang="es-CL" sz="28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677063002"/>
              </p:ext>
            </p:extLst>
          </p:nvPr>
        </p:nvGraphicFramePr>
        <p:xfrm>
          <a:off x="1100038" y="1389185"/>
          <a:ext cx="9266093" cy="5037991"/>
        </p:xfrm>
        <a:graphic>
          <a:graphicData uri="http://schemas.openxmlformats.org/drawingml/2006/table">
            <a:tbl>
              <a:tblPr firstRow="1" firstCol="1" bandRow="1">
                <a:tableStyleId>{8799B23B-EC83-4686-B30A-512413B5E67A}</a:tableStyleId>
              </a:tblPr>
              <a:tblGrid>
                <a:gridCol w="9266093">
                  <a:extLst>
                    <a:ext uri="{9D8B030D-6E8A-4147-A177-3AD203B41FA5}">
                      <a16:colId xmlns:a16="http://schemas.microsoft.com/office/drawing/2014/main" val="566139870"/>
                    </a:ext>
                  </a:extLst>
                </a:gridCol>
              </a:tblGrid>
              <a:tr h="4507745">
                <a:tc>
                  <a:txBody>
                    <a:bodyPr/>
                    <a:lstStyle/>
                    <a:p>
                      <a:pPr>
                        <a:lnSpc>
                          <a:spcPct val="115000"/>
                        </a:lnSpc>
                        <a:spcAft>
                          <a:spcPts val="0"/>
                        </a:spcAft>
                      </a:pPr>
                      <a:endParaRPr lang="es-CL" sz="700" dirty="0">
                        <a:effectLst/>
                      </a:endParaRPr>
                    </a:p>
                    <a:p>
                      <a:pPr>
                        <a:lnSpc>
                          <a:spcPct val="115000"/>
                        </a:lnSpc>
                        <a:spcAft>
                          <a:spcPts val="0"/>
                        </a:spcAft>
                      </a:pPr>
                      <a:endParaRPr lang="es-CL" sz="700" dirty="0">
                        <a:effectLst/>
                      </a:endParaRPr>
                    </a:p>
                    <a:p>
                      <a:pPr algn="just">
                        <a:lnSpc>
                          <a:spcPct val="115000"/>
                        </a:lnSpc>
                        <a:spcAft>
                          <a:spcPts val="0"/>
                        </a:spcAft>
                      </a:pPr>
                      <a:r>
                        <a:rPr lang="es-CL" sz="2800" dirty="0">
                          <a:solidFill>
                            <a:srgbClr val="002060"/>
                          </a:solidFill>
                          <a:effectLst/>
                        </a:rPr>
                        <a:t>Las Comisiones Negociadoras podrán reunirse sin ninguna restricción la cantidad de veces y el tiempo que consideren necesario.</a:t>
                      </a:r>
                    </a:p>
                    <a:p>
                      <a:pPr algn="just">
                        <a:lnSpc>
                          <a:spcPct val="115000"/>
                        </a:lnSpc>
                        <a:spcAft>
                          <a:spcPts val="0"/>
                        </a:spcAft>
                      </a:pPr>
                      <a:r>
                        <a:rPr lang="es-CL" sz="2800" dirty="0">
                          <a:solidFill>
                            <a:srgbClr val="002060"/>
                          </a:solidFill>
                          <a:effectLst/>
                        </a:rPr>
                        <a:t>Las reuniones pueden efectuarse donde las comisiones así lo acuerden.</a:t>
                      </a:r>
                    </a:p>
                    <a:p>
                      <a:pPr algn="just">
                        <a:lnSpc>
                          <a:spcPct val="115000"/>
                        </a:lnSpc>
                        <a:spcAft>
                          <a:spcPts val="0"/>
                        </a:spcAft>
                      </a:pPr>
                      <a:r>
                        <a:rPr lang="es-CL" sz="2800" dirty="0">
                          <a:solidFill>
                            <a:srgbClr val="002060"/>
                          </a:solidFill>
                          <a:effectLst/>
                        </a:rPr>
                        <a:t>A dichas reuniones asisten  por  parte del sindicato sus directores sindicales y la asesoría.</a:t>
                      </a:r>
                    </a:p>
                    <a:p>
                      <a:pPr algn="just">
                        <a:lnSpc>
                          <a:spcPct val="115000"/>
                        </a:lnSpc>
                        <a:spcAft>
                          <a:spcPts val="0"/>
                        </a:spcAft>
                      </a:pPr>
                      <a:r>
                        <a:rPr lang="es-CL" sz="2800" dirty="0">
                          <a:solidFill>
                            <a:srgbClr val="002060"/>
                          </a:solidFill>
                          <a:effectLst/>
                        </a:rPr>
                        <a:t>La empresa designa su propia comisión.</a:t>
                      </a:r>
                      <a:endParaRPr lang="es-CL"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6632" marR="46632" marT="0" marB="0"/>
                </a:tc>
                <a:extLst>
                  <a:ext uri="{0D108BD9-81ED-4DB2-BD59-A6C34878D82A}">
                    <a16:rowId xmlns:a16="http://schemas.microsoft.com/office/drawing/2014/main" val="2082430242"/>
                  </a:ext>
                </a:extLst>
              </a:tr>
              <a:tr h="530246">
                <a:tc>
                  <a:txBody>
                    <a:bodyPr/>
                    <a:lstStyle/>
                    <a:p>
                      <a:pPr>
                        <a:lnSpc>
                          <a:spcPct val="115000"/>
                        </a:lnSpc>
                        <a:spcAft>
                          <a:spcPts val="0"/>
                        </a:spcAft>
                      </a:pPr>
                      <a:r>
                        <a:rPr lang="es-CL" sz="3200" dirty="0">
                          <a:solidFill>
                            <a:srgbClr val="FF0000"/>
                          </a:solidFill>
                          <a:effectLst/>
                        </a:rPr>
                        <a:t>Entre el 2 de octubre y el 23 de oct. </a:t>
                      </a:r>
                      <a:endParaRPr lang="es-CL"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6632" marR="46632" marT="0" marB="0">
                    <a:solidFill>
                      <a:schemeClr val="bg1">
                        <a:alpha val="20000"/>
                      </a:schemeClr>
                    </a:solidFill>
                  </a:tcPr>
                </a:tc>
                <a:extLst>
                  <a:ext uri="{0D108BD9-81ED-4DB2-BD59-A6C34878D82A}">
                    <a16:rowId xmlns:a16="http://schemas.microsoft.com/office/drawing/2014/main" val="3255052238"/>
                  </a:ext>
                </a:extLst>
              </a:tr>
            </a:tbl>
          </a:graphicData>
        </a:graphic>
      </p:graphicFrame>
    </p:spTree>
    <p:extLst>
      <p:ext uri="{BB962C8B-B14F-4D97-AF65-F5344CB8AC3E}">
        <p14:creationId xmlns:p14="http://schemas.microsoft.com/office/powerpoint/2010/main" val="3708558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726831"/>
          </a:xfrm>
        </p:spPr>
        <p:txBody>
          <a:bodyPr>
            <a:normAutofit/>
          </a:bodyPr>
          <a:lstStyle/>
          <a:p>
            <a:pPr>
              <a:lnSpc>
                <a:spcPct val="90000"/>
              </a:lnSpc>
            </a:pPr>
            <a:r>
              <a:rPr lang="es-CL" sz="2800" b="1" u="sng" dirty="0">
                <a:solidFill>
                  <a:srgbClr val="002060"/>
                </a:solidFill>
              </a:rPr>
              <a:t>ENTREGA DE LA ÚLTIMA OFERTA  DEL EMPLEADOR</a:t>
            </a:r>
            <a:endParaRPr lang="es-CL" sz="28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032281952"/>
              </p:ext>
            </p:extLst>
          </p:nvPr>
        </p:nvGraphicFramePr>
        <p:xfrm>
          <a:off x="815971" y="1336432"/>
          <a:ext cx="10411806" cy="5582105"/>
        </p:xfrm>
        <a:graphic>
          <a:graphicData uri="http://schemas.openxmlformats.org/drawingml/2006/table">
            <a:tbl>
              <a:tblPr firstRow="1" firstCol="1" bandRow="1">
                <a:noFill/>
                <a:tableStyleId>{5C22544A-7EE6-4342-B048-85BDC9FD1C3A}</a:tableStyleId>
              </a:tblPr>
              <a:tblGrid>
                <a:gridCol w="10411806">
                  <a:extLst>
                    <a:ext uri="{9D8B030D-6E8A-4147-A177-3AD203B41FA5}">
                      <a16:colId xmlns:a16="http://schemas.microsoft.com/office/drawing/2014/main" val="94793246"/>
                    </a:ext>
                  </a:extLst>
                </a:gridCol>
              </a:tblGrid>
              <a:tr h="4068661">
                <a:tc>
                  <a:txBody>
                    <a:bodyPr/>
                    <a:lstStyle/>
                    <a:p>
                      <a:pPr>
                        <a:lnSpc>
                          <a:spcPct val="115000"/>
                        </a:lnSpc>
                        <a:spcAft>
                          <a:spcPts val="0"/>
                        </a:spcAft>
                      </a:pPr>
                      <a:r>
                        <a:rPr lang="es-CL" sz="2800" b="1" dirty="0">
                          <a:solidFill>
                            <a:srgbClr val="002060"/>
                          </a:solidFill>
                          <a:effectLst/>
                        </a:rPr>
                        <a:t>Cuando falten 8 días para la finalización de la vigencia del instrumento colectivo, el empleador deberá hacer entrega de su </a:t>
                      </a:r>
                      <a:r>
                        <a:rPr lang="es-CL" sz="2800" b="1" u="sng" dirty="0">
                          <a:solidFill>
                            <a:srgbClr val="002060"/>
                          </a:solidFill>
                          <a:effectLst/>
                        </a:rPr>
                        <a:t>última oferta.</a:t>
                      </a:r>
                    </a:p>
                    <a:p>
                      <a:pPr>
                        <a:lnSpc>
                          <a:spcPct val="115000"/>
                        </a:lnSpc>
                        <a:spcAft>
                          <a:spcPts val="0"/>
                        </a:spcAft>
                      </a:pPr>
                      <a:endParaRPr lang="es-CL" sz="2800" b="1" u="sng" dirty="0">
                        <a:solidFill>
                          <a:srgbClr val="002060"/>
                        </a:solidFill>
                        <a:effectLst/>
                      </a:endParaRPr>
                    </a:p>
                    <a:p>
                      <a:r>
                        <a:rPr lang="es-MX" sz="2800" b="1" u="sng" kern="1200" dirty="0">
                          <a:solidFill>
                            <a:srgbClr val="002060"/>
                          </a:solidFill>
                          <a:effectLst/>
                          <a:latin typeface="+mn-lt"/>
                          <a:ea typeface="+mn-ea"/>
                          <a:cs typeface="+mn-cs"/>
                        </a:rPr>
                        <a:t>7. Ultima oferta del empleador:</a:t>
                      </a:r>
                      <a:r>
                        <a:rPr lang="es-MX" sz="2800" b="1" kern="1200" dirty="0">
                          <a:solidFill>
                            <a:srgbClr val="002060"/>
                          </a:solidFill>
                          <a:effectLst/>
                          <a:latin typeface="+mn-lt"/>
                          <a:ea typeface="+mn-ea"/>
                          <a:cs typeface="+mn-cs"/>
                        </a:rPr>
                        <a:t> Art. 346 del C del T.</a:t>
                      </a:r>
                    </a:p>
                    <a:p>
                      <a:r>
                        <a:rPr lang="es-MX" sz="2800" b="1" kern="1200" dirty="0">
                          <a:solidFill>
                            <a:srgbClr val="002060"/>
                          </a:solidFill>
                          <a:effectLst/>
                          <a:latin typeface="+mn-lt"/>
                          <a:ea typeface="+mn-ea"/>
                          <a:cs typeface="+mn-cs"/>
                        </a:rPr>
                        <a:t>Debe ser propuesta con una anticipación de dos días al plazo de cinco antes referido. Por consiguiente, debería  materializarse el 23 de octubre de 2018. Puede ser informada por el empleador a cada uno de los trabajadores, a través de “mecanismos generales de comunicación”.</a:t>
                      </a:r>
                      <a:endParaRPr lang="es-CL" sz="2800" b="1" kern="1200" dirty="0">
                        <a:solidFill>
                          <a:srgbClr val="002060"/>
                        </a:solidFill>
                        <a:effectLst/>
                        <a:latin typeface="+mn-lt"/>
                        <a:ea typeface="+mn-ea"/>
                        <a:cs typeface="+mn-cs"/>
                      </a:endParaRPr>
                    </a:p>
                  </a:txBody>
                  <a:tcPr marL="238356" marR="143014" marT="143014" marB="143014">
                    <a:lnL w="12700" cmpd="sng">
                      <a:noFill/>
                      <a:prstDash val="solid"/>
                    </a:lnL>
                    <a:lnR w="12700" cmpd="sng">
                      <a:noFill/>
                      <a:prstDash val="solid"/>
                    </a:lnR>
                    <a:lnT w="19050" cap="flat" cmpd="sng" algn="ctr">
                      <a:solidFill>
                        <a:srgbClr val="8F9A9D">
                          <a:alpha val="60000"/>
                        </a:srgbClr>
                      </a:solidFill>
                      <a:prstDash val="solid"/>
                    </a:lnT>
                    <a:lnB w="12700" cmpd="sng">
                      <a:noFill/>
                      <a:prstDash val="solid"/>
                    </a:lnB>
                    <a:noFill/>
                  </a:tcPr>
                </a:tc>
                <a:extLst>
                  <a:ext uri="{0D108BD9-81ED-4DB2-BD59-A6C34878D82A}">
                    <a16:rowId xmlns:a16="http://schemas.microsoft.com/office/drawing/2014/main" val="3285835097"/>
                  </a:ext>
                </a:extLst>
              </a:tr>
              <a:tr h="636933">
                <a:tc>
                  <a:txBody>
                    <a:bodyPr/>
                    <a:lstStyle/>
                    <a:p>
                      <a:pPr>
                        <a:lnSpc>
                          <a:spcPct val="115000"/>
                        </a:lnSpc>
                        <a:spcAft>
                          <a:spcPts val="0"/>
                        </a:spcAft>
                      </a:pPr>
                      <a:r>
                        <a:rPr lang="es-CL" sz="3200" b="1" dirty="0">
                          <a:solidFill>
                            <a:srgbClr val="FF0000"/>
                          </a:solidFill>
                          <a:effectLst/>
                        </a:rPr>
                        <a:t>El día 23 de octubre</a:t>
                      </a:r>
                      <a:endParaRPr lang="es-CL"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38356" marR="123945" marT="123945" marB="123945">
                    <a:lnL w="12700" cmpd="sng">
                      <a:noFill/>
                      <a:prstDash val="solid"/>
                    </a:lnL>
                    <a:lnR w="19050" cap="flat" cmpd="sng" algn="ctr">
                      <a:solidFill>
                        <a:srgbClr val="FFFFFF"/>
                      </a:solidFill>
                      <a:prstDash val="solid"/>
                    </a:lnR>
                    <a:lnT w="12700" cmpd="sng">
                      <a:noFill/>
                      <a:prstDash val="solid"/>
                    </a:lnT>
                    <a:lnB w="12700" cmpd="sng">
                      <a:noFill/>
                      <a:prstDash val="solid"/>
                    </a:lnB>
                    <a:solidFill>
                      <a:schemeClr val="bg1">
                        <a:alpha val="20000"/>
                      </a:schemeClr>
                    </a:solidFill>
                  </a:tcPr>
                </a:tc>
                <a:extLst>
                  <a:ext uri="{0D108BD9-81ED-4DB2-BD59-A6C34878D82A}">
                    <a16:rowId xmlns:a16="http://schemas.microsoft.com/office/drawing/2014/main" val="4278996084"/>
                  </a:ext>
                </a:extLst>
              </a:tr>
            </a:tbl>
          </a:graphicData>
        </a:graphic>
      </p:graphicFrame>
    </p:spTree>
    <p:extLst>
      <p:ext uri="{BB962C8B-B14F-4D97-AF65-F5344CB8AC3E}">
        <p14:creationId xmlns:p14="http://schemas.microsoft.com/office/powerpoint/2010/main" val="486110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738879" y="574430"/>
            <a:ext cx="9688797" cy="630115"/>
          </a:xfrm>
        </p:spPr>
        <p:txBody>
          <a:bodyPr>
            <a:normAutofit fontScale="90000"/>
          </a:bodyPr>
          <a:lstStyle/>
          <a:p>
            <a:pPr>
              <a:lnSpc>
                <a:spcPct val="90000"/>
              </a:lnSpc>
            </a:pPr>
            <a:r>
              <a:rPr lang="es-CL" b="1" u="sng" dirty="0">
                <a:solidFill>
                  <a:srgbClr val="002060"/>
                </a:solidFill>
              </a:rPr>
              <a:t>VOTACIÓN DE LA ÚLTIMA OFERTA DEL EMPLEADOR</a:t>
            </a:r>
            <a:br>
              <a:rPr lang="es-CL" sz="2800" dirty="0"/>
            </a:br>
            <a:endParaRPr lang="es-CL" sz="28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832023639"/>
              </p:ext>
            </p:extLst>
          </p:nvPr>
        </p:nvGraphicFramePr>
        <p:xfrm>
          <a:off x="861646" y="1204545"/>
          <a:ext cx="10454054" cy="6121489"/>
        </p:xfrm>
        <a:graphic>
          <a:graphicData uri="http://schemas.openxmlformats.org/drawingml/2006/table">
            <a:tbl>
              <a:tblPr firstRow="1" firstCol="1" bandRow="1">
                <a:tableStyleId>{5C22544A-7EE6-4342-B048-85BDC9FD1C3A}</a:tableStyleId>
              </a:tblPr>
              <a:tblGrid>
                <a:gridCol w="10454054">
                  <a:extLst>
                    <a:ext uri="{9D8B030D-6E8A-4147-A177-3AD203B41FA5}">
                      <a16:colId xmlns:a16="http://schemas.microsoft.com/office/drawing/2014/main" val="3019911365"/>
                    </a:ext>
                  </a:extLst>
                </a:gridCol>
              </a:tblGrid>
              <a:tr h="4339477">
                <a:tc>
                  <a:txBody>
                    <a:bodyPr/>
                    <a:lstStyle/>
                    <a:p>
                      <a:pPr algn="just">
                        <a:lnSpc>
                          <a:spcPct val="115000"/>
                        </a:lnSpc>
                        <a:spcAft>
                          <a:spcPts val="0"/>
                        </a:spcAft>
                      </a:pPr>
                      <a:r>
                        <a:rPr lang="es-CL" sz="3200" b="1" dirty="0">
                          <a:solidFill>
                            <a:srgbClr val="002060"/>
                          </a:solidFill>
                          <a:effectLst/>
                        </a:rPr>
                        <a:t>La comisión negociadora pondrá a consideración de los asociados la </a:t>
                      </a:r>
                      <a:r>
                        <a:rPr lang="es-CL" sz="3200" b="1" u="sng" dirty="0">
                          <a:solidFill>
                            <a:srgbClr val="002060"/>
                          </a:solidFill>
                          <a:effectLst/>
                        </a:rPr>
                        <a:t>última oferta del empleador</a:t>
                      </a:r>
                      <a:r>
                        <a:rPr lang="es-CL" sz="3200" b="1" dirty="0">
                          <a:solidFill>
                            <a:srgbClr val="002060"/>
                          </a:solidFill>
                          <a:effectLst/>
                        </a:rPr>
                        <a:t>, la cual deberá ser votada en los últimos cinco días, es  decir entre el 26 y 31 de octubre, con ministro de fe de la Inspección del Trabajo.</a:t>
                      </a:r>
                    </a:p>
                    <a:p>
                      <a:pPr algn="just">
                        <a:lnSpc>
                          <a:spcPct val="115000"/>
                        </a:lnSpc>
                        <a:spcAft>
                          <a:spcPts val="0"/>
                        </a:spcAft>
                      </a:pPr>
                      <a:endParaRPr lang="es-CL" sz="3200" b="1" dirty="0">
                        <a:solidFill>
                          <a:srgbClr val="002060"/>
                        </a:solidFill>
                        <a:effectLst/>
                      </a:endParaRPr>
                    </a:p>
                    <a:p>
                      <a:pPr algn="just">
                        <a:lnSpc>
                          <a:spcPct val="115000"/>
                        </a:lnSpc>
                        <a:spcAft>
                          <a:spcPts val="0"/>
                        </a:spcAft>
                      </a:pPr>
                      <a:r>
                        <a:rPr lang="es-CL" sz="3200" b="1" dirty="0">
                          <a:solidFill>
                            <a:srgbClr val="002060"/>
                          </a:solidFill>
                          <a:effectLst/>
                        </a:rPr>
                        <a:t>Podrán existir propuestas de la empresa, anteriores a este plazo, que los trabajadores podrán votar, con la supervisión de una comisión electoral conformado por el Delegado y un Dirigente.</a:t>
                      </a:r>
                      <a:endParaRPr lang="es-CL" sz="3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6323" marR="46323" marT="0" marB="0">
                    <a:solidFill>
                      <a:schemeClr val="bg1"/>
                    </a:solidFill>
                  </a:tcPr>
                </a:tc>
                <a:extLst>
                  <a:ext uri="{0D108BD9-81ED-4DB2-BD59-A6C34878D82A}">
                    <a16:rowId xmlns:a16="http://schemas.microsoft.com/office/drawing/2014/main" val="1447156961"/>
                  </a:ext>
                </a:extLst>
              </a:tr>
              <a:tr h="549046">
                <a:tc>
                  <a:txBody>
                    <a:bodyPr/>
                    <a:lstStyle/>
                    <a:p>
                      <a:pPr>
                        <a:lnSpc>
                          <a:spcPct val="115000"/>
                        </a:lnSpc>
                        <a:spcAft>
                          <a:spcPts val="0"/>
                        </a:spcAft>
                      </a:pPr>
                      <a:endParaRPr lang="es-C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6323" marR="46323" marT="0" marB="0">
                    <a:solidFill>
                      <a:schemeClr val="bg1"/>
                    </a:solidFill>
                  </a:tcPr>
                </a:tc>
                <a:extLst>
                  <a:ext uri="{0D108BD9-81ED-4DB2-BD59-A6C34878D82A}">
                    <a16:rowId xmlns:a16="http://schemas.microsoft.com/office/drawing/2014/main" val="492921492"/>
                  </a:ext>
                </a:extLst>
              </a:tr>
            </a:tbl>
          </a:graphicData>
        </a:graphic>
      </p:graphicFrame>
    </p:spTree>
    <p:extLst>
      <p:ext uri="{BB962C8B-B14F-4D97-AF65-F5344CB8AC3E}">
        <p14:creationId xmlns:p14="http://schemas.microsoft.com/office/powerpoint/2010/main" val="770599980"/>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otalTime>2</TotalTime>
  <Words>423</Words>
  <Application>Microsoft Office PowerPoint</Application>
  <PresentationFormat>Panorámica</PresentationFormat>
  <Paragraphs>44</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Times New Roman</vt:lpstr>
      <vt:lpstr>Trebuchet MS</vt:lpstr>
      <vt:lpstr>Wingdings 3</vt:lpstr>
      <vt:lpstr>Faceta</vt:lpstr>
      <vt:lpstr>Negociación Colectiva 2018</vt:lpstr>
      <vt:lpstr>Presentación de PowerPoint</vt:lpstr>
      <vt:lpstr>Cronograma Negociación Colectiva 2016 Sindicato Nacional de Trabajadores Homecenter</vt:lpstr>
      <vt:lpstr>RESPUESTA DEL EMPLEADOR: </vt:lpstr>
      <vt:lpstr>OBSERVACIONES LEGALES </vt:lpstr>
      <vt:lpstr>REUNIONES DE LAS COMISIONES NEGOCIADORAS </vt:lpstr>
      <vt:lpstr>ENTREGA DE LA ÚLTIMA OFERTA  DEL EMPLEADOR</vt:lpstr>
      <vt:lpstr>VOTACIÓN DE LA ÚLTIMA OFERTA DEL EMPLEADOR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Negociación Colectiva 2018</dc:title>
  <dc:creator>Luis Alberto Araya Garnica</dc:creator>
  <cp:lastModifiedBy>Luis Alberto Araya Garnica</cp:lastModifiedBy>
  <cp:revision>1</cp:revision>
  <dcterms:created xsi:type="dcterms:W3CDTF">2018-08-28T22:42:24Z</dcterms:created>
  <dcterms:modified xsi:type="dcterms:W3CDTF">2018-08-28T22:44:28Z</dcterms:modified>
</cp:coreProperties>
</file>