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2.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5.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6.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8.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9.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0.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1.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2.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3.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11" r:id="rId3"/>
    <p:sldMasterId id="2147483723" r:id="rId4"/>
    <p:sldMasterId id="2147483735" r:id="rId5"/>
    <p:sldMasterId id="2147483747" r:id="rId6"/>
    <p:sldMasterId id="2147483759" r:id="rId7"/>
    <p:sldMasterId id="2147483771" r:id="rId8"/>
    <p:sldMasterId id="2147483783" r:id="rId9"/>
    <p:sldMasterId id="2147483795" r:id="rId10"/>
    <p:sldMasterId id="2147483807" r:id="rId11"/>
    <p:sldMasterId id="2147483819" r:id="rId12"/>
    <p:sldMasterId id="2147483831" r:id="rId13"/>
    <p:sldMasterId id="2147483844" r:id="rId14"/>
    <p:sldMasterId id="2147483857" r:id="rId15"/>
    <p:sldMasterId id="2147483870" r:id="rId16"/>
    <p:sldMasterId id="2147483883" r:id="rId17"/>
    <p:sldMasterId id="2147483896" r:id="rId18"/>
    <p:sldMasterId id="2147483909" r:id="rId19"/>
    <p:sldMasterId id="2147483922" r:id="rId20"/>
    <p:sldMasterId id="2147483935" r:id="rId21"/>
    <p:sldMasterId id="2147483948" r:id="rId22"/>
    <p:sldMasterId id="2147483961" r:id="rId23"/>
    <p:sldMasterId id="2147483974" r:id="rId24"/>
    <p:sldMasterId id="2147483987" r:id="rId25"/>
    <p:sldMasterId id="2147484000" r:id="rId26"/>
    <p:sldMasterId id="2147484013" r:id="rId27"/>
    <p:sldMasterId id="2147484026" r:id="rId28"/>
    <p:sldMasterId id="2147484039" r:id="rId29"/>
    <p:sldMasterId id="2147484052" r:id="rId30"/>
    <p:sldMasterId id="2147484065" r:id="rId31"/>
    <p:sldMasterId id="2147484078" r:id="rId32"/>
    <p:sldMasterId id="2147484084" r:id="rId33"/>
    <p:sldMasterId id="2147484093" r:id="rId34"/>
  </p:sldMasterIdLst>
  <p:notesMasterIdLst>
    <p:notesMasterId r:id="rId141"/>
  </p:notesMasterIdLst>
  <p:handoutMasterIdLst>
    <p:handoutMasterId r:id="rId142"/>
  </p:handoutMasterIdLst>
  <p:sldIdLst>
    <p:sldId id="256" r:id="rId35"/>
    <p:sldId id="292" r:id="rId36"/>
    <p:sldId id="432" r:id="rId37"/>
    <p:sldId id="433" r:id="rId38"/>
    <p:sldId id="303" r:id="rId39"/>
    <p:sldId id="305" r:id="rId40"/>
    <p:sldId id="307" r:id="rId41"/>
    <p:sldId id="308" r:id="rId42"/>
    <p:sldId id="310" r:id="rId43"/>
    <p:sldId id="311" r:id="rId44"/>
    <p:sldId id="312" r:id="rId45"/>
    <p:sldId id="313" r:id="rId46"/>
    <p:sldId id="315" r:id="rId47"/>
    <p:sldId id="316" r:id="rId48"/>
    <p:sldId id="317" r:id="rId49"/>
    <p:sldId id="318" r:id="rId50"/>
    <p:sldId id="473" r:id="rId51"/>
    <p:sldId id="438" r:id="rId52"/>
    <p:sldId id="439" r:id="rId53"/>
    <p:sldId id="324" r:id="rId54"/>
    <p:sldId id="325" r:id="rId55"/>
    <p:sldId id="329" r:id="rId56"/>
    <p:sldId id="426" r:id="rId57"/>
    <p:sldId id="328" r:id="rId58"/>
    <p:sldId id="330" r:id="rId59"/>
    <p:sldId id="434" r:id="rId60"/>
    <p:sldId id="331" r:id="rId61"/>
    <p:sldId id="440" r:id="rId62"/>
    <p:sldId id="332" r:id="rId63"/>
    <p:sldId id="333" r:id="rId64"/>
    <p:sldId id="441" r:id="rId65"/>
    <p:sldId id="334" r:id="rId66"/>
    <p:sldId id="336" r:id="rId67"/>
    <p:sldId id="337" r:id="rId68"/>
    <p:sldId id="338" r:id="rId69"/>
    <p:sldId id="340" r:id="rId70"/>
    <p:sldId id="341" r:id="rId71"/>
    <p:sldId id="342" r:id="rId72"/>
    <p:sldId id="343" r:id="rId73"/>
    <p:sldId id="344" r:id="rId74"/>
    <p:sldId id="345" r:id="rId75"/>
    <p:sldId id="346" r:id="rId76"/>
    <p:sldId id="347" r:id="rId77"/>
    <p:sldId id="348" r:id="rId78"/>
    <p:sldId id="349" r:id="rId79"/>
    <p:sldId id="351" r:id="rId80"/>
    <p:sldId id="352" r:id="rId81"/>
    <p:sldId id="353" r:id="rId82"/>
    <p:sldId id="354" r:id="rId83"/>
    <p:sldId id="355" r:id="rId84"/>
    <p:sldId id="356" r:id="rId85"/>
    <p:sldId id="357" r:id="rId86"/>
    <p:sldId id="358" r:id="rId87"/>
    <p:sldId id="359" r:id="rId88"/>
    <p:sldId id="474" r:id="rId89"/>
    <p:sldId id="445" r:id="rId90"/>
    <p:sldId id="326" r:id="rId91"/>
    <p:sldId id="470" r:id="rId92"/>
    <p:sldId id="391" r:id="rId93"/>
    <p:sldId id="446" r:id="rId94"/>
    <p:sldId id="395" r:id="rId95"/>
    <p:sldId id="475" r:id="rId96"/>
    <p:sldId id="476" r:id="rId97"/>
    <p:sldId id="477" r:id="rId98"/>
    <p:sldId id="478" r:id="rId99"/>
    <p:sldId id="457" r:id="rId100"/>
    <p:sldId id="458" r:id="rId101"/>
    <p:sldId id="481" r:id="rId102"/>
    <p:sldId id="462" r:id="rId103"/>
    <p:sldId id="479" r:id="rId104"/>
    <p:sldId id="463" r:id="rId105"/>
    <p:sldId id="467" r:id="rId106"/>
    <p:sldId id="469" r:id="rId107"/>
    <p:sldId id="363" r:id="rId108"/>
    <p:sldId id="364" r:id="rId109"/>
    <p:sldId id="365" r:id="rId110"/>
    <p:sldId id="366" r:id="rId111"/>
    <p:sldId id="367" r:id="rId112"/>
    <p:sldId id="370" r:id="rId113"/>
    <p:sldId id="371" r:id="rId114"/>
    <p:sldId id="372" r:id="rId115"/>
    <p:sldId id="373" r:id="rId116"/>
    <p:sldId id="374" r:id="rId117"/>
    <p:sldId id="375" r:id="rId118"/>
    <p:sldId id="376" r:id="rId119"/>
    <p:sldId id="471" r:id="rId120"/>
    <p:sldId id="380" r:id="rId121"/>
    <p:sldId id="379" r:id="rId122"/>
    <p:sldId id="388" r:id="rId123"/>
    <p:sldId id="382" r:id="rId124"/>
    <p:sldId id="472" r:id="rId125"/>
    <p:sldId id="384" r:id="rId126"/>
    <p:sldId id="386" r:id="rId127"/>
    <p:sldId id="387" r:id="rId128"/>
    <p:sldId id="400" r:id="rId129"/>
    <p:sldId id="402" r:id="rId130"/>
    <p:sldId id="435" r:id="rId131"/>
    <p:sldId id="436" r:id="rId132"/>
    <p:sldId id="421" r:id="rId133"/>
    <p:sldId id="423" r:id="rId134"/>
    <p:sldId id="437" r:id="rId135"/>
    <p:sldId id="442" r:id="rId136"/>
    <p:sldId id="443" r:id="rId137"/>
    <p:sldId id="444" r:id="rId138"/>
    <p:sldId id="430" r:id="rId139"/>
    <p:sldId id="390" r:id="rId140"/>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924"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33" Type="http://schemas.openxmlformats.org/officeDocument/2006/relationships/slide" Target="slides/slide99.xml"/><Relationship Id="rId138" Type="http://schemas.openxmlformats.org/officeDocument/2006/relationships/slide" Target="slides/slide104.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slide" Target="slides/slide94.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113" Type="http://schemas.openxmlformats.org/officeDocument/2006/relationships/slide" Target="slides/slide79.xml"/><Relationship Id="rId118" Type="http://schemas.openxmlformats.org/officeDocument/2006/relationships/slide" Target="slides/slide84.xml"/><Relationship Id="rId134" Type="http://schemas.openxmlformats.org/officeDocument/2006/relationships/slide" Target="slides/slide100.xml"/><Relationship Id="rId139" Type="http://schemas.openxmlformats.org/officeDocument/2006/relationships/slide" Target="slides/slide105.xml"/><Relationship Id="rId80" Type="http://schemas.openxmlformats.org/officeDocument/2006/relationships/slide" Target="slides/slide46.xml"/><Relationship Id="rId85" Type="http://schemas.openxmlformats.org/officeDocument/2006/relationships/slide" Target="slides/slide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116" Type="http://schemas.openxmlformats.org/officeDocument/2006/relationships/slide" Target="slides/slide82.xml"/><Relationship Id="rId124" Type="http://schemas.openxmlformats.org/officeDocument/2006/relationships/slide" Target="slides/slide90.xml"/><Relationship Id="rId129" Type="http://schemas.openxmlformats.org/officeDocument/2006/relationships/slide" Target="slides/slide95.xml"/><Relationship Id="rId137" Type="http://schemas.openxmlformats.org/officeDocument/2006/relationships/slide" Target="slides/slide10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slide" Target="slides/slide77.xml"/><Relationship Id="rId132" Type="http://schemas.openxmlformats.org/officeDocument/2006/relationships/slide" Target="slides/slide98.xml"/><Relationship Id="rId140" Type="http://schemas.openxmlformats.org/officeDocument/2006/relationships/slide" Target="slides/slide106.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slide" Target="slides/slide96.xml"/><Relationship Id="rId135" Type="http://schemas.openxmlformats.org/officeDocument/2006/relationships/slide" Target="slides/slide101.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slide" Target="slides/slide97.xml"/><Relationship Id="rId136" Type="http://schemas.openxmlformats.org/officeDocument/2006/relationships/slide" Target="slides/slide102.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26"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14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A76E9-DB8B-4446-A100-D5AECAE502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4D589561-8A3F-44E7-8282-C45DCEB09EE2}">
      <dgm:prSet custT="1">
        <dgm:style>
          <a:lnRef idx="2">
            <a:schemeClr val="dk1"/>
          </a:lnRef>
          <a:fillRef idx="1">
            <a:schemeClr val="lt1"/>
          </a:fillRef>
          <a:effectRef idx="0">
            <a:schemeClr val="dk1"/>
          </a:effectRef>
          <a:fontRef idx="minor">
            <a:schemeClr val="dk1"/>
          </a:fontRef>
        </dgm:style>
      </dgm:prSet>
      <dgm:spPr/>
      <dgm:t>
        <a:bodyPr/>
        <a:lstStyle/>
        <a:p>
          <a:pPr algn="just" rtl="0"/>
          <a:r>
            <a:rPr lang="es-ES_tradnl" sz="2800" dirty="0" smtClean="0"/>
            <a:t>Podrán constituir sindicato 8 trabajadores que representen como mínimo el 50 % del total de trabajadores de la empresa, </a:t>
          </a:r>
          <a:endParaRPr lang="es-CL" sz="2800" dirty="0"/>
        </a:p>
      </dgm:t>
    </dgm:pt>
    <dgm:pt modelId="{E1C68F2C-10A7-4BC0-89D9-380542CD5431}" type="parTrans" cxnId="{171D01ED-6D7E-457F-999D-D958496C1376}">
      <dgm:prSet/>
      <dgm:spPr/>
      <dgm:t>
        <a:bodyPr/>
        <a:lstStyle/>
        <a:p>
          <a:endParaRPr lang="es-CL"/>
        </a:p>
      </dgm:t>
    </dgm:pt>
    <dgm:pt modelId="{7936EC35-4E27-4851-BAFC-1268D8672EA1}" type="sibTrans" cxnId="{171D01ED-6D7E-457F-999D-D958496C1376}">
      <dgm:prSet/>
      <dgm:spPr/>
      <dgm:t>
        <a:bodyPr/>
        <a:lstStyle/>
        <a:p>
          <a:endParaRPr lang="es-CL"/>
        </a:p>
      </dgm:t>
    </dgm:pt>
    <dgm:pt modelId="{939F3353-8A7B-4C69-8907-786903F57076}">
      <dgm:prSet>
        <dgm:style>
          <a:lnRef idx="2">
            <a:schemeClr val="dk1"/>
          </a:lnRef>
          <a:fillRef idx="1">
            <a:schemeClr val="lt1"/>
          </a:fillRef>
          <a:effectRef idx="0">
            <a:schemeClr val="dk1"/>
          </a:effectRef>
          <a:fontRef idx="minor">
            <a:schemeClr val="dk1"/>
          </a:fontRef>
        </dgm:style>
      </dgm:prSet>
      <dgm:spPr/>
      <dgm:t>
        <a:bodyPr/>
        <a:lstStyle/>
        <a:p>
          <a:pPr rtl="0"/>
          <a:r>
            <a:rPr lang="es-ES_tradnl" dirty="0" smtClean="0"/>
            <a:t>debiendo descontarse aquellos impedidos de negociar colectivamente de acuerdo al art. 305,</a:t>
          </a:r>
          <a:endParaRPr lang="es-CL" dirty="0"/>
        </a:p>
      </dgm:t>
    </dgm:pt>
    <dgm:pt modelId="{645555AE-17A7-4BBA-97D0-58B27B20ACED}" type="parTrans" cxnId="{06A083AB-8B4F-4D73-A78C-105F96342C0D}">
      <dgm:prSet/>
      <dgm:spPr/>
      <dgm:t>
        <a:bodyPr/>
        <a:lstStyle/>
        <a:p>
          <a:endParaRPr lang="es-CL"/>
        </a:p>
      </dgm:t>
    </dgm:pt>
    <dgm:pt modelId="{6414E241-8197-44D4-883D-7AD2FF661BE4}" type="sibTrans" cxnId="{06A083AB-8B4F-4D73-A78C-105F96342C0D}">
      <dgm:prSet/>
      <dgm:spPr/>
      <dgm:t>
        <a:bodyPr/>
        <a:lstStyle/>
        <a:p>
          <a:endParaRPr lang="es-CL"/>
        </a:p>
      </dgm:t>
    </dgm:pt>
    <dgm:pt modelId="{FA18AB3D-E904-4954-A2CA-80BAB02C3B3B}">
      <dgm:prSet>
        <dgm:style>
          <a:lnRef idx="2">
            <a:schemeClr val="dk1"/>
          </a:lnRef>
          <a:fillRef idx="1">
            <a:schemeClr val="lt1"/>
          </a:fillRef>
          <a:effectRef idx="0">
            <a:schemeClr val="dk1"/>
          </a:effectRef>
          <a:fontRef idx="minor">
            <a:schemeClr val="dk1"/>
          </a:fontRef>
        </dgm:style>
      </dgm:prSet>
      <dgm:spPr/>
      <dgm:t>
        <a:bodyPr/>
        <a:lstStyle/>
        <a:p>
          <a:pPr rtl="0"/>
          <a:r>
            <a:rPr lang="es-ES_tradnl" dirty="0" smtClean="0"/>
            <a:t> sin perjuicio del derecho de estos trabajadores a afiliarse a una organización sindical.</a:t>
          </a:r>
          <a:endParaRPr lang="es-CL" dirty="0"/>
        </a:p>
      </dgm:t>
    </dgm:pt>
    <dgm:pt modelId="{9D1B3AA7-18FE-487F-926A-0CC2DFDC72A8}" type="parTrans" cxnId="{12BDA1B4-C002-4F54-914D-87974B6B09D6}">
      <dgm:prSet/>
      <dgm:spPr/>
      <dgm:t>
        <a:bodyPr/>
        <a:lstStyle/>
        <a:p>
          <a:endParaRPr lang="es-CL"/>
        </a:p>
      </dgm:t>
    </dgm:pt>
    <dgm:pt modelId="{FCA6DA74-39CC-4ECD-A7CF-43D11FA6C416}" type="sibTrans" cxnId="{12BDA1B4-C002-4F54-914D-87974B6B09D6}">
      <dgm:prSet/>
      <dgm:spPr/>
      <dgm:t>
        <a:bodyPr/>
        <a:lstStyle/>
        <a:p>
          <a:endParaRPr lang="es-CL"/>
        </a:p>
      </dgm:t>
    </dgm:pt>
    <dgm:pt modelId="{E7766A78-D023-400D-AED9-734AA591DF9D}" type="pres">
      <dgm:prSet presAssocID="{8E3A76E9-DB8B-4446-A100-D5AECAE50288}" presName="Name0" presStyleCnt="0">
        <dgm:presLayoutVars>
          <dgm:dir/>
          <dgm:animLvl val="lvl"/>
          <dgm:resizeHandles val="exact"/>
        </dgm:presLayoutVars>
      </dgm:prSet>
      <dgm:spPr/>
      <dgm:t>
        <a:bodyPr/>
        <a:lstStyle/>
        <a:p>
          <a:endParaRPr lang="es-CL"/>
        </a:p>
      </dgm:t>
    </dgm:pt>
    <dgm:pt modelId="{D5A2E2F5-3DAB-441E-ACDE-77A36E018A0E}" type="pres">
      <dgm:prSet presAssocID="{4D589561-8A3F-44E7-8282-C45DCEB09EE2}" presName="linNode" presStyleCnt="0"/>
      <dgm:spPr/>
    </dgm:pt>
    <dgm:pt modelId="{CB5CE4A1-BF0C-46DF-9B43-4DAC762636BA}" type="pres">
      <dgm:prSet presAssocID="{4D589561-8A3F-44E7-8282-C45DCEB09EE2}" presName="parentText" presStyleLbl="node1" presStyleIdx="0" presStyleCnt="1" custScaleX="157953" custScaleY="66288" custLinFactNeighborX="-21609" custLinFactNeighborY="-5366">
        <dgm:presLayoutVars>
          <dgm:chMax val="1"/>
          <dgm:bulletEnabled val="1"/>
        </dgm:presLayoutVars>
      </dgm:prSet>
      <dgm:spPr/>
      <dgm:t>
        <a:bodyPr/>
        <a:lstStyle/>
        <a:p>
          <a:endParaRPr lang="es-CL"/>
        </a:p>
      </dgm:t>
    </dgm:pt>
    <dgm:pt modelId="{140941FB-13B8-4E33-86BB-065886FF9EA9}" type="pres">
      <dgm:prSet presAssocID="{4D589561-8A3F-44E7-8282-C45DCEB09EE2}" presName="descendantText" presStyleLbl="alignAccFollowNode1" presStyleIdx="0" presStyleCnt="1" custScaleY="81818" custLinFactNeighborX="1872" custLinFactNeighborY="-6187">
        <dgm:presLayoutVars>
          <dgm:bulletEnabled val="1"/>
        </dgm:presLayoutVars>
      </dgm:prSet>
      <dgm:spPr/>
      <dgm:t>
        <a:bodyPr/>
        <a:lstStyle/>
        <a:p>
          <a:endParaRPr lang="es-CL"/>
        </a:p>
      </dgm:t>
    </dgm:pt>
  </dgm:ptLst>
  <dgm:cxnLst>
    <dgm:cxn modelId="{171D01ED-6D7E-457F-999D-D958496C1376}" srcId="{8E3A76E9-DB8B-4446-A100-D5AECAE50288}" destId="{4D589561-8A3F-44E7-8282-C45DCEB09EE2}" srcOrd="0" destOrd="0" parTransId="{E1C68F2C-10A7-4BC0-89D9-380542CD5431}" sibTransId="{7936EC35-4E27-4851-BAFC-1268D8672EA1}"/>
    <dgm:cxn modelId="{F8AF36AE-CFE5-438C-BBEC-04A507C93EB1}" type="presOf" srcId="{8E3A76E9-DB8B-4446-A100-D5AECAE50288}" destId="{E7766A78-D023-400D-AED9-734AA591DF9D}" srcOrd="0" destOrd="0" presId="urn:microsoft.com/office/officeart/2005/8/layout/vList5"/>
    <dgm:cxn modelId="{43CC2564-13B6-4CDA-8A79-856A5B4597C0}" type="presOf" srcId="{4D589561-8A3F-44E7-8282-C45DCEB09EE2}" destId="{CB5CE4A1-BF0C-46DF-9B43-4DAC762636BA}" srcOrd="0" destOrd="0" presId="urn:microsoft.com/office/officeart/2005/8/layout/vList5"/>
    <dgm:cxn modelId="{12BDA1B4-C002-4F54-914D-87974B6B09D6}" srcId="{4D589561-8A3F-44E7-8282-C45DCEB09EE2}" destId="{FA18AB3D-E904-4954-A2CA-80BAB02C3B3B}" srcOrd="1" destOrd="0" parTransId="{9D1B3AA7-18FE-487F-926A-0CC2DFDC72A8}" sibTransId="{FCA6DA74-39CC-4ECD-A7CF-43D11FA6C416}"/>
    <dgm:cxn modelId="{011E9F7E-EC93-48A6-87C3-E6D7FD45909F}" type="presOf" srcId="{939F3353-8A7B-4C69-8907-786903F57076}" destId="{140941FB-13B8-4E33-86BB-065886FF9EA9}" srcOrd="0" destOrd="0" presId="urn:microsoft.com/office/officeart/2005/8/layout/vList5"/>
    <dgm:cxn modelId="{7742D16B-B7C6-40F6-B7A7-452D7CE1855D}" type="presOf" srcId="{FA18AB3D-E904-4954-A2CA-80BAB02C3B3B}" destId="{140941FB-13B8-4E33-86BB-065886FF9EA9}" srcOrd="0" destOrd="1" presId="urn:microsoft.com/office/officeart/2005/8/layout/vList5"/>
    <dgm:cxn modelId="{06A083AB-8B4F-4D73-A78C-105F96342C0D}" srcId="{4D589561-8A3F-44E7-8282-C45DCEB09EE2}" destId="{939F3353-8A7B-4C69-8907-786903F57076}" srcOrd="0" destOrd="0" parTransId="{645555AE-17A7-4BBA-97D0-58B27B20ACED}" sibTransId="{6414E241-8197-44D4-883D-7AD2FF661BE4}"/>
    <dgm:cxn modelId="{BFFE6794-FDE0-4398-8C14-40FA4D4646CA}" type="presParOf" srcId="{E7766A78-D023-400D-AED9-734AA591DF9D}" destId="{D5A2E2F5-3DAB-441E-ACDE-77A36E018A0E}" srcOrd="0" destOrd="0" presId="urn:microsoft.com/office/officeart/2005/8/layout/vList5"/>
    <dgm:cxn modelId="{B612853E-0A11-4245-AE9C-20E5D687272A}" type="presParOf" srcId="{D5A2E2F5-3DAB-441E-ACDE-77A36E018A0E}" destId="{CB5CE4A1-BF0C-46DF-9B43-4DAC762636BA}" srcOrd="0" destOrd="0" presId="urn:microsoft.com/office/officeart/2005/8/layout/vList5"/>
    <dgm:cxn modelId="{385289D1-B667-4C6B-A469-30EDE0DA6C0E}" type="presParOf" srcId="{D5A2E2F5-3DAB-441E-ACDE-77A36E018A0E}" destId="{140941FB-13B8-4E33-86BB-065886FF9E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C88910-E61E-4292-9C9E-06925C7AD310}" type="doc">
      <dgm:prSet loTypeId="urn:microsoft.com/office/officeart/2005/8/layout/vList6" loCatId="process" qsTypeId="urn:microsoft.com/office/officeart/2005/8/quickstyle/simple1" qsCatId="simple" csTypeId="urn:microsoft.com/office/officeart/2005/8/colors/accent0_1" csCatId="mainScheme" phldr="1"/>
      <dgm:spPr/>
      <dgm:t>
        <a:bodyPr/>
        <a:lstStyle/>
        <a:p>
          <a:endParaRPr lang="es-CL"/>
        </a:p>
      </dgm:t>
    </dgm:pt>
    <dgm:pt modelId="{7286015F-D163-4372-980E-DC35407F4EAB}">
      <dgm:prSet phldrT="[Texto]"/>
      <dgm:spPr/>
      <dgm:t>
        <a:bodyPr/>
        <a:lstStyle/>
        <a:p>
          <a:r>
            <a:rPr lang="es-CL" dirty="0" smtClean="0"/>
            <a:t>EMPLEADOR</a:t>
          </a:r>
          <a:endParaRPr lang="es-CL" dirty="0"/>
        </a:p>
      </dgm:t>
    </dgm:pt>
    <dgm:pt modelId="{4CF27D92-0EA1-4E6B-9584-77E2E078FFBD}" type="parTrans" cxnId="{B0C3086E-58B4-4B88-8132-6026B2A513F7}">
      <dgm:prSet/>
      <dgm:spPr/>
      <dgm:t>
        <a:bodyPr/>
        <a:lstStyle/>
        <a:p>
          <a:endParaRPr lang="es-CL"/>
        </a:p>
      </dgm:t>
    </dgm:pt>
    <dgm:pt modelId="{7798BAB9-E98C-4716-944B-2485EE956814}" type="sibTrans" cxnId="{B0C3086E-58B4-4B88-8132-6026B2A513F7}">
      <dgm:prSet/>
      <dgm:spPr/>
      <dgm:t>
        <a:bodyPr/>
        <a:lstStyle/>
        <a:p>
          <a:endParaRPr lang="es-CL"/>
        </a:p>
      </dgm:t>
    </dgm:pt>
    <dgm:pt modelId="{C911FB2B-C612-4A69-9F4C-5DC1C8B8EB8F}">
      <dgm:prSet phldrT="[Texto]"/>
      <dgm:spPr/>
      <dgm:t>
        <a:bodyPr/>
        <a:lstStyle/>
        <a:p>
          <a:r>
            <a:rPr lang="es-CL" dirty="0" smtClean="0"/>
            <a:t>EN SU RESPUESTA</a:t>
          </a:r>
          <a:endParaRPr lang="es-CL" dirty="0"/>
        </a:p>
      </dgm:t>
    </dgm:pt>
    <dgm:pt modelId="{414E91B6-082A-49EE-97A5-CEC15FB48584}" type="parTrans" cxnId="{7AF704A5-9065-46E0-8143-D27F4EBD4268}">
      <dgm:prSet/>
      <dgm:spPr/>
      <dgm:t>
        <a:bodyPr/>
        <a:lstStyle/>
        <a:p>
          <a:endParaRPr lang="es-CL"/>
        </a:p>
      </dgm:t>
    </dgm:pt>
    <dgm:pt modelId="{068D8A97-B5C8-4DF6-9AB9-A8D49B502995}" type="sibTrans" cxnId="{7AF704A5-9065-46E0-8143-D27F4EBD4268}">
      <dgm:prSet/>
      <dgm:spPr/>
      <dgm:t>
        <a:bodyPr/>
        <a:lstStyle/>
        <a:p>
          <a:endParaRPr lang="es-CL"/>
        </a:p>
      </dgm:t>
    </dgm:pt>
    <dgm:pt modelId="{292B4C95-D488-49D9-B241-B988CED49A1A}">
      <dgm:prSet phldrT="[Texto]"/>
      <dgm:spPr/>
      <dgm:t>
        <a:bodyPr/>
        <a:lstStyle/>
        <a:p>
          <a:r>
            <a:rPr lang="es-CL" dirty="0" smtClean="0"/>
            <a:t>SINDICATO</a:t>
          </a:r>
          <a:endParaRPr lang="es-CL" dirty="0"/>
        </a:p>
      </dgm:t>
    </dgm:pt>
    <dgm:pt modelId="{89B4BBA4-C39E-4A65-8E10-0ACF2B92CF9C}" type="parTrans" cxnId="{C26BFBBA-2DAC-447C-B552-DF0482E1E11E}">
      <dgm:prSet/>
      <dgm:spPr/>
      <dgm:t>
        <a:bodyPr/>
        <a:lstStyle/>
        <a:p>
          <a:endParaRPr lang="es-CL"/>
        </a:p>
      </dgm:t>
    </dgm:pt>
    <dgm:pt modelId="{AC40A0DA-4726-4DA4-91BD-A1B01AD3118E}" type="sibTrans" cxnId="{C26BFBBA-2DAC-447C-B552-DF0482E1E11E}">
      <dgm:prSet/>
      <dgm:spPr/>
      <dgm:t>
        <a:bodyPr/>
        <a:lstStyle/>
        <a:p>
          <a:endParaRPr lang="es-CL"/>
        </a:p>
      </dgm:t>
    </dgm:pt>
    <dgm:pt modelId="{7A31AFDD-6142-4B57-A99E-355679B4549A}">
      <dgm:prSet phldrT="[Texto]"/>
      <dgm:spPr/>
      <dgm:t>
        <a:bodyPr/>
        <a:lstStyle/>
        <a:p>
          <a:r>
            <a:rPr lang="es-CL" dirty="0" smtClean="0"/>
            <a:t>DENTRO DE LOS </a:t>
          </a:r>
          <a:r>
            <a:rPr lang="es-CL" b="1" dirty="0" smtClean="0">
              <a:solidFill>
                <a:srgbClr val="FF0000"/>
              </a:solidFill>
            </a:rPr>
            <a:t>5 DÍAS</a:t>
          </a:r>
          <a:r>
            <a:rPr lang="es-CL" dirty="0" smtClean="0"/>
            <a:t> SIGUIENTES DE HABER RECIBIDO LA RESPUESTA</a:t>
          </a:r>
          <a:endParaRPr lang="es-CL" dirty="0"/>
        </a:p>
      </dgm:t>
    </dgm:pt>
    <dgm:pt modelId="{9F43005B-73B1-4042-AA36-6EF206C06487}" type="parTrans" cxnId="{FEA4CEE9-8764-4E04-9819-862210511F94}">
      <dgm:prSet/>
      <dgm:spPr/>
      <dgm:t>
        <a:bodyPr/>
        <a:lstStyle/>
        <a:p>
          <a:endParaRPr lang="es-CL"/>
        </a:p>
      </dgm:t>
    </dgm:pt>
    <dgm:pt modelId="{78A04C16-5DE7-4C97-B30F-9090D19314BF}" type="sibTrans" cxnId="{FEA4CEE9-8764-4E04-9819-862210511F94}">
      <dgm:prSet/>
      <dgm:spPr/>
      <dgm:t>
        <a:bodyPr/>
        <a:lstStyle/>
        <a:p>
          <a:endParaRPr lang="es-CL"/>
        </a:p>
      </dgm:t>
    </dgm:pt>
    <dgm:pt modelId="{B8FE63B9-3EF4-42DB-A0A4-552E47FD4FEA}">
      <dgm:prSet phldrT="[Texto]"/>
      <dgm:spPr/>
      <dgm:t>
        <a:bodyPr/>
        <a:lstStyle/>
        <a:p>
          <a:r>
            <a:rPr lang="es-CL" dirty="0" smtClean="0"/>
            <a:t>ACOMPAÑANDO ANTECEDENTES</a:t>
          </a:r>
          <a:endParaRPr lang="es-CL" dirty="0"/>
        </a:p>
      </dgm:t>
    </dgm:pt>
    <dgm:pt modelId="{6EC888A0-7D85-4D44-8921-6B49A50D362C}" type="parTrans" cxnId="{75133E60-6C66-46D0-B6AA-CD3A64C5E0CE}">
      <dgm:prSet/>
      <dgm:spPr/>
      <dgm:t>
        <a:bodyPr/>
        <a:lstStyle/>
        <a:p>
          <a:endParaRPr lang="es-CL"/>
        </a:p>
      </dgm:t>
    </dgm:pt>
    <dgm:pt modelId="{27902D08-4FB0-421B-871E-3A74B48B9F72}" type="sibTrans" cxnId="{75133E60-6C66-46D0-B6AA-CD3A64C5E0CE}">
      <dgm:prSet/>
      <dgm:spPr/>
      <dgm:t>
        <a:bodyPr/>
        <a:lstStyle/>
        <a:p>
          <a:endParaRPr lang="es-CL"/>
        </a:p>
      </dgm:t>
    </dgm:pt>
    <dgm:pt modelId="{35E72E8C-8BD3-4DD2-9954-D8AB18F8269D}" type="pres">
      <dgm:prSet presAssocID="{0BC88910-E61E-4292-9C9E-06925C7AD310}" presName="Name0" presStyleCnt="0">
        <dgm:presLayoutVars>
          <dgm:dir/>
          <dgm:animLvl val="lvl"/>
          <dgm:resizeHandles/>
        </dgm:presLayoutVars>
      </dgm:prSet>
      <dgm:spPr/>
      <dgm:t>
        <a:bodyPr/>
        <a:lstStyle/>
        <a:p>
          <a:endParaRPr lang="es-CL"/>
        </a:p>
      </dgm:t>
    </dgm:pt>
    <dgm:pt modelId="{9C53451F-7F41-40A2-BD38-235753469F75}" type="pres">
      <dgm:prSet presAssocID="{7286015F-D163-4372-980E-DC35407F4EAB}" presName="linNode" presStyleCnt="0"/>
      <dgm:spPr/>
      <dgm:t>
        <a:bodyPr/>
        <a:lstStyle/>
        <a:p>
          <a:endParaRPr lang="es-CL"/>
        </a:p>
      </dgm:t>
    </dgm:pt>
    <dgm:pt modelId="{10BC927A-99F4-4F55-A9C3-EC184EF64188}" type="pres">
      <dgm:prSet presAssocID="{7286015F-D163-4372-980E-DC35407F4EAB}" presName="parentShp" presStyleLbl="node1" presStyleIdx="0" presStyleCnt="2">
        <dgm:presLayoutVars>
          <dgm:bulletEnabled val="1"/>
        </dgm:presLayoutVars>
      </dgm:prSet>
      <dgm:spPr/>
      <dgm:t>
        <a:bodyPr/>
        <a:lstStyle/>
        <a:p>
          <a:endParaRPr lang="es-CL"/>
        </a:p>
      </dgm:t>
    </dgm:pt>
    <dgm:pt modelId="{A342F162-AF98-4FD5-8883-4518CFE2205C}" type="pres">
      <dgm:prSet presAssocID="{7286015F-D163-4372-980E-DC35407F4EAB}" presName="childShp" presStyleLbl="bgAccFollowNode1" presStyleIdx="0" presStyleCnt="2" custLinFactNeighborX="-1970" custLinFactNeighborY="-26">
        <dgm:presLayoutVars>
          <dgm:bulletEnabled val="1"/>
        </dgm:presLayoutVars>
      </dgm:prSet>
      <dgm:spPr/>
      <dgm:t>
        <a:bodyPr/>
        <a:lstStyle/>
        <a:p>
          <a:endParaRPr lang="es-CL"/>
        </a:p>
      </dgm:t>
    </dgm:pt>
    <dgm:pt modelId="{F16887BE-E274-40FC-A522-917EC5B719DB}" type="pres">
      <dgm:prSet presAssocID="{7798BAB9-E98C-4716-944B-2485EE956814}" presName="spacing" presStyleCnt="0"/>
      <dgm:spPr/>
      <dgm:t>
        <a:bodyPr/>
        <a:lstStyle/>
        <a:p>
          <a:endParaRPr lang="es-CL"/>
        </a:p>
      </dgm:t>
    </dgm:pt>
    <dgm:pt modelId="{8A0A89F1-CD71-41AE-AFAB-7C7F9AB21243}" type="pres">
      <dgm:prSet presAssocID="{292B4C95-D488-49D9-B241-B988CED49A1A}" presName="linNode" presStyleCnt="0"/>
      <dgm:spPr/>
      <dgm:t>
        <a:bodyPr/>
        <a:lstStyle/>
        <a:p>
          <a:endParaRPr lang="es-CL"/>
        </a:p>
      </dgm:t>
    </dgm:pt>
    <dgm:pt modelId="{68DAE5EF-5B12-42B5-B5D3-164F4FC21DDE}" type="pres">
      <dgm:prSet presAssocID="{292B4C95-D488-49D9-B241-B988CED49A1A}" presName="parentShp" presStyleLbl="node1" presStyleIdx="1" presStyleCnt="2">
        <dgm:presLayoutVars>
          <dgm:bulletEnabled val="1"/>
        </dgm:presLayoutVars>
      </dgm:prSet>
      <dgm:spPr/>
      <dgm:t>
        <a:bodyPr/>
        <a:lstStyle/>
        <a:p>
          <a:endParaRPr lang="es-CL"/>
        </a:p>
      </dgm:t>
    </dgm:pt>
    <dgm:pt modelId="{1AAA9857-8359-4F35-BF54-2FB06B8665D1}" type="pres">
      <dgm:prSet presAssocID="{292B4C95-D488-49D9-B241-B988CED49A1A}" presName="childShp" presStyleLbl="bgAccFollowNode1" presStyleIdx="1" presStyleCnt="2">
        <dgm:presLayoutVars>
          <dgm:bulletEnabled val="1"/>
        </dgm:presLayoutVars>
      </dgm:prSet>
      <dgm:spPr/>
      <dgm:t>
        <a:bodyPr/>
        <a:lstStyle/>
        <a:p>
          <a:endParaRPr lang="es-CL"/>
        </a:p>
      </dgm:t>
    </dgm:pt>
  </dgm:ptLst>
  <dgm:cxnLst>
    <dgm:cxn modelId="{FEA4CEE9-8764-4E04-9819-862210511F94}" srcId="{292B4C95-D488-49D9-B241-B988CED49A1A}" destId="{7A31AFDD-6142-4B57-A99E-355679B4549A}" srcOrd="0" destOrd="0" parTransId="{9F43005B-73B1-4042-AA36-6EF206C06487}" sibTransId="{78A04C16-5DE7-4C97-B30F-9090D19314BF}"/>
    <dgm:cxn modelId="{7AF704A5-9065-46E0-8143-D27F4EBD4268}" srcId="{7286015F-D163-4372-980E-DC35407F4EAB}" destId="{C911FB2B-C612-4A69-9F4C-5DC1C8B8EB8F}" srcOrd="0" destOrd="0" parTransId="{414E91B6-082A-49EE-97A5-CEC15FB48584}" sibTransId="{068D8A97-B5C8-4DF6-9AB9-A8D49B502995}"/>
    <dgm:cxn modelId="{C26BFBBA-2DAC-447C-B552-DF0482E1E11E}" srcId="{0BC88910-E61E-4292-9C9E-06925C7AD310}" destId="{292B4C95-D488-49D9-B241-B988CED49A1A}" srcOrd="1" destOrd="0" parTransId="{89B4BBA4-C39E-4A65-8E10-0ACF2B92CF9C}" sibTransId="{AC40A0DA-4726-4DA4-91BD-A1B01AD3118E}"/>
    <dgm:cxn modelId="{F5736AD7-276D-4AA3-95A5-6D49F5892D46}" type="presOf" srcId="{292B4C95-D488-49D9-B241-B988CED49A1A}" destId="{68DAE5EF-5B12-42B5-B5D3-164F4FC21DDE}" srcOrd="0" destOrd="0" presId="urn:microsoft.com/office/officeart/2005/8/layout/vList6"/>
    <dgm:cxn modelId="{D30C2FC4-634D-4683-A23F-D3083FFE528F}" type="presOf" srcId="{0BC88910-E61E-4292-9C9E-06925C7AD310}" destId="{35E72E8C-8BD3-4DD2-9954-D8AB18F8269D}" srcOrd="0" destOrd="0" presId="urn:microsoft.com/office/officeart/2005/8/layout/vList6"/>
    <dgm:cxn modelId="{75133E60-6C66-46D0-B6AA-CD3A64C5E0CE}" srcId="{7286015F-D163-4372-980E-DC35407F4EAB}" destId="{B8FE63B9-3EF4-42DB-A0A4-552E47FD4FEA}" srcOrd="1" destOrd="0" parTransId="{6EC888A0-7D85-4D44-8921-6B49A50D362C}" sibTransId="{27902D08-4FB0-421B-871E-3A74B48B9F72}"/>
    <dgm:cxn modelId="{37D6CEC8-A439-45F4-826C-3E17C5DFF0BB}" type="presOf" srcId="{7A31AFDD-6142-4B57-A99E-355679B4549A}" destId="{1AAA9857-8359-4F35-BF54-2FB06B8665D1}" srcOrd="0" destOrd="0" presId="urn:microsoft.com/office/officeart/2005/8/layout/vList6"/>
    <dgm:cxn modelId="{B0C3086E-58B4-4B88-8132-6026B2A513F7}" srcId="{0BC88910-E61E-4292-9C9E-06925C7AD310}" destId="{7286015F-D163-4372-980E-DC35407F4EAB}" srcOrd="0" destOrd="0" parTransId="{4CF27D92-0EA1-4E6B-9584-77E2E078FFBD}" sibTransId="{7798BAB9-E98C-4716-944B-2485EE956814}"/>
    <dgm:cxn modelId="{63A8C0AD-2237-4F4F-953B-CACCA47E95FF}" type="presOf" srcId="{7286015F-D163-4372-980E-DC35407F4EAB}" destId="{10BC927A-99F4-4F55-A9C3-EC184EF64188}" srcOrd="0" destOrd="0" presId="urn:microsoft.com/office/officeart/2005/8/layout/vList6"/>
    <dgm:cxn modelId="{ADEFD8C7-F0EF-40BC-BF55-48AF632FAA82}" type="presOf" srcId="{C911FB2B-C612-4A69-9F4C-5DC1C8B8EB8F}" destId="{A342F162-AF98-4FD5-8883-4518CFE2205C}" srcOrd="0" destOrd="0" presId="urn:microsoft.com/office/officeart/2005/8/layout/vList6"/>
    <dgm:cxn modelId="{C0A940AB-DD1F-4C2E-9680-DB187D35A5D1}" type="presOf" srcId="{B8FE63B9-3EF4-42DB-A0A4-552E47FD4FEA}" destId="{A342F162-AF98-4FD5-8883-4518CFE2205C}" srcOrd="0" destOrd="1" presId="urn:microsoft.com/office/officeart/2005/8/layout/vList6"/>
    <dgm:cxn modelId="{E1037DC5-038C-4312-B275-95223C21B7B4}" type="presParOf" srcId="{35E72E8C-8BD3-4DD2-9954-D8AB18F8269D}" destId="{9C53451F-7F41-40A2-BD38-235753469F75}" srcOrd="0" destOrd="0" presId="urn:microsoft.com/office/officeart/2005/8/layout/vList6"/>
    <dgm:cxn modelId="{D57947D7-8B34-4DAC-9B1B-4AD9855ED1AB}" type="presParOf" srcId="{9C53451F-7F41-40A2-BD38-235753469F75}" destId="{10BC927A-99F4-4F55-A9C3-EC184EF64188}" srcOrd="0" destOrd="0" presId="urn:microsoft.com/office/officeart/2005/8/layout/vList6"/>
    <dgm:cxn modelId="{B72B68F8-3D85-4CC4-AAF9-B73D283C1995}" type="presParOf" srcId="{9C53451F-7F41-40A2-BD38-235753469F75}" destId="{A342F162-AF98-4FD5-8883-4518CFE2205C}" srcOrd="1" destOrd="0" presId="urn:microsoft.com/office/officeart/2005/8/layout/vList6"/>
    <dgm:cxn modelId="{E64F4525-6346-4E48-8A60-2B2365F176BC}" type="presParOf" srcId="{35E72E8C-8BD3-4DD2-9954-D8AB18F8269D}" destId="{F16887BE-E274-40FC-A522-917EC5B719DB}" srcOrd="1" destOrd="0" presId="urn:microsoft.com/office/officeart/2005/8/layout/vList6"/>
    <dgm:cxn modelId="{BC99BD59-0ACC-4309-A6CB-2602F768B645}" type="presParOf" srcId="{35E72E8C-8BD3-4DD2-9954-D8AB18F8269D}" destId="{8A0A89F1-CD71-41AE-AFAB-7C7F9AB21243}" srcOrd="2" destOrd="0" presId="urn:microsoft.com/office/officeart/2005/8/layout/vList6"/>
    <dgm:cxn modelId="{D66B5D3B-8F0A-4012-8370-F33989F6549D}" type="presParOf" srcId="{8A0A89F1-CD71-41AE-AFAB-7C7F9AB21243}" destId="{68DAE5EF-5B12-42B5-B5D3-164F4FC21DDE}" srcOrd="0" destOrd="0" presId="urn:microsoft.com/office/officeart/2005/8/layout/vList6"/>
    <dgm:cxn modelId="{73CAC460-44F7-4D24-A078-2ABE3F63A8EF}" type="presParOf" srcId="{8A0A89F1-CD71-41AE-AFAB-7C7F9AB21243}" destId="{1AAA9857-8359-4F35-BF54-2FB06B8665D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25B295-8D71-4240-AE1F-3555535164A8}" type="doc">
      <dgm:prSet loTypeId="urn:microsoft.com/office/officeart/2005/8/layout/radial5" loCatId="cycle" qsTypeId="urn:microsoft.com/office/officeart/2005/8/quickstyle/simple1" qsCatId="simple" csTypeId="urn:microsoft.com/office/officeart/2005/8/colors/colorful1#13" csCatId="colorful" phldr="1"/>
      <dgm:spPr/>
      <dgm:t>
        <a:bodyPr/>
        <a:lstStyle/>
        <a:p>
          <a:endParaRPr lang="es-CL"/>
        </a:p>
      </dgm:t>
    </dgm:pt>
    <dgm:pt modelId="{96BA4B53-A746-432A-B231-9465A62099B2}" type="pres">
      <dgm:prSet presAssocID="{C625B295-8D71-4240-AE1F-3555535164A8}" presName="Name0" presStyleCnt="0">
        <dgm:presLayoutVars>
          <dgm:chMax val="1"/>
          <dgm:dir/>
          <dgm:animLvl val="ctr"/>
          <dgm:resizeHandles val="exact"/>
        </dgm:presLayoutVars>
      </dgm:prSet>
      <dgm:spPr/>
      <dgm:t>
        <a:bodyPr/>
        <a:lstStyle/>
        <a:p>
          <a:endParaRPr lang="es-CL"/>
        </a:p>
      </dgm:t>
    </dgm:pt>
  </dgm:ptLst>
  <dgm:cxnLst>
    <dgm:cxn modelId="{0896D2B8-580D-4667-8E1F-65C8E4228635}" type="presOf" srcId="{C625B295-8D71-4240-AE1F-3555535164A8}" destId="{96BA4B53-A746-432A-B231-9465A62099B2}" srcOrd="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13EAA-6938-4AC2-AF59-87746115191E}"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s-CL"/>
        </a:p>
      </dgm:t>
    </dgm:pt>
    <dgm:pt modelId="{85F1DE8C-7537-4D9D-9F19-F571DBD20FEB}">
      <dgm:prSet phldrT="[Texto]"/>
      <dgm:spPr/>
      <dgm:t>
        <a:bodyPr/>
        <a:lstStyle/>
        <a:p>
          <a:r>
            <a:rPr lang="es-CL" dirty="0" smtClean="0"/>
            <a:t>314 BIS.  Negociación </a:t>
          </a:r>
          <a:r>
            <a:rPr lang="es-CL" dirty="0" err="1" smtClean="0"/>
            <a:t>semi</a:t>
          </a:r>
          <a:r>
            <a:rPr lang="es-CL" dirty="0" smtClean="0"/>
            <a:t> reglada</a:t>
          </a:r>
          <a:endParaRPr lang="es-CL" dirty="0"/>
        </a:p>
      </dgm:t>
    </dgm:pt>
    <dgm:pt modelId="{41EE2CBB-BB8C-4ABB-BC5C-1465B9F5F223}" type="parTrans" cxnId="{89045787-5C95-4EC5-B0C2-3565E7865C56}">
      <dgm:prSet/>
      <dgm:spPr/>
      <dgm:t>
        <a:bodyPr/>
        <a:lstStyle/>
        <a:p>
          <a:endParaRPr lang="es-CL"/>
        </a:p>
      </dgm:t>
    </dgm:pt>
    <dgm:pt modelId="{7A9CD21F-C27B-42C0-BBDC-7E5AD68CCDFC}" type="sibTrans" cxnId="{89045787-5C95-4EC5-B0C2-3565E7865C56}">
      <dgm:prSet/>
      <dgm:spPr/>
      <dgm:t>
        <a:bodyPr/>
        <a:lstStyle/>
        <a:p>
          <a:endParaRPr lang="es-CL"/>
        </a:p>
      </dgm:t>
    </dgm:pt>
    <dgm:pt modelId="{85840162-61C9-41C9-A88E-13574386EA9A}">
      <dgm:prSet phldrT="[Texto]"/>
      <dgm:spPr/>
      <dgm:t>
        <a:bodyPr/>
        <a:lstStyle/>
        <a:p>
          <a:r>
            <a:rPr lang="es-CL" dirty="0" smtClean="0"/>
            <a:t>318. Comunicación presentación proyecto</a:t>
          </a:r>
          <a:endParaRPr lang="es-CL" dirty="0"/>
        </a:p>
      </dgm:t>
    </dgm:pt>
    <dgm:pt modelId="{FD8A7287-374F-442E-9A16-3EA54E824282}" type="parTrans" cxnId="{B636EE9E-4034-4F40-99A2-BD748E49708B}">
      <dgm:prSet/>
      <dgm:spPr/>
      <dgm:t>
        <a:bodyPr/>
        <a:lstStyle/>
        <a:p>
          <a:endParaRPr lang="es-CL"/>
        </a:p>
      </dgm:t>
    </dgm:pt>
    <dgm:pt modelId="{0CE53E6E-5704-49C1-BFE4-77D8BC8D2C31}" type="sibTrans" cxnId="{B636EE9E-4034-4F40-99A2-BD748E49708B}">
      <dgm:prSet/>
      <dgm:spPr/>
      <dgm:t>
        <a:bodyPr/>
        <a:lstStyle/>
        <a:p>
          <a:endParaRPr lang="es-CL"/>
        </a:p>
      </dgm:t>
    </dgm:pt>
    <dgm:pt modelId="{CBC578F3-1291-419D-B52B-A809DFE473C3}">
      <dgm:prSet phldrT="[Texto]"/>
      <dgm:spPr/>
      <dgm:t>
        <a:bodyPr/>
        <a:lstStyle/>
        <a:p>
          <a:r>
            <a:rPr lang="es-CL" dirty="0" smtClean="0"/>
            <a:t>320 Efectos comunicación presentación proyecto y adherentes</a:t>
          </a:r>
          <a:endParaRPr lang="es-CL" dirty="0"/>
        </a:p>
      </dgm:t>
    </dgm:pt>
    <dgm:pt modelId="{0F0B85B7-AF07-4356-A5A9-B1B14FB5D03E}" type="parTrans" cxnId="{90D737C2-DB02-4E65-AE4C-DBD495884C8E}">
      <dgm:prSet/>
      <dgm:spPr/>
      <dgm:t>
        <a:bodyPr/>
        <a:lstStyle/>
        <a:p>
          <a:endParaRPr lang="es-CL"/>
        </a:p>
      </dgm:t>
    </dgm:pt>
    <dgm:pt modelId="{62F75FF9-CB89-40BE-9845-98F551FF56CA}" type="sibTrans" cxnId="{90D737C2-DB02-4E65-AE4C-DBD495884C8E}">
      <dgm:prSet/>
      <dgm:spPr/>
      <dgm:t>
        <a:bodyPr/>
        <a:lstStyle/>
        <a:p>
          <a:endParaRPr lang="es-CL"/>
        </a:p>
      </dgm:t>
    </dgm:pt>
    <dgm:pt modelId="{19C4BB3E-71EA-4CD5-A6D3-033410B8831B}">
      <dgm:prSet phldrT="[Texto]"/>
      <dgm:spPr/>
      <dgm:t>
        <a:bodyPr/>
        <a:lstStyle/>
        <a:p>
          <a:r>
            <a:rPr lang="es-CL" dirty="0" smtClean="0"/>
            <a:t>322 Fija oportunidad presentación proyecto</a:t>
          </a:r>
          <a:endParaRPr lang="es-CL" dirty="0"/>
        </a:p>
      </dgm:t>
    </dgm:pt>
    <dgm:pt modelId="{0A4AC5ED-11BC-44BB-8340-24F30E4D8F2C}" type="parTrans" cxnId="{BBEC48EE-AFF5-491D-9ED1-13BC1F014295}">
      <dgm:prSet/>
      <dgm:spPr/>
      <dgm:t>
        <a:bodyPr/>
        <a:lstStyle/>
        <a:p>
          <a:endParaRPr lang="es-CL"/>
        </a:p>
      </dgm:t>
    </dgm:pt>
    <dgm:pt modelId="{534322FF-0005-4A4C-BBE4-B4CCCA630571}" type="sibTrans" cxnId="{BBEC48EE-AFF5-491D-9ED1-13BC1F014295}">
      <dgm:prSet/>
      <dgm:spPr/>
      <dgm:t>
        <a:bodyPr/>
        <a:lstStyle/>
        <a:p>
          <a:endParaRPr lang="es-CL"/>
        </a:p>
      </dgm:t>
    </dgm:pt>
    <dgm:pt modelId="{4533B6AA-C4C6-44F8-8BB8-7E40798FAE63}">
      <dgm:prSet phldrT="[Texto]"/>
      <dgm:spPr/>
      <dgm:t>
        <a:bodyPr/>
        <a:lstStyle/>
        <a:p>
          <a:r>
            <a:rPr lang="es-CL" dirty="0" smtClean="0"/>
            <a:t>323 Adherentes</a:t>
          </a:r>
          <a:endParaRPr lang="es-CL" dirty="0"/>
        </a:p>
      </dgm:t>
    </dgm:pt>
    <dgm:pt modelId="{3981AE86-A292-4F66-AE6A-074571A1159B}" type="parTrans" cxnId="{5A994A1C-1368-497F-814B-088BCD8E2043}">
      <dgm:prSet/>
      <dgm:spPr/>
      <dgm:t>
        <a:bodyPr/>
        <a:lstStyle/>
        <a:p>
          <a:endParaRPr lang="es-CL"/>
        </a:p>
      </dgm:t>
    </dgm:pt>
    <dgm:pt modelId="{8466B2B0-2A76-4A6A-9BCB-C11172EF2773}" type="sibTrans" cxnId="{5A994A1C-1368-497F-814B-088BCD8E2043}">
      <dgm:prSet/>
      <dgm:spPr/>
      <dgm:t>
        <a:bodyPr/>
        <a:lstStyle/>
        <a:p>
          <a:endParaRPr lang="es-CL"/>
        </a:p>
      </dgm:t>
    </dgm:pt>
    <dgm:pt modelId="{C44E44B5-3280-4F23-A56A-51A4E4FE081F}">
      <dgm:prSet phldrT="[Texto]"/>
      <dgm:spPr/>
      <dgm:t>
        <a:bodyPr/>
        <a:lstStyle/>
        <a:p>
          <a:r>
            <a:rPr lang="es-CL" dirty="0" smtClean="0"/>
            <a:t>381 Reemplazo</a:t>
          </a:r>
          <a:endParaRPr lang="es-CL" dirty="0"/>
        </a:p>
      </dgm:t>
    </dgm:pt>
    <dgm:pt modelId="{BA59B6DD-AA51-4388-A582-3A15389B6C38}" type="parTrans" cxnId="{79A1E508-1B49-492B-9824-9FB4D8F9EE4D}">
      <dgm:prSet/>
      <dgm:spPr/>
      <dgm:t>
        <a:bodyPr/>
        <a:lstStyle/>
        <a:p>
          <a:endParaRPr lang="es-CL"/>
        </a:p>
      </dgm:t>
    </dgm:pt>
    <dgm:pt modelId="{BC9C36C8-FF03-4D6C-879A-593BC8E8260D}" type="sibTrans" cxnId="{79A1E508-1B49-492B-9824-9FB4D8F9EE4D}">
      <dgm:prSet/>
      <dgm:spPr/>
      <dgm:t>
        <a:bodyPr/>
        <a:lstStyle/>
        <a:p>
          <a:endParaRPr lang="es-CL"/>
        </a:p>
      </dgm:t>
    </dgm:pt>
    <dgm:pt modelId="{81C1711D-D2E3-444B-91EE-798AF528E84A}">
      <dgm:prSet phldrT="[Texto]"/>
      <dgm:spPr/>
      <dgm:t>
        <a:bodyPr/>
        <a:lstStyle/>
        <a:p>
          <a:r>
            <a:rPr lang="es-CL" dirty="0" smtClean="0"/>
            <a:t>374 Prorroga huelga hasta 10 días</a:t>
          </a:r>
          <a:endParaRPr lang="es-CL" dirty="0"/>
        </a:p>
      </dgm:t>
    </dgm:pt>
    <dgm:pt modelId="{2C2DF2EA-587B-4770-8CDF-2B300E49B54C}" type="parTrans" cxnId="{E19A5AF0-03F9-42AE-A7D3-D7CB7E1B28E4}">
      <dgm:prSet/>
      <dgm:spPr/>
      <dgm:t>
        <a:bodyPr/>
        <a:lstStyle/>
        <a:p>
          <a:endParaRPr lang="es-CL"/>
        </a:p>
      </dgm:t>
    </dgm:pt>
    <dgm:pt modelId="{7A5D8BDF-EA68-4EFE-9E12-3AE8C584361E}" type="sibTrans" cxnId="{E19A5AF0-03F9-42AE-A7D3-D7CB7E1B28E4}">
      <dgm:prSet/>
      <dgm:spPr/>
      <dgm:t>
        <a:bodyPr/>
        <a:lstStyle/>
        <a:p>
          <a:endParaRPr lang="es-CL"/>
        </a:p>
      </dgm:t>
    </dgm:pt>
    <dgm:pt modelId="{4F9594D2-E608-40A1-9633-9342A23C8E38}" type="pres">
      <dgm:prSet presAssocID="{29D13EAA-6938-4AC2-AF59-87746115191E}" presName="Name0" presStyleCnt="0">
        <dgm:presLayoutVars>
          <dgm:dir/>
          <dgm:animLvl val="lvl"/>
          <dgm:resizeHandles val="exact"/>
        </dgm:presLayoutVars>
      </dgm:prSet>
      <dgm:spPr/>
      <dgm:t>
        <a:bodyPr/>
        <a:lstStyle/>
        <a:p>
          <a:endParaRPr lang="es-CL"/>
        </a:p>
      </dgm:t>
    </dgm:pt>
    <dgm:pt modelId="{34D22F1F-695E-48E6-B89F-6D16193F47A5}" type="pres">
      <dgm:prSet presAssocID="{C44E44B5-3280-4F23-A56A-51A4E4FE081F}" presName="boxAndChildren" presStyleCnt="0"/>
      <dgm:spPr/>
    </dgm:pt>
    <dgm:pt modelId="{B79F1673-C81B-4EE3-958F-AC1D570681A8}" type="pres">
      <dgm:prSet presAssocID="{C44E44B5-3280-4F23-A56A-51A4E4FE081F}" presName="parentTextBox" presStyleLbl="node1" presStyleIdx="0" presStyleCnt="7"/>
      <dgm:spPr/>
      <dgm:t>
        <a:bodyPr/>
        <a:lstStyle/>
        <a:p>
          <a:endParaRPr lang="es-CL"/>
        </a:p>
      </dgm:t>
    </dgm:pt>
    <dgm:pt modelId="{45A41652-6625-4BB7-A23A-9B11A4BAC87B}" type="pres">
      <dgm:prSet presAssocID="{7A5D8BDF-EA68-4EFE-9E12-3AE8C584361E}" presName="sp" presStyleCnt="0"/>
      <dgm:spPr/>
    </dgm:pt>
    <dgm:pt modelId="{1EF377EE-88F9-44D3-A3A7-6E61650B2F87}" type="pres">
      <dgm:prSet presAssocID="{81C1711D-D2E3-444B-91EE-798AF528E84A}" presName="arrowAndChildren" presStyleCnt="0"/>
      <dgm:spPr/>
    </dgm:pt>
    <dgm:pt modelId="{91354B25-6C07-4BB4-920D-1324A10FD508}" type="pres">
      <dgm:prSet presAssocID="{81C1711D-D2E3-444B-91EE-798AF528E84A}" presName="parentTextArrow" presStyleLbl="node1" presStyleIdx="1" presStyleCnt="7"/>
      <dgm:spPr/>
      <dgm:t>
        <a:bodyPr/>
        <a:lstStyle/>
        <a:p>
          <a:endParaRPr lang="es-CL"/>
        </a:p>
      </dgm:t>
    </dgm:pt>
    <dgm:pt modelId="{0356667F-474D-441E-86BA-02513159DF49}" type="pres">
      <dgm:prSet presAssocID="{8466B2B0-2A76-4A6A-9BCB-C11172EF2773}" presName="sp" presStyleCnt="0"/>
      <dgm:spPr/>
    </dgm:pt>
    <dgm:pt modelId="{F764911A-4DE6-4D58-AB7F-F442B783612B}" type="pres">
      <dgm:prSet presAssocID="{4533B6AA-C4C6-44F8-8BB8-7E40798FAE63}" presName="arrowAndChildren" presStyleCnt="0"/>
      <dgm:spPr/>
    </dgm:pt>
    <dgm:pt modelId="{5070F705-C470-4555-8BD8-A6B2B687CCE4}" type="pres">
      <dgm:prSet presAssocID="{4533B6AA-C4C6-44F8-8BB8-7E40798FAE63}" presName="parentTextArrow" presStyleLbl="node1" presStyleIdx="2" presStyleCnt="7"/>
      <dgm:spPr/>
      <dgm:t>
        <a:bodyPr/>
        <a:lstStyle/>
        <a:p>
          <a:endParaRPr lang="es-CL"/>
        </a:p>
      </dgm:t>
    </dgm:pt>
    <dgm:pt modelId="{D3D26C4B-A5EB-41ED-A5E9-C12C1BF72F62}" type="pres">
      <dgm:prSet presAssocID="{534322FF-0005-4A4C-BBE4-B4CCCA630571}" presName="sp" presStyleCnt="0"/>
      <dgm:spPr/>
    </dgm:pt>
    <dgm:pt modelId="{C42FEA5E-E6A8-49E0-AC9E-0197CCB76205}" type="pres">
      <dgm:prSet presAssocID="{19C4BB3E-71EA-4CD5-A6D3-033410B8831B}" presName="arrowAndChildren" presStyleCnt="0"/>
      <dgm:spPr/>
    </dgm:pt>
    <dgm:pt modelId="{70573282-2B6D-4AFC-AD61-AF4015AB035D}" type="pres">
      <dgm:prSet presAssocID="{19C4BB3E-71EA-4CD5-A6D3-033410B8831B}" presName="parentTextArrow" presStyleLbl="node1" presStyleIdx="3" presStyleCnt="7"/>
      <dgm:spPr/>
      <dgm:t>
        <a:bodyPr/>
        <a:lstStyle/>
        <a:p>
          <a:endParaRPr lang="es-CL"/>
        </a:p>
      </dgm:t>
    </dgm:pt>
    <dgm:pt modelId="{3DAE852C-4912-4FFC-BC1D-804CE1F97845}" type="pres">
      <dgm:prSet presAssocID="{62F75FF9-CB89-40BE-9845-98F551FF56CA}" presName="sp" presStyleCnt="0"/>
      <dgm:spPr/>
    </dgm:pt>
    <dgm:pt modelId="{E07C2EDC-C59B-4530-AB22-58BA11F11798}" type="pres">
      <dgm:prSet presAssocID="{CBC578F3-1291-419D-B52B-A809DFE473C3}" presName="arrowAndChildren" presStyleCnt="0"/>
      <dgm:spPr/>
    </dgm:pt>
    <dgm:pt modelId="{EB12BA52-974C-48E4-8E8C-9664E4C58C98}" type="pres">
      <dgm:prSet presAssocID="{CBC578F3-1291-419D-B52B-A809DFE473C3}" presName="parentTextArrow" presStyleLbl="node1" presStyleIdx="4" presStyleCnt="7"/>
      <dgm:spPr/>
      <dgm:t>
        <a:bodyPr/>
        <a:lstStyle/>
        <a:p>
          <a:endParaRPr lang="es-CL"/>
        </a:p>
      </dgm:t>
    </dgm:pt>
    <dgm:pt modelId="{A1D76DE8-87A8-4388-A523-CD23A9A1D853}" type="pres">
      <dgm:prSet presAssocID="{0CE53E6E-5704-49C1-BFE4-77D8BC8D2C31}" presName="sp" presStyleCnt="0"/>
      <dgm:spPr/>
    </dgm:pt>
    <dgm:pt modelId="{0C8AEE42-349F-449D-AB62-D2F97EE7981D}" type="pres">
      <dgm:prSet presAssocID="{85840162-61C9-41C9-A88E-13574386EA9A}" presName="arrowAndChildren" presStyleCnt="0"/>
      <dgm:spPr/>
    </dgm:pt>
    <dgm:pt modelId="{4ED6F99E-D97E-495A-A8B9-228B912542A3}" type="pres">
      <dgm:prSet presAssocID="{85840162-61C9-41C9-A88E-13574386EA9A}" presName="parentTextArrow" presStyleLbl="node1" presStyleIdx="5" presStyleCnt="7"/>
      <dgm:spPr/>
      <dgm:t>
        <a:bodyPr/>
        <a:lstStyle/>
        <a:p>
          <a:endParaRPr lang="es-CL"/>
        </a:p>
      </dgm:t>
    </dgm:pt>
    <dgm:pt modelId="{3044A40F-EC6B-470B-B597-20434F3FDE50}" type="pres">
      <dgm:prSet presAssocID="{7A9CD21F-C27B-42C0-BBDC-7E5AD68CCDFC}" presName="sp" presStyleCnt="0"/>
      <dgm:spPr/>
    </dgm:pt>
    <dgm:pt modelId="{CA209930-06D1-4FD5-8E5D-F39B6D557420}" type="pres">
      <dgm:prSet presAssocID="{85F1DE8C-7537-4D9D-9F19-F571DBD20FEB}" presName="arrowAndChildren" presStyleCnt="0"/>
      <dgm:spPr/>
    </dgm:pt>
    <dgm:pt modelId="{20267E4E-06ED-4003-B59A-ED2384EA08FE}" type="pres">
      <dgm:prSet presAssocID="{85F1DE8C-7537-4D9D-9F19-F571DBD20FEB}" presName="parentTextArrow" presStyleLbl="node1" presStyleIdx="6" presStyleCnt="7"/>
      <dgm:spPr/>
      <dgm:t>
        <a:bodyPr/>
        <a:lstStyle/>
        <a:p>
          <a:endParaRPr lang="es-CL"/>
        </a:p>
      </dgm:t>
    </dgm:pt>
  </dgm:ptLst>
  <dgm:cxnLst>
    <dgm:cxn modelId="{79A1E508-1B49-492B-9824-9FB4D8F9EE4D}" srcId="{29D13EAA-6938-4AC2-AF59-87746115191E}" destId="{C44E44B5-3280-4F23-A56A-51A4E4FE081F}" srcOrd="6" destOrd="0" parTransId="{BA59B6DD-AA51-4388-A582-3A15389B6C38}" sibTransId="{BC9C36C8-FF03-4D6C-879A-593BC8E8260D}"/>
    <dgm:cxn modelId="{90D737C2-DB02-4E65-AE4C-DBD495884C8E}" srcId="{29D13EAA-6938-4AC2-AF59-87746115191E}" destId="{CBC578F3-1291-419D-B52B-A809DFE473C3}" srcOrd="2" destOrd="0" parTransId="{0F0B85B7-AF07-4356-A5A9-B1B14FB5D03E}" sibTransId="{62F75FF9-CB89-40BE-9845-98F551FF56CA}"/>
    <dgm:cxn modelId="{97149594-3B1C-44AD-9257-B691F9BD8DB2}" type="presOf" srcId="{C44E44B5-3280-4F23-A56A-51A4E4FE081F}" destId="{B79F1673-C81B-4EE3-958F-AC1D570681A8}" srcOrd="0" destOrd="0" presId="urn:microsoft.com/office/officeart/2005/8/layout/process4"/>
    <dgm:cxn modelId="{BBEC48EE-AFF5-491D-9ED1-13BC1F014295}" srcId="{29D13EAA-6938-4AC2-AF59-87746115191E}" destId="{19C4BB3E-71EA-4CD5-A6D3-033410B8831B}" srcOrd="3" destOrd="0" parTransId="{0A4AC5ED-11BC-44BB-8340-24F30E4D8F2C}" sibTransId="{534322FF-0005-4A4C-BBE4-B4CCCA630571}"/>
    <dgm:cxn modelId="{757C4BDB-69D1-47F3-82EC-0C1CF2DE811C}" type="presOf" srcId="{CBC578F3-1291-419D-B52B-A809DFE473C3}" destId="{EB12BA52-974C-48E4-8E8C-9664E4C58C98}" srcOrd="0" destOrd="0" presId="urn:microsoft.com/office/officeart/2005/8/layout/process4"/>
    <dgm:cxn modelId="{6D8FCAFC-47B3-41D5-9D0D-D7A370DACE0F}" type="presOf" srcId="{81C1711D-D2E3-444B-91EE-798AF528E84A}" destId="{91354B25-6C07-4BB4-920D-1324A10FD508}" srcOrd="0" destOrd="0" presId="urn:microsoft.com/office/officeart/2005/8/layout/process4"/>
    <dgm:cxn modelId="{93E1E370-1E0D-46E0-A11C-831EBFEC1AAC}" type="presOf" srcId="{29D13EAA-6938-4AC2-AF59-87746115191E}" destId="{4F9594D2-E608-40A1-9633-9342A23C8E38}" srcOrd="0" destOrd="0" presId="urn:microsoft.com/office/officeart/2005/8/layout/process4"/>
    <dgm:cxn modelId="{5A994A1C-1368-497F-814B-088BCD8E2043}" srcId="{29D13EAA-6938-4AC2-AF59-87746115191E}" destId="{4533B6AA-C4C6-44F8-8BB8-7E40798FAE63}" srcOrd="4" destOrd="0" parTransId="{3981AE86-A292-4F66-AE6A-074571A1159B}" sibTransId="{8466B2B0-2A76-4A6A-9BCB-C11172EF2773}"/>
    <dgm:cxn modelId="{CD3C6556-90AC-41AA-AC94-6178E2B1EC24}" type="presOf" srcId="{19C4BB3E-71EA-4CD5-A6D3-033410B8831B}" destId="{70573282-2B6D-4AFC-AD61-AF4015AB035D}" srcOrd="0" destOrd="0" presId="urn:microsoft.com/office/officeart/2005/8/layout/process4"/>
    <dgm:cxn modelId="{B636EE9E-4034-4F40-99A2-BD748E49708B}" srcId="{29D13EAA-6938-4AC2-AF59-87746115191E}" destId="{85840162-61C9-41C9-A88E-13574386EA9A}" srcOrd="1" destOrd="0" parTransId="{FD8A7287-374F-442E-9A16-3EA54E824282}" sibTransId="{0CE53E6E-5704-49C1-BFE4-77D8BC8D2C31}"/>
    <dgm:cxn modelId="{649703C1-CCE7-483B-A6B6-C5FF84F9A7D3}" type="presOf" srcId="{85F1DE8C-7537-4D9D-9F19-F571DBD20FEB}" destId="{20267E4E-06ED-4003-B59A-ED2384EA08FE}" srcOrd="0" destOrd="0" presId="urn:microsoft.com/office/officeart/2005/8/layout/process4"/>
    <dgm:cxn modelId="{5428A6BE-8F33-456B-869A-F339E9499529}" type="presOf" srcId="{4533B6AA-C4C6-44F8-8BB8-7E40798FAE63}" destId="{5070F705-C470-4555-8BD8-A6B2B687CCE4}" srcOrd="0" destOrd="0" presId="urn:microsoft.com/office/officeart/2005/8/layout/process4"/>
    <dgm:cxn modelId="{E19A5AF0-03F9-42AE-A7D3-D7CB7E1B28E4}" srcId="{29D13EAA-6938-4AC2-AF59-87746115191E}" destId="{81C1711D-D2E3-444B-91EE-798AF528E84A}" srcOrd="5" destOrd="0" parTransId="{2C2DF2EA-587B-4770-8CDF-2B300E49B54C}" sibTransId="{7A5D8BDF-EA68-4EFE-9E12-3AE8C584361E}"/>
    <dgm:cxn modelId="{46BF78F7-E568-42F3-B72E-EB4E619988A1}" type="presOf" srcId="{85840162-61C9-41C9-A88E-13574386EA9A}" destId="{4ED6F99E-D97E-495A-A8B9-228B912542A3}" srcOrd="0" destOrd="0" presId="urn:microsoft.com/office/officeart/2005/8/layout/process4"/>
    <dgm:cxn modelId="{89045787-5C95-4EC5-B0C2-3565E7865C56}" srcId="{29D13EAA-6938-4AC2-AF59-87746115191E}" destId="{85F1DE8C-7537-4D9D-9F19-F571DBD20FEB}" srcOrd="0" destOrd="0" parTransId="{41EE2CBB-BB8C-4ABB-BC5C-1465B9F5F223}" sibTransId="{7A9CD21F-C27B-42C0-BBDC-7E5AD68CCDFC}"/>
    <dgm:cxn modelId="{02EAAAE5-8DFA-4C6F-8895-31958D2F0898}" type="presParOf" srcId="{4F9594D2-E608-40A1-9633-9342A23C8E38}" destId="{34D22F1F-695E-48E6-B89F-6D16193F47A5}" srcOrd="0" destOrd="0" presId="urn:microsoft.com/office/officeart/2005/8/layout/process4"/>
    <dgm:cxn modelId="{290B2A45-2251-4124-9C2D-79E4BD850BE0}" type="presParOf" srcId="{34D22F1F-695E-48E6-B89F-6D16193F47A5}" destId="{B79F1673-C81B-4EE3-958F-AC1D570681A8}" srcOrd="0" destOrd="0" presId="urn:microsoft.com/office/officeart/2005/8/layout/process4"/>
    <dgm:cxn modelId="{B86631F4-CCEA-455B-A767-5C0562A7078D}" type="presParOf" srcId="{4F9594D2-E608-40A1-9633-9342A23C8E38}" destId="{45A41652-6625-4BB7-A23A-9B11A4BAC87B}" srcOrd="1" destOrd="0" presId="urn:microsoft.com/office/officeart/2005/8/layout/process4"/>
    <dgm:cxn modelId="{DBFFEEE0-DDFC-4B13-827D-64E4084D15E5}" type="presParOf" srcId="{4F9594D2-E608-40A1-9633-9342A23C8E38}" destId="{1EF377EE-88F9-44D3-A3A7-6E61650B2F87}" srcOrd="2" destOrd="0" presId="urn:microsoft.com/office/officeart/2005/8/layout/process4"/>
    <dgm:cxn modelId="{46A75B91-669C-4EC2-B0E1-C5A54C9B5E5E}" type="presParOf" srcId="{1EF377EE-88F9-44D3-A3A7-6E61650B2F87}" destId="{91354B25-6C07-4BB4-920D-1324A10FD508}" srcOrd="0" destOrd="0" presId="urn:microsoft.com/office/officeart/2005/8/layout/process4"/>
    <dgm:cxn modelId="{769EFF3A-13DB-4266-A6FE-7082E9466704}" type="presParOf" srcId="{4F9594D2-E608-40A1-9633-9342A23C8E38}" destId="{0356667F-474D-441E-86BA-02513159DF49}" srcOrd="3" destOrd="0" presId="urn:microsoft.com/office/officeart/2005/8/layout/process4"/>
    <dgm:cxn modelId="{82A3206E-2A6F-4C95-82D7-65DB77461CE6}" type="presParOf" srcId="{4F9594D2-E608-40A1-9633-9342A23C8E38}" destId="{F764911A-4DE6-4D58-AB7F-F442B783612B}" srcOrd="4" destOrd="0" presId="urn:microsoft.com/office/officeart/2005/8/layout/process4"/>
    <dgm:cxn modelId="{3AD6BA2E-0A29-4C00-939C-319F41180F39}" type="presParOf" srcId="{F764911A-4DE6-4D58-AB7F-F442B783612B}" destId="{5070F705-C470-4555-8BD8-A6B2B687CCE4}" srcOrd="0" destOrd="0" presId="urn:microsoft.com/office/officeart/2005/8/layout/process4"/>
    <dgm:cxn modelId="{B5DCBA6C-B032-491F-B9D4-ED2EE6B6AD13}" type="presParOf" srcId="{4F9594D2-E608-40A1-9633-9342A23C8E38}" destId="{D3D26C4B-A5EB-41ED-A5E9-C12C1BF72F62}" srcOrd="5" destOrd="0" presId="urn:microsoft.com/office/officeart/2005/8/layout/process4"/>
    <dgm:cxn modelId="{110764FF-6186-4969-A722-322E4C43D3AF}" type="presParOf" srcId="{4F9594D2-E608-40A1-9633-9342A23C8E38}" destId="{C42FEA5E-E6A8-49E0-AC9E-0197CCB76205}" srcOrd="6" destOrd="0" presId="urn:microsoft.com/office/officeart/2005/8/layout/process4"/>
    <dgm:cxn modelId="{E3618B03-86A6-482C-A119-4D16F1DCEF37}" type="presParOf" srcId="{C42FEA5E-E6A8-49E0-AC9E-0197CCB76205}" destId="{70573282-2B6D-4AFC-AD61-AF4015AB035D}" srcOrd="0" destOrd="0" presId="urn:microsoft.com/office/officeart/2005/8/layout/process4"/>
    <dgm:cxn modelId="{961EE242-1680-4951-B34F-C3CDFBDB0C00}" type="presParOf" srcId="{4F9594D2-E608-40A1-9633-9342A23C8E38}" destId="{3DAE852C-4912-4FFC-BC1D-804CE1F97845}" srcOrd="7" destOrd="0" presId="urn:microsoft.com/office/officeart/2005/8/layout/process4"/>
    <dgm:cxn modelId="{1FFF4CA1-8960-487B-99C9-5D4CDB3007EF}" type="presParOf" srcId="{4F9594D2-E608-40A1-9633-9342A23C8E38}" destId="{E07C2EDC-C59B-4530-AB22-58BA11F11798}" srcOrd="8" destOrd="0" presId="urn:microsoft.com/office/officeart/2005/8/layout/process4"/>
    <dgm:cxn modelId="{0AF9C1AC-0BAF-4BC6-9C9E-47072D5BFEF2}" type="presParOf" srcId="{E07C2EDC-C59B-4530-AB22-58BA11F11798}" destId="{EB12BA52-974C-48E4-8E8C-9664E4C58C98}" srcOrd="0" destOrd="0" presId="urn:microsoft.com/office/officeart/2005/8/layout/process4"/>
    <dgm:cxn modelId="{DB8D816C-9B07-4344-9245-76770CF99E3B}" type="presParOf" srcId="{4F9594D2-E608-40A1-9633-9342A23C8E38}" destId="{A1D76DE8-87A8-4388-A523-CD23A9A1D853}" srcOrd="9" destOrd="0" presId="urn:microsoft.com/office/officeart/2005/8/layout/process4"/>
    <dgm:cxn modelId="{DA682052-67F8-42CA-87BC-2557C554039A}" type="presParOf" srcId="{4F9594D2-E608-40A1-9633-9342A23C8E38}" destId="{0C8AEE42-349F-449D-AB62-D2F97EE7981D}" srcOrd="10" destOrd="0" presId="urn:microsoft.com/office/officeart/2005/8/layout/process4"/>
    <dgm:cxn modelId="{7D69865E-1E50-4F96-A68E-5BACDE408E10}" type="presParOf" srcId="{0C8AEE42-349F-449D-AB62-D2F97EE7981D}" destId="{4ED6F99E-D97E-495A-A8B9-228B912542A3}" srcOrd="0" destOrd="0" presId="urn:microsoft.com/office/officeart/2005/8/layout/process4"/>
    <dgm:cxn modelId="{CAD2EE2A-325A-413B-BC15-0256281EE4DD}" type="presParOf" srcId="{4F9594D2-E608-40A1-9633-9342A23C8E38}" destId="{3044A40F-EC6B-470B-B597-20434F3FDE50}" srcOrd="11" destOrd="0" presId="urn:microsoft.com/office/officeart/2005/8/layout/process4"/>
    <dgm:cxn modelId="{490A8DB1-3B2C-4222-8F22-1F0479D840B4}" type="presParOf" srcId="{4F9594D2-E608-40A1-9633-9342A23C8E38}" destId="{CA209930-06D1-4FD5-8E5D-F39B6D557420}" srcOrd="12" destOrd="0" presId="urn:microsoft.com/office/officeart/2005/8/layout/process4"/>
    <dgm:cxn modelId="{8DB38070-1FC3-4E92-A6AD-D7DFC20D9E03}" type="presParOf" srcId="{CA209930-06D1-4FD5-8E5D-F39B6D557420}" destId="{20267E4E-06ED-4003-B59A-ED2384EA08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8553D-587A-40E5-BD76-6858F8126B6B}"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s-CL"/>
        </a:p>
      </dgm:t>
    </dgm:pt>
    <dgm:pt modelId="{D0AC8332-28B5-48C2-AA17-463690B260CB}">
      <dgm:prSet phldrT="[Texto]" custT="1"/>
      <dgm:spPr/>
      <dgm:t>
        <a:bodyPr/>
        <a:lstStyle/>
        <a:p>
          <a:pPr algn="just"/>
          <a:r>
            <a:rPr lang="es-CL" sz="2000" dirty="0" smtClean="0"/>
            <a:t>El o los sindicatos afectados podrán solicitar a la Inspección del Trabajo que requiera al empleador para su entrega</a:t>
          </a:r>
          <a:r>
            <a:rPr lang="es-CL" sz="3100" dirty="0" smtClean="0"/>
            <a:t>. </a:t>
          </a:r>
          <a:endParaRPr lang="es-CL" sz="3100" dirty="0"/>
        </a:p>
      </dgm:t>
    </dgm:pt>
    <dgm:pt modelId="{646AB53D-5603-4807-84FC-1B1E3A45E9B8}" type="parTrans" cxnId="{DEF10176-A18B-4573-9E24-51CCD14C29CD}">
      <dgm:prSet/>
      <dgm:spPr/>
      <dgm:t>
        <a:bodyPr/>
        <a:lstStyle/>
        <a:p>
          <a:pPr algn="just"/>
          <a:endParaRPr lang="es-CL">
            <a:solidFill>
              <a:schemeClr val="tx1"/>
            </a:solidFill>
          </a:endParaRPr>
        </a:p>
      </dgm:t>
    </dgm:pt>
    <dgm:pt modelId="{7EADCD3E-B05B-4797-BA87-B450A45E397B}" type="sibTrans" cxnId="{DEF10176-A18B-4573-9E24-51CCD14C29CD}">
      <dgm:prSet/>
      <dgm:spPr/>
      <dgm:t>
        <a:bodyPr/>
        <a:lstStyle/>
        <a:p>
          <a:pPr algn="just"/>
          <a:endParaRPr lang="es-CL">
            <a:solidFill>
              <a:schemeClr val="tx1"/>
            </a:solidFill>
          </a:endParaRPr>
        </a:p>
      </dgm:t>
    </dgm:pt>
    <dgm:pt modelId="{EEE049EC-2B23-4D9F-8CAB-063FE6E4C5AA}">
      <dgm:prSet custT="1"/>
      <dgm:spPr/>
      <dgm:t>
        <a:bodyPr/>
        <a:lstStyle/>
        <a:p>
          <a:pPr algn="just"/>
          <a:r>
            <a:rPr lang="es-CL" sz="2000" dirty="0" smtClean="0"/>
            <a:t>De no prosperar el o los sindicatos afectados podrán recurrir a  tribunales de acuerdo al procedimiento señalado en el articulo 504 de Código del Trabajo.</a:t>
          </a:r>
        </a:p>
        <a:p>
          <a:pPr algn="just"/>
          <a:r>
            <a:rPr lang="es-CL" sz="2000" dirty="0" smtClean="0"/>
            <a:t>Opción Práctica desleal artículo 403 letra c) </a:t>
          </a:r>
        </a:p>
        <a:p>
          <a:pPr algn="just"/>
          <a:r>
            <a:rPr lang="es-MX" sz="1400" dirty="0" smtClean="0"/>
            <a:t>(la contrapartida de esta práctica es la prohibición del sindicato de divulgar a terceros ajenos, los documentos o información que haya recibido del empleador, que también es una práctica desleal)</a:t>
          </a:r>
          <a:endParaRPr lang="es-CL" sz="1400" dirty="0" smtClean="0"/>
        </a:p>
      </dgm:t>
    </dgm:pt>
    <dgm:pt modelId="{8A02F02B-A4A0-4244-8281-CCB2ADB704D5}" type="parTrans" cxnId="{02C615C1-2F6B-4282-A212-EE4CCE45FF2D}">
      <dgm:prSet/>
      <dgm:spPr/>
      <dgm:t>
        <a:bodyPr/>
        <a:lstStyle/>
        <a:p>
          <a:pPr algn="just"/>
          <a:endParaRPr lang="es-CL">
            <a:solidFill>
              <a:schemeClr val="tx1"/>
            </a:solidFill>
          </a:endParaRPr>
        </a:p>
      </dgm:t>
    </dgm:pt>
    <dgm:pt modelId="{7F04CC39-18F4-477B-AEBA-9415F7F74DF4}" type="sibTrans" cxnId="{02C615C1-2F6B-4282-A212-EE4CCE45FF2D}">
      <dgm:prSet/>
      <dgm:spPr/>
      <dgm:t>
        <a:bodyPr/>
        <a:lstStyle/>
        <a:p>
          <a:pPr algn="just"/>
          <a:endParaRPr lang="es-CL">
            <a:solidFill>
              <a:schemeClr val="tx1"/>
            </a:solidFill>
          </a:endParaRPr>
        </a:p>
      </dgm:t>
    </dgm:pt>
    <dgm:pt modelId="{6AEB5997-73BC-4244-95A8-606F2CCED58A}" type="pres">
      <dgm:prSet presAssocID="{2598553D-587A-40E5-BD76-6858F8126B6B}" presName="Name0" presStyleCnt="0">
        <dgm:presLayoutVars>
          <dgm:dir/>
          <dgm:animLvl val="lvl"/>
          <dgm:resizeHandles val="exact"/>
        </dgm:presLayoutVars>
      </dgm:prSet>
      <dgm:spPr/>
      <dgm:t>
        <a:bodyPr/>
        <a:lstStyle/>
        <a:p>
          <a:endParaRPr lang="es-CL"/>
        </a:p>
      </dgm:t>
    </dgm:pt>
    <dgm:pt modelId="{435260F4-5BD3-475B-B0C7-8ED4DA0D7A5A}" type="pres">
      <dgm:prSet presAssocID="{EEE049EC-2B23-4D9F-8CAB-063FE6E4C5AA}" presName="boxAndChildren" presStyleCnt="0"/>
      <dgm:spPr/>
      <dgm:t>
        <a:bodyPr/>
        <a:lstStyle/>
        <a:p>
          <a:endParaRPr lang="es-CL"/>
        </a:p>
      </dgm:t>
    </dgm:pt>
    <dgm:pt modelId="{E26F7359-5F7A-4B31-8FC4-3B58F40FCD69}" type="pres">
      <dgm:prSet presAssocID="{EEE049EC-2B23-4D9F-8CAB-063FE6E4C5AA}" presName="parentTextBox" presStyleLbl="node1" presStyleIdx="0" presStyleCnt="2"/>
      <dgm:spPr/>
      <dgm:t>
        <a:bodyPr/>
        <a:lstStyle/>
        <a:p>
          <a:endParaRPr lang="es-CL"/>
        </a:p>
      </dgm:t>
    </dgm:pt>
    <dgm:pt modelId="{DB74BBDA-D87A-449D-A5DC-C15CE3A4B8A4}" type="pres">
      <dgm:prSet presAssocID="{7EADCD3E-B05B-4797-BA87-B450A45E397B}" presName="sp" presStyleCnt="0"/>
      <dgm:spPr/>
      <dgm:t>
        <a:bodyPr/>
        <a:lstStyle/>
        <a:p>
          <a:endParaRPr lang="es-CL"/>
        </a:p>
      </dgm:t>
    </dgm:pt>
    <dgm:pt modelId="{DA37B453-B08D-4E11-B22D-30E3800F4368}" type="pres">
      <dgm:prSet presAssocID="{D0AC8332-28B5-48C2-AA17-463690B260CB}" presName="arrowAndChildren" presStyleCnt="0"/>
      <dgm:spPr/>
      <dgm:t>
        <a:bodyPr/>
        <a:lstStyle/>
        <a:p>
          <a:endParaRPr lang="es-CL"/>
        </a:p>
      </dgm:t>
    </dgm:pt>
    <dgm:pt modelId="{C8BF7B6F-80B1-4115-BAE5-9C52070741AA}" type="pres">
      <dgm:prSet presAssocID="{D0AC8332-28B5-48C2-AA17-463690B260CB}" presName="parentTextArrow" presStyleLbl="node1" presStyleIdx="1" presStyleCnt="2" custLinFactNeighborX="332" custLinFactNeighborY="173"/>
      <dgm:spPr/>
      <dgm:t>
        <a:bodyPr/>
        <a:lstStyle/>
        <a:p>
          <a:endParaRPr lang="es-CL"/>
        </a:p>
      </dgm:t>
    </dgm:pt>
  </dgm:ptLst>
  <dgm:cxnLst>
    <dgm:cxn modelId="{DEF10176-A18B-4573-9E24-51CCD14C29CD}" srcId="{2598553D-587A-40E5-BD76-6858F8126B6B}" destId="{D0AC8332-28B5-48C2-AA17-463690B260CB}" srcOrd="0" destOrd="0" parTransId="{646AB53D-5603-4807-84FC-1B1E3A45E9B8}" sibTransId="{7EADCD3E-B05B-4797-BA87-B450A45E397B}"/>
    <dgm:cxn modelId="{87EE07F4-BF9B-454F-8649-26FD3E800F1F}" type="presOf" srcId="{2598553D-587A-40E5-BD76-6858F8126B6B}" destId="{6AEB5997-73BC-4244-95A8-606F2CCED58A}" srcOrd="0" destOrd="0" presId="urn:microsoft.com/office/officeart/2005/8/layout/process4"/>
    <dgm:cxn modelId="{5BD94B6D-3361-4061-ACAE-12E31DC380DE}" type="presOf" srcId="{D0AC8332-28B5-48C2-AA17-463690B260CB}" destId="{C8BF7B6F-80B1-4115-BAE5-9C52070741AA}" srcOrd="0" destOrd="0" presId="urn:microsoft.com/office/officeart/2005/8/layout/process4"/>
    <dgm:cxn modelId="{02C615C1-2F6B-4282-A212-EE4CCE45FF2D}" srcId="{2598553D-587A-40E5-BD76-6858F8126B6B}" destId="{EEE049EC-2B23-4D9F-8CAB-063FE6E4C5AA}" srcOrd="1" destOrd="0" parTransId="{8A02F02B-A4A0-4244-8281-CCB2ADB704D5}" sibTransId="{7F04CC39-18F4-477B-AEBA-9415F7F74DF4}"/>
    <dgm:cxn modelId="{69071C26-1551-48CB-8B57-0F5D45191459}" type="presOf" srcId="{EEE049EC-2B23-4D9F-8CAB-063FE6E4C5AA}" destId="{E26F7359-5F7A-4B31-8FC4-3B58F40FCD69}" srcOrd="0" destOrd="0" presId="urn:microsoft.com/office/officeart/2005/8/layout/process4"/>
    <dgm:cxn modelId="{870CB980-C470-4E48-84FC-52A6EEACE046}" type="presParOf" srcId="{6AEB5997-73BC-4244-95A8-606F2CCED58A}" destId="{435260F4-5BD3-475B-B0C7-8ED4DA0D7A5A}" srcOrd="0" destOrd="0" presId="urn:microsoft.com/office/officeart/2005/8/layout/process4"/>
    <dgm:cxn modelId="{99427071-72D6-4BF9-BB2D-B8A9A3E90FC7}" type="presParOf" srcId="{435260F4-5BD3-475B-B0C7-8ED4DA0D7A5A}" destId="{E26F7359-5F7A-4B31-8FC4-3B58F40FCD69}" srcOrd="0" destOrd="0" presId="urn:microsoft.com/office/officeart/2005/8/layout/process4"/>
    <dgm:cxn modelId="{A747CABC-CC06-439A-936C-E488FD2805FD}" type="presParOf" srcId="{6AEB5997-73BC-4244-95A8-606F2CCED58A}" destId="{DB74BBDA-D87A-449D-A5DC-C15CE3A4B8A4}" srcOrd="1" destOrd="0" presId="urn:microsoft.com/office/officeart/2005/8/layout/process4"/>
    <dgm:cxn modelId="{D915CF3D-F7E2-4BD4-AF25-2E5C48D0E138}" type="presParOf" srcId="{6AEB5997-73BC-4244-95A8-606F2CCED58A}" destId="{DA37B453-B08D-4E11-B22D-30E3800F4368}" srcOrd="2" destOrd="0" presId="urn:microsoft.com/office/officeart/2005/8/layout/process4"/>
    <dgm:cxn modelId="{388218B9-BBE4-40D5-B594-C251947BCF1E}" type="presParOf" srcId="{DA37B453-B08D-4E11-B22D-30E3800F4368}" destId="{C8BF7B6F-80B1-4115-BAE5-9C52070741A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4A16C-852D-4BA2-A504-6DA67572ACB8}" type="doc">
      <dgm:prSet loTypeId="urn:microsoft.com/office/officeart/2005/8/layout/hList3" loCatId="list" qsTypeId="urn:microsoft.com/office/officeart/2005/8/quickstyle/3d1" qsCatId="3D" csTypeId="urn:microsoft.com/office/officeart/2005/8/colors/accent0_1" csCatId="mainScheme" phldr="1"/>
      <dgm:spPr/>
      <dgm:t>
        <a:bodyPr/>
        <a:lstStyle/>
        <a:p>
          <a:endParaRPr lang="es-CL"/>
        </a:p>
      </dgm:t>
    </dgm:pt>
    <dgm:pt modelId="{D82E3789-3DD4-439D-BA47-3435007D0830}">
      <dgm:prSet phldrT="[Texto]"/>
      <dgm:spPr/>
      <dgm:t>
        <a:bodyPr/>
        <a:lstStyle/>
        <a:p>
          <a:r>
            <a:rPr lang="es-ES_tradnl" b="1" dirty="0" smtClean="0">
              <a:solidFill>
                <a:schemeClr val="tx1"/>
              </a:solidFill>
            </a:rPr>
            <a:t>REQUISITOS DEL PROYECTO (ART. 328):</a:t>
          </a:r>
          <a:endParaRPr lang="es-CL" b="1" dirty="0">
            <a:solidFill>
              <a:schemeClr val="tx1"/>
            </a:solidFill>
          </a:endParaRPr>
        </a:p>
      </dgm:t>
    </dgm:pt>
    <dgm:pt modelId="{6D828668-4A81-4804-9FCC-4C8DCA261AF7}" type="parTrans" cxnId="{98BA9C86-F4DA-4A29-8640-A85FF9371F05}">
      <dgm:prSet/>
      <dgm:spPr/>
      <dgm:t>
        <a:bodyPr/>
        <a:lstStyle/>
        <a:p>
          <a:endParaRPr lang="es-CL" b="1">
            <a:solidFill>
              <a:schemeClr val="tx1"/>
            </a:solidFill>
          </a:endParaRPr>
        </a:p>
      </dgm:t>
    </dgm:pt>
    <dgm:pt modelId="{2CF9700F-E485-46AC-B314-E455CFAEDD50}" type="sibTrans" cxnId="{98BA9C86-F4DA-4A29-8640-A85FF9371F05}">
      <dgm:prSet/>
      <dgm:spPr/>
      <dgm:t>
        <a:bodyPr/>
        <a:lstStyle/>
        <a:p>
          <a:endParaRPr lang="es-CL" b="1">
            <a:solidFill>
              <a:schemeClr val="tx1"/>
            </a:solidFill>
          </a:endParaRPr>
        </a:p>
      </dgm:t>
    </dgm:pt>
    <dgm:pt modelId="{75A25224-2B8D-4831-B739-9BD6A7EA9C21}">
      <dgm:prSet phldrT="[Texto]"/>
      <dgm:spPr/>
      <dgm:t>
        <a:bodyPr/>
        <a:lstStyle/>
        <a:p>
          <a:r>
            <a:rPr lang="es-ES_tradnl" b="1" smtClean="0">
              <a:latin typeface="+mj-lt"/>
            </a:rPr>
            <a:t>DEBE SER POR ESCRITO.</a:t>
          </a:r>
          <a:endParaRPr lang="es-CL" b="1" dirty="0"/>
        </a:p>
      </dgm:t>
    </dgm:pt>
    <dgm:pt modelId="{862E6101-681A-4583-BCA8-201E7102B5E9}" type="parTrans" cxnId="{DAA4799F-1EFC-4672-AA86-F40496775B92}">
      <dgm:prSet/>
      <dgm:spPr/>
      <dgm:t>
        <a:bodyPr/>
        <a:lstStyle/>
        <a:p>
          <a:endParaRPr lang="es-CL" b="1">
            <a:solidFill>
              <a:schemeClr val="tx1"/>
            </a:solidFill>
          </a:endParaRPr>
        </a:p>
      </dgm:t>
    </dgm:pt>
    <dgm:pt modelId="{EE7B8D0E-C144-4C9D-AA61-6DEC5F7F3C3F}" type="sibTrans" cxnId="{DAA4799F-1EFC-4672-AA86-F40496775B92}">
      <dgm:prSet/>
      <dgm:spPr/>
      <dgm:t>
        <a:bodyPr/>
        <a:lstStyle/>
        <a:p>
          <a:endParaRPr lang="es-CL" b="1">
            <a:solidFill>
              <a:schemeClr val="tx1"/>
            </a:solidFill>
          </a:endParaRPr>
        </a:p>
      </dgm:t>
    </dgm:pt>
    <dgm:pt modelId="{1DF14FB0-485C-4971-B9AA-FB15B8EAA735}">
      <dgm:prSet phldrT="[Texto]"/>
      <dgm:spPr/>
      <dgm:t>
        <a:bodyPr/>
        <a:lstStyle/>
        <a:p>
          <a:r>
            <a:rPr lang="es-ES_tradnl" b="1" smtClean="0">
              <a:latin typeface="+mj-lt"/>
            </a:rPr>
            <a:t>INDICAR LAS CLAUSULAS PROPUESTAS.</a:t>
          </a:r>
          <a:endParaRPr lang="es-CL" b="1" dirty="0"/>
        </a:p>
      </dgm:t>
    </dgm:pt>
    <dgm:pt modelId="{689AD9BB-2A02-457D-9016-5E674EAB199A}" type="parTrans" cxnId="{26C6936B-1DDD-4CDD-AF17-767CB7877A71}">
      <dgm:prSet/>
      <dgm:spPr/>
      <dgm:t>
        <a:bodyPr/>
        <a:lstStyle/>
        <a:p>
          <a:endParaRPr lang="es-CL" b="1">
            <a:solidFill>
              <a:schemeClr val="tx1"/>
            </a:solidFill>
          </a:endParaRPr>
        </a:p>
      </dgm:t>
    </dgm:pt>
    <dgm:pt modelId="{3A85ED11-C57E-485D-BC7F-130D0B3E7EE6}" type="sibTrans" cxnId="{26C6936B-1DDD-4CDD-AF17-767CB7877A71}">
      <dgm:prSet/>
      <dgm:spPr/>
      <dgm:t>
        <a:bodyPr/>
        <a:lstStyle/>
        <a:p>
          <a:endParaRPr lang="es-CL" b="1">
            <a:solidFill>
              <a:schemeClr val="tx1"/>
            </a:solidFill>
          </a:endParaRPr>
        </a:p>
      </dgm:t>
    </dgm:pt>
    <dgm:pt modelId="{78C04505-5A79-4823-B450-962E3097A309}">
      <dgm:prSet/>
      <dgm:spPr/>
      <dgm:t>
        <a:bodyPr/>
        <a:lstStyle/>
        <a:p>
          <a:endParaRPr lang="es-CL">
            <a:solidFill>
              <a:schemeClr val="tx1"/>
            </a:solidFill>
          </a:endParaRPr>
        </a:p>
      </dgm:t>
    </dgm:pt>
    <dgm:pt modelId="{FE6A1719-5D0D-41F7-AA86-83EF887BADA9}" type="parTrans" cxnId="{B8976241-EC70-42EE-9062-80174B62CA21}">
      <dgm:prSet/>
      <dgm:spPr/>
      <dgm:t>
        <a:bodyPr/>
        <a:lstStyle/>
        <a:p>
          <a:endParaRPr lang="es-CL" b="1">
            <a:solidFill>
              <a:schemeClr val="tx1"/>
            </a:solidFill>
          </a:endParaRPr>
        </a:p>
      </dgm:t>
    </dgm:pt>
    <dgm:pt modelId="{C55375C7-BCEA-4ECA-A990-307AC8B1A3B7}" type="sibTrans" cxnId="{B8976241-EC70-42EE-9062-80174B62CA21}">
      <dgm:prSet/>
      <dgm:spPr/>
      <dgm:t>
        <a:bodyPr/>
        <a:lstStyle/>
        <a:p>
          <a:endParaRPr lang="es-CL" b="1">
            <a:solidFill>
              <a:schemeClr val="tx1"/>
            </a:solidFill>
          </a:endParaRPr>
        </a:p>
      </dgm:t>
    </dgm:pt>
    <dgm:pt modelId="{DA311354-9821-4829-BBC8-54BDD1D58582}">
      <dgm:prSet/>
      <dgm:spPr/>
      <dgm:t>
        <a:bodyPr/>
        <a:lstStyle/>
        <a:p>
          <a:r>
            <a:rPr lang="es-ES_tradnl" b="1" smtClean="0">
              <a:latin typeface="+mj-lt"/>
            </a:rPr>
            <a:t>PLAZO DE VIGENCIA DEL CONTRATO COLECTIVO</a:t>
          </a:r>
          <a:endParaRPr lang="es-CL" b="1"/>
        </a:p>
      </dgm:t>
    </dgm:pt>
    <dgm:pt modelId="{EEC8234F-3A65-4C5C-915E-FA2208CEBF07}" type="parTrans" cxnId="{9B658BEB-DD00-43FA-8534-784949C78107}">
      <dgm:prSet/>
      <dgm:spPr/>
      <dgm:t>
        <a:bodyPr/>
        <a:lstStyle/>
        <a:p>
          <a:endParaRPr lang="es-CL" b="1">
            <a:solidFill>
              <a:schemeClr val="tx1"/>
            </a:solidFill>
          </a:endParaRPr>
        </a:p>
      </dgm:t>
    </dgm:pt>
    <dgm:pt modelId="{B42ABF85-9EE8-4ED1-86A5-B04ED6ED044C}" type="sibTrans" cxnId="{9B658BEB-DD00-43FA-8534-784949C78107}">
      <dgm:prSet/>
      <dgm:spPr/>
      <dgm:t>
        <a:bodyPr/>
        <a:lstStyle/>
        <a:p>
          <a:endParaRPr lang="es-CL" b="1">
            <a:solidFill>
              <a:schemeClr val="tx1"/>
            </a:solidFill>
          </a:endParaRPr>
        </a:p>
      </dgm:t>
    </dgm:pt>
    <dgm:pt modelId="{84396BE0-79A6-4274-9352-5F2820D1FA24}">
      <dgm:prSet phldrT="[Texto]"/>
      <dgm:spPr/>
      <dgm:t>
        <a:bodyPr/>
        <a:lstStyle/>
        <a:p>
          <a:r>
            <a:rPr lang="es-ES_tradnl" b="1" dirty="0" smtClean="0">
              <a:latin typeface="+mj-lt"/>
            </a:rPr>
            <a:t>IDENTIFICAR LA COMISION NEGOCIADORA</a:t>
          </a:r>
          <a:endParaRPr lang="es-CL" b="1" dirty="0"/>
        </a:p>
      </dgm:t>
    </dgm:pt>
    <dgm:pt modelId="{836AD20E-1793-46FB-8F56-1F080F016E67}" type="parTrans" cxnId="{7F1F2EC0-45EC-43E4-8A85-6ED3EC74AEDB}">
      <dgm:prSet/>
      <dgm:spPr/>
      <dgm:t>
        <a:bodyPr/>
        <a:lstStyle/>
        <a:p>
          <a:endParaRPr lang="es-CL" b="1">
            <a:solidFill>
              <a:schemeClr val="tx1"/>
            </a:solidFill>
          </a:endParaRPr>
        </a:p>
      </dgm:t>
    </dgm:pt>
    <dgm:pt modelId="{61CD3672-33B5-455E-A002-B989B2CEDC8D}" type="sibTrans" cxnId="{7F1F2EC0-45EC-43E4-8A85-6ED3EC74AEDB}">
      <dgm:prSet/>
      <dgm:spPr/>
      <dgm:t>
        <a:bodyPr/>
        <a:lstStyle/>
        <a:p>
          <a:endParaRPr lang="es-CL" b="1">
            <a:solidFill>
              <a:schemeClr val="tx1"/>
            </a:solidFill>
          </a:endParaRPr>
        </a:p>
      </dgm:t>
    </dgm:pt>
    <dgm:pt modelId="{EABBAAF2-16E6-423F-A8F0-F0EF795B3980}">
      <dgm:prSet phldrT="[Texto]"/>
      <dgm:spPr/>
      <dgm:t>
        <a:bodyPr/>
        <a:lstStyle/>
        <a:p>
          <a:r>
            <a:rPr lang="es-ES_tradnl" b="1" dirty="0" smtClean="0">
              <a:latin typeface="+mj-lt"/>
            </a:rPr>
            <a:t>PRESENTAR LA NÓMINA DE LOS TRABAJADORES </a:t>
          </a:r>
          <a:r>
            <a:rPr lang="es-ES_tradnl" b="1" dirty="0" smtClean="0">
              <a:solidFill>
                <a:srgbClr val="00B050"/>
              </a:solidFill>
              <a:latin typeface="+mj-lt"/>
            </a:rPr>
            <a:t>QUE HASTA ESE ENTONCES </a:t>
          </a:r>
          <a:r>
            <a:rPr lang="es-ES_tradnl" b="1" dirty="0" smtClean="0">
              <a:latin typeface="+mj-lt"/>
            </a:rPr>
            <a:t>SE ENCUENTREN AFILIADOS</a:t>
          </a:r>
          <a:endParaRPr lang="es-CL" b="1" dirty="0"/>
        </a:p>
      </dgm:t>
    </dgm:pt>
    <dgm:pt modelId="{255D11EB-AC60-4AD0-A2AB-A03E13B60106}" type="sibTrans" cxnId="{27FE87D1-0DDE-41B9-8D3E-6874A8C3713D}">
      <dgm:prSet/>
      <dgm:spPr/>
      <dgm:t>
        <a:bodyPr/>
        <a:lstStyle/>
        <a:p>
          <a:endParaRPr lang="es-CL" b="1">
            <a:solidFill>
              <a:schemeClr val="tx1"/>
            </a:solidFill>
          </a:endParaRPr>
        </a:p>
      </dgm:t>
    </dgm:pt>
    <dgm:pt modelId="{71522950-7B40-4C56-B5CA-9E2E0F1552C5}" type="parTrans" cxnId="{27FE87D1-0DDE-41B9-8D3E-6874A8C3713D}">
      <dgm:prSet/>
      <dgm:spPr/>
      <dgm:t>
        <a:bodyPr/>
        <a:lstStyle/>
        <a:p>
          <a:endParaRPr lang="es-CL" b="1">
            <a:solidFill>
              <a:schemeClr val="tx1"/>
            </a:solidFill>
          </a:endParaRPr>
        </a:p>
      </dgm:t>
    </dgm:pt>
    <dgm:pt modelId="{B99C5A14-6E68-4FAE-BEAD-E91BDDDF661B}">
      <dgm:prSet phldrT="[Texto]"/>
      <dgm:spPr/>
      <dgm:t>
        <a:bodyPr/>
        <a:lstStyle/>
        <a:p>
          <a:r>
            <a:rPr lang="es-ES_tradnl" b="1" dirty="0" smtClean="0">
              <a:latin typeface="+mj-lt"/>
            </a:rPr>
            <a:t>CONTENER EL DOMICILIO FISICO Y </a:t>
          </a:r>
          <a:r>
            <a:rPr lang="es-ES_tradnl" b="1" dirty="0" smtClean="0">
              <a:solidFill>
                <a:srgbClr val="00B050"/>
              </a:solidFill>
              <a:latin typeface="+mj-lt"/>
            </a:rPr>
            <a:t>ELECTRÓNICO </a:t>
          </a:r>
          <a:r>
            <a:rPr lang="es-ES_tradnl" b="1" dirty="0" smtClean="0">
              <a:latin typeface="+mj-lt"/>
            </a:rPr>
            <a:t>DE EL O LOS SINDICATOS RESPECTIVOS</a:t>
          </a:r>
          <a:endParaRPr lang="es-CL" b="1" dirty="0"/>
        </a:p>
      </dgm:t>
    </dgm:pt>
    <dgm:pt modelId="{8DD1BD91-D89E-4475-AADF-AFD7806714BD}" type="parTrans" cxnId="{C07045E1-0A96-465D-B86B-97D51CEA2A01}">
      <dgm:prSet/>
      <dgm:spPr/>
      <dgm:t>
        <a:bodyPr/>
        <a:lstStyle/>
        <a:p>
          <a:endParaRPr lang="es-CL"/>
        </a:p>
      </dgm:t>
    </dgm:pt>
    <dgm:pt modelId="{63AF192F-6316-4A01-953C-DA98CF3208E8}" type="sibTrans" cxnId="{C07045E1-0A96-465D-B86B-97D51CEA2A01}">
      <dgm:prSet/>
      <dgm:spPr/>
      <dgm:t>
        <a:bodyPr/>
        <a:lstStyle/>
        <a:p>
          <a:endParaRPr lang="es-CL"/>
        </a:p>
      </dgm:t>
    </dgm:pt>
    <dgm:pt modelId="{D0D27FD7-2B97-46CE-A17E-39A4778DD121}" type="pres">
      <dgm:prSet presAssocID="{2A04A16C-852D-4BA2-A504-6DA67572ACB8}" presName="composite" presStyleCnt="0">
        <dgm:presLayoutVars>
          <dgm:chMax val="1"/>
          <dgm:dir/>
          <dgm:resizeHandles val="exact"/>
        </dgm:presLayoutVars>
      </dgm:prSet>
      <dgm:spPr/>
      <dgm:t>
        <a:bodyPr/>
        <a:lstStyle/>
        <a:p>
          <a:endParaRPr lang="es-CL"/>
        </a:p>
      </dgm:t>
    </dgm:pt>
    <dgm:pt modelId="{CA25266A-A0C6-426A-9908-39E66F4D0B70}" type="pres">
      <dgm:prSet presAssocID="{D82E3789-3DD4-439D-BA47-3435007D0830}" presName="roof" presStyleLbl="dkBgShp" presStyleIdx="0" presStyleCnt="2" custLinFactNeighborX="-3783" custLinFactNeighborY="5217"/>
      <dgm:spPr/>
      <dgm:t>
        <a:bodyPr/>
        <a:lstStyle/>
        <a:p>
          <a:endParaRPr lang="es-CL"/>
        </a:p>
      </dgm:t>
    </dgm:pt>
    <dgm:pt modelId="{961FD286-3EE0-4762-A49D-45693924AB52}" type="pres">
      <dgm:prSet presAssocID="{D82E3789-3DD4-439D-BA47-3435007D0830}" presName="pillars" presStyleCnt="0"/>
      <dgm:spPr/>
      <dgm:t>
        <a:bodyPr/>
        <a:lstStyle/>
        <a:p>
          <a:endParaRPr lang="es-CL"/>
        </a:p>
      </dgm:t>
    </dgm:pt>
    <dgm:pt modelId="{21D733FE-28F9-4F46-8A2E-71772A091A75}" type="pres">
      <dgm:prSet presAssocID="{D82E3789-3DD4-439D-BA47-3435007D0830}" presName="pillar1" presStyleLbl="node1" presStyleIdx="0" presStyleCnt="6">
        <dgm:presLayoutVars>
          <dgm:bulletEnabled val="1"/>
        </dgm:presLayoutVars>
      </dgm:prSet>
      <dgm:spPr/>
      <dgm:t>
        <a:bodyPr/>
        <a:lstStyle/>
        <a:p>
          <a:endParaRPr lang="es-CL"/>
        </a:p>
      </dgm:t>
    </dgm:pt>
    <dgm:pt modelId="{A7E0B448-12E2-4940-A3C5-B48651D05DC2}" type="pres">
      <dgm:prSet presAssocID="{DA311354-9821-4829-BBC8-54BDD1D58582}" presName="pillarX" presStyleLbl="node1" presStyleIdx="1" presStyleCnt="6">
        <dgm:presLayoutVars>
          <dgm:bulletEnabled val="1"/>
        </dgm:presLayoutVars>
      </dgm:prSet>
      <dgm:spPr/>
      <dgm:t>
        <a:bodyPr/>
        <a:lstStyle/>
        <a:p>
          <a:endParaRPr lang="es-CL"/>
        </a:p>
      </dgm:t>
    </dgm:pt>
    <dgm:pt modelId="{552CC274-605A-4496-9632-02A3F6E3886F}" type="pres">
      <dgm:prSet presAssocID="{EABBAAF2-16E6-423F-A8F0-F0EF795B3980}" presName="pillarX" presStyleLbl="node1" presStyleIdx="2" presStyleCnt="6">
        <dgm:presLayoutVars>
          <dgm:bulletEnabled val="1"/>
        </dgm:presLayoutVars>
      </dgm:prSet>
      <dgm:spPr/>
      <dgm:t>
        <a:bodyPr/>
        <a:lstStyle/>
        <a:p>
          <a:endParaRPr lang="es-CL"/>
        </a:p>
      </dgm:t>
    </dgm:pt>
    <dgm:pt modelId="{DE553909-9F60-4203-A2D5-AC31FEB338EF}" type="pres">
      <dgm:prSet presAssocID="{1DF14FB0-485C-4971-B9AA-FB15B8EAA735}" presName="pillarX" presStyleLbl="node1" presStyleIdx="3" presStyleCnt="6">
        <dgm:presLayoutVars>
          <dgm:bulletEnabled val="1"/>
        </dgm:presLayoutVars>
      </dgm:prSet>
      <dgm:spPr/>
      <dgm:t>
        <a:bodyPr/>
        <a:lstStyle/>
        <a:p>
          <a:endParaRPr lang="es-CL"/>
        </a:p>
      </dgm:t>
    </dgm:pt>
    <dgm:pt modelId="{278F36FB-B8C3-4896-9DBE-ECC7520F81B7}" type="pres">
      <dgm:prSet presAssocID="{84396BE0-79A6-4274-9352-5F2820D1FA24}" presName="pillarX" presStyleLbl="node1" presStyleIdx="4" presStyleCnt="6">
        <dgm:presLayoutVars>
          <dgm:bulletEnabled val="1"/>
        </dgm:presLayoutVars>
      </dgm:prSet>
      <dgm:spPr/>
      <dgm:t>
        <a:bodyPr/>
        <a:lstStyle/>
        <a:p>
          <a:endParaRPr lang="es-CL"/>
        </a:p>
      </dgm:t>
    </dgm:pt>
    <dgm:pt modelId="{E73A0DD4-A0C2-4D7B-8911-5510E4B8FAA7}" type="pres">
      <dgm:prSet presAssocID="{B99C5A14-6E68-4FAE-BEAD-E91BDDDF661B}" presName="pillarX" presStyleLbl="node1" presStyleIdx="5" presStyleCnt="6">
        <dgm:presLayoutVars>
          <dgm:bulletEnabled val="1"/>
        </dgm:presLayoutVars>
      </dgm:prSet>
      <dgm:spPr/>
      <dgm:t>
        <a:bodyPr/>
        <a:lstStyle/>
        <a:p>
          <a:endParaRPr lang="es-CL"/>
        </a:p>
      </dgm:t>
    </dgm:pt>
    <dgm:pt modelId="{A6ACD0D0-CC4A-474B-92DF-7964E21BE21B}" type="pres">
      <dgm:prSet presAssocID="{D82E3789-3DD4-439D-BA47-3435007D0830}" presName="base" presStyleLbl="dkBgShp" presStyleIdx="1" presStyleCnt="2"/>
      <dgm:spPr/>
      <dgm:t>
        <a:bodyPr/>
        <a:lstStyle/>
        <a:p>
          <a:endParaRPr lang="es-CL"/>
        </a:p>
      </dgm:t>
    </dgm:pt>
  </dgm:ptLst>
  <dgm:cxnLst>
    <dgm:cxn modelId="{26C6936B-1DDD-4CDD-AF17-767CB7877A71}" srcId="{D82E3789-3DD4-439D-BA47-3435007D0830}" destId="{1DF14FB0-485C-4971-B9AA-FB15B8EAA735}" srcOrd="3" destOrd="0" parTransId="{689AD9BB-2A02-457D-9016-5E674EAB199A}" sibTransId="{3A85ED11-C57E-485D-BC7F-130D0B3E7EE6}"/>
    <dgm:cxn modelId="{E3F99B39-3723-4624-957F-144C739784CB}" type="presOf" srcId="{1DF14FB0-485C-4971-B9AA-FB15B8EAA735}" destId="{DE553909-9F60-4203-A2D5-AC31FEB338EF}" srcOrd="0" destOrd="0" presId="urn:microsoft.com/office/officeart/2005/8/layout/hList3"/>
    <dgm:cxn modelId="{961590D8-9561-4061-958B-2D18D77DBCA7}" type="presOf" srcId="{EABBAAF2-16E6-423F-A8F0-F0EF795B3980}" destId="{552CC274-605A-4496-9632-02A3F6E3886F}" srcOrd="0" destOrd="0" presId="urn:microsoft.com/office/officeart/2005/8/layout/hList3"/>
    <dgm:cxn modelId="{33B4B397-212D-4D97-9842-00866DD1F2AE}" type="presOf" srcId="{75A25224-2B8D-4831-B739-9BD6A7EA9C21}" destId="{21D733FE-28F9-4F46-8A2E-71772A091A75}" srcOrd="0" destOrd="0" presId="urn:microsoft.com/office/officeart/2005/8/layout/hList3"/>
    <dgm:cxn modelId="{9B658BEB-DD00-43FA-8534-784949C78107}" srcId="{D82E3789-3DD4-439D-BA47-3435007D0830}" destId="{DA311354-9821-4829-BBC8-54BDD1D58582}" srcOrd="1" destOrd="0" parTransId="{EEC8234F-3A65-4C5C-915E-FA2208CEBF07}" sibTransId="{B42ABF85-9EE8-4ED1-86A5-B04ED6ED044C}"/>
    <dgm:cxn modelId="{7F1F2EC0-45EC-43E4-8A85-6ED3EC74AEDB}" srcId="{D82E3789-3DD4-439D-BA47-3435007D0830}" destId="{84396BE0-79A6-4274-9352-5F2820D1FA24}" srcOrd="4" destOrd="0" parTransId="{836AD20E-1793-46FB-8F56-1F080F016E67}" sibTransId="{61CD3672-33B5-455E-A002-B989B2CEDC8D}"/>
    <dgm:cxn modelId="{8B621BC9-28D5-476A-ABDF-B44070D1D141}" type="presOf" srcId="{DA311354-9821-4829-BBC8-54BDD1D58582}" destId="{A7E0B448-12E2-4940-A3C5-B48651D05DC2}" srcOrd="0" destOrd="0" presId="urn:microsoft.com/office/officeart/2005/8/layout/hList3"/>
    <dgm:cxn modelId="{B74D07FF-DB0F-482C-863B-D967DCBF6484}" type="presOf" srcId="{B99C5A14-6E68-4FAE-BEAD-E91BDDDF661B}" destId="{E73A0DD4-A0C2-4D7B-8911-5510E4B8FAA7}" srcOrd="0" destOrd="0" presId="urn:microsoft.com/office/officeart/2005/8/layout/hList3"/>
    <dgm:cxn modelId="{C07045E1-0A96-465D-B86B-97D51CEA2A01}" srcId="{D82E3789-3DD4-439D-BA47-3435007D0830}" destId="{B99C5A14-6E68-4FAE-BEAD-E91BDDDF661B}" srcOrd="5" destOrd="0" parTransId="{8DD1BD91-D89E-4475-AADF-AFD7806714BD}" sibTransId="{63AF192F-6316-4A01-953C-DA98CF3208E8}"/>
    <dgm:cxn modelId="{DAA4799F-1EFC-4672-AA86-F40496775B92}" srcId="{D82E3789-3DD4-439D-BA47-3435007D0830}" destId="{75A25224-2B8D-4831-B739-9BD6A7EA9C21}" srcOrd="0" destOrd="0" parTransId="{862E6101-681A-4583-BCA8-201E7102B5E9}" sibTransId="{EE7B8D0E-C144-4C9D-AA61-6DEC5F7F3C3F}"/>
    <dgm:cxn modelId="{41F77233-20E9-4D94-95DF-0BEE0D079DF5}" type="presOf" srcId="{D82E3789-3DD4-439D-BA47-3435007D0830}" destId="{CA25266A-A0C6-426A-9908-39E66F4D0B70}" srcOrd="0" destOrd="0" presId="urn:microsoft.com/office/officeart/2005/8/layout/hList3"/>
    <dgm:cxn modelId="{B8976241-EC70-42EE-9062-80174B62CA21}" srcId="{2A04A16C-852D-4BA2-A504-6DA67572ACB8}" destId="{78C04505-5A79-4823-B450-962E3097A309}" srcOrd="1" destOrd="0" parTransId="{FE6A1719-5D0D-41F7-AA86-83EF887BADA9}" sibTransId="{C55375C7-BCEA-4ECA-A990-307AC8B1A3B7}"/>
    <dgm:cxn modelId="{38C7CBDF-E277-49FC-8FCD-0B76677441A4}" type="presOf" srcId="{2A04A16C-852D-4BA2-A504-6DA67572ACB8}" destId="{D0D27FD7-2B97-46CE-A17E-39A4778DD121}" srcOrd="0" destOrd="0" presId="urn:microsoft.com/office/officeart/2005/8/layout/hList3"/>
    <dgm:cxn modelId="{F40E0B6A-C1B5-4886-B741-19761821ABE2}" type="presOf" srcId="{84396BE0-79A6-4274-9352-5F2820D1FA24}" destId="{278F36FB-B8C3-4896-9DBE-ECC7520F81B7}" srcOrd="0" destOrd="0" presId="urn:microsoft.com/office/officeart/2005/8/layout/hList3"/>
    <dgm:cxn modelId="{98BA9C86-F4DA-4A29-8640-A85FF9371F05}" srcId="{2A04A16C-852D-4BA2-A504-6DA67572ACB8}" destId="{D82E3789-3DD4-439D-BA47-3435007D0830}" srcOrd="0" destOrd="0" parTransId="{6D828668-4A81-4804-9FCC-4C8DCA261AF7}" sibTransId="{2CF9700F-E485-46AC-B314-E455CFAEDD50}"/>
    <dgm:cxn modelId="{27FE87D1-0DDE-41B9-8D3E-6874A8C3713D}" srcId="{D82E3789-3DD4-439D-BA47-3435007D0830}" destId="{EABBAAF2-16E6-423F-A8F0-F0EF795B3980}" srcOrd="2" destOrd="0" parTransId="{71522950-7B40-4C56-B5CA-9E2E0F1552C5}" sibTransId="{255D11EB-AC60-4AD0-A2AB-A03E13B60106}"/>
    <dgm:cxn modelId="{11BF0E1E-52A0-4B40-836C-41DA500E41EC}" type="presParOf" srcId="{D0D27FD7-2B97-46CE-A17E-39A4778DD121}" destId="{CA25266A-A0C6-426A-9908-39E66F4D0B70}" srcOrd="0" destOrd="0" presId="urn:microsoft.com/office/officeart/2005/8/layout/hList3"/>
    <dgm:cxn modelId="{7E0598DE-65DE-4D87-80A0-C99856B1FC2A}" type="presParOf" srcId="{D0D27FD7-2B97-46CE-A17E-39A4778DD121}" destId="{961FD286-3EE0-4762-A49D-45693924AB52}" srcOrd="1" destOrd="0" presId="urn:microsoft.com/office/officeart/2005/8/layout/hList3"/>
    <dgm:cxn modelId="{D42E7C82-9116-44C0-AD1B-0C75BB50A94A}" type="presParOf" srcId="{961FD286-3EE0-4762-A49D-45693924AB52}" destId="{21D733FE-28F9-4F46-8A2E-71772A091A75}" srcOrd="0" destOrd="0" presId="urn:microsoft.com/office/officeart/2005/8/layout/hList3"/>
    <dgm:cxn modelId="{2D88B945-0C15-471A-ACF8-3C701A3C4B7D}" type="presParOf" srcId="{961FD286-3EE0-4762-A49D-45693924AB52}" destId="{A7E0B448-12E2-4940-A3C5-B48651D05DC2}" srcOrd="1" destOrd="0" presId="urn:microsoft.com/office/officeart/2005/8/layout/hList3"/>
    <dgm:cxn modelId="{E3F1BDC7-501F-4BBD-BDE9-DC0531055336}" type="presParOf" srcId="{961FD286-3EE0-4762-A49D-45693924AB52}" destId="{552CC274-605A-4496-9632-02A3F6E3886F}" srcOrd="2" destOrd="0" presId="urn:microsoft.com/office/officeart/2005/8/layout/hList3"/>
    <dgm:cxn modelId="{BBC4CF12-1BF1-4889-AC53-5B91086BE670}" type="presParOf" srcId="{961FD286-3EE0-4762-A49D-45693924AB52}" destId="{DE553909-9F60-4203-A2D5-AC31FEB338EF}" srcOrd="3" destOrd="0" presId="urn:microsoft.com/office/officeart/2005/8/layout/hList3"/>
    <dgm:cxn modelId="{489723CA-58B4-4956-A256-7CB05DC7C421}" type="presParOf" srcId="{961FD286-3EE0-4762-A49D-45693924AB52}" destId="{278F36FB-B8C3-4896-9DBE-ECC7520F81B7}" srcOrd="4" destOrd="0" presId="urn:microsoft.com/office/officeart/2005/8/layout/hList3"/>
    <dgm:cxn modelId="{4763C7AB-68FE-4969-B5E1-CA7778B2346F}" type="presParOf" srcId="{961FD286-3EE0-4762-A49D-45693924AB52}" destId="{E73A0DD4-A0C2-4D7B-8911-5510E4B8FAA7}" srcOrd="5" destOrd="0" presId="urn:microsoft.com/office/officeart/2005/8/layout/hList3"/>
    <dgm:cxn modelId="{1425420F-95AC-4C94-9DC0-B8CBDAAAD3CB}" type="presParOf" srcId="{D0D27FD7-2B97-46CE-A17E-39A4778DD121}" destId="{A6ACD0D0-CC4A-474B-92DF-7964E21BE21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A04A16C-852D-4BA2-A504-6DA67572ACB8}" type="doc">
      <dgm:prSet loTypeId="urn:microsoft.com/office/officeart/2005/8/layout/hList3" loCatId="list" qsTypeId="urn:microsoft.com/office/officeart/2005/8/quickstyle/3d1" qsCatId="3D" csTypeId="urn:microsoft.com/office/officeart/2005/8/colors/accent0_1" csCatId="mainScheme" phldr="1"/>
      <dgm:spPr/>
      <dgm:t>
        <a:bodyPr/>
        <a:lstStyle/>
        <a:p>
          <a:endParaRPr lang="es-CL"/>
        </a:p>
      </dgm:t>
    </dgm:pt>
    <dgm:pt modelId="{D82E3789-3DD4-439D-BA47-3435007D0830}">
      <dgm:prSet phldrT="[Texto]"/>
      <dgm:spPr/>
      <dgm:t>
        <a:bodyPr/>
        <a:lstStyle/>
        <a:p>
          <a:r>
            <a:rPr lang="es-ES_tradnl" b="1" dirty="0" smtClean="0">
              <a:solidFill>
                <a:schemeClr val="tx1"/>
              </a:solidFill>
            </a:rPr>
            <a:t>PRESENTACION DEL PROYECTO: </a:t>
          </a:r>
        </a:p>
        <a:p>
          <a:r>
            <a:rPr lang="es-ES_tradnl" b="1" dirty="0" smtClean="0">
              <a:solidFill>
                <a:schemeClr val="tx1"/>
              </a:solidFill>
            </a:rPr>
            <a:t>RECEPCION EMPLEADOR (Art. 329)</a:t>
          </a:r>
          <a:endParaRPr lang="es-CL" b="1" dirty="0">
            <a:solidFill>
              <a:schemeClr val="tx1"/>
            </a:solidFill>
          </a:endParaRPr>
        </a:p>
      </dgm:t>
    </dgm:pt>
    <dgm:pt modelId="{6D828668-4A81-4804-9FCC-4C8DCA261AF7}" type="parTrans" cxnId="{98BA9C86-F4DA-4A29-8640-A85FF9371F05}">
      <dgm:prSet/>
      <dgm:spPr/>
      <dgm:t>
        <a:bodyPr/>
        <a:lstStyle/>
        <a:p>
          <a:endParaRPr lang="es-CL" b="1">
            <a:solidFill>
              <a:schemeClr val="tx1"/>
            </a:solidFill>
          </a:endParaRPr>
        </a:p>
      </dgm:t>
    </dgm:pt>
    <dgm:pt modelId="{2CF9700F-E485-46AC-B314-E455CFAEDD50}" type="sibTrans" cxnId="{98BA9C86-F4DA-4A29-8640-A85FF9371F05}">
      <dgm:prSet/>
      <dgm:spPr/>
      <dgm:t>
        <a:bodyPr/>
        <a:lstStyle/>
        <a:p>
          <a:endParaRPr lang="es-CL" b="1">
            <a:solidFill>
              <a:schemeClr val="tx1"/>
            </a:solidFill>
          </a:endParaRPr>
        </a:p>
      </dgm:t>
    </dgm:pt>
    <dgm:pt modelId="{75A25224-2B8D-4831-B739-9BD6A7EA9C21}">
      <dgm:prSet phldrT="[Texto]"/>
      <dgm:spPr/>
      <dgm:t>
        <a:bodyPr/>
        <a:lstStyle/>
        <a:p>
          <a:r>
            <a:rPr lang="es-ES_tradnl" b="1" smtClean="0">
              <a:latin typeface="+mj-lt"/>
            </a:rPr>
            <a:t>SE LE ENTREGA EL ORIGINAL AL EMPLEADOR O A QUIEN HAGA SUS VECES DE CONFORMIDAD AL ART. 4º, EL QUE FIRMA UNA COPIA EN SEÑAL DE RECEPCION.</a:t>
          </a:r>
          <a:endParaRPr lang="es-CL" b="1" dirty="0"/>
        </a:p>
      </dgm:t>
    </dgm:pt>
    <dgm:pt modelId="{862E6101-681A-4583-BCA8-201E7102B5E9}" type="parTrans" cxnId="{DAA4799F-1EFC-4672-AA86-F40496775B92}">
      <dgm:prSet/>
      <dgm:spPr/>
      <dgm:t>
        <a:bodyPr/>
        <a:lstStyle/>
        <a:p>
          <a:endParaRPr lang="es-CL" b="1">
            <a:solidFill>
              <a:schemeClr val="tx1"/>
            </a:solidFill>
          </a:endParaRPr>
        </a:p>
      </dgm:t>
    </dgm:pt>
    <dgm:pt modelId="{EE7B8D0E-C144-4C9D-AA61-6DEC5F7F3C3F}" type="sibTrans" cxnId="{DAA4799F-1EFC-4672-AA86-F40496775B92}">
      <dgm:prSet/>
      <dgm:spPr/>
      <dgm:t>
        <a:bodyPr/>
        <a:lstStyle/>
        <a:p>
          <a:endParaRPr lang="es-CL" b="1">
            <a:solidFill>
              <a:schemeClr val="tx1"/>
            </a:solidFill>
          </a:endParaRPr>
        </a:p>
      </dgm:t>
    </dgm:pt>
    <dgm:pt modelId="{DA311354-9821-4829-BBC8-54BDD1D58582}">
      <dgm:prSet/>
      <dgm:spPr/>
      <dgm:t>
        <a:bodyPr/>
        <a:lstStyle/>
        <a:p>
          <a:r>
            <a:rPr lang="es-ES_tradnl" b="1" dirty="0" smtClean="0">
              <a:latin typeface="+mj-lt"/>
            </a:rPr>
            <a:t>SI SE NIEGA A RECIBIR EL PROYECTO, SE PUEDE SOLICITAR A LA INSPECCION DEL TRABAJO QUE LO NOTIFIQUE EN PLAZO DE 3 DÍAS DESDE LA NEGATIVA</a:t>
          </a:r>
          <a:endParaRPr lang="es-CL" b="1" dirty="0"/>
        </a:p>
      </dgm:t>
    </dgm:pt>
    <dgm:pt modelId="{EEC8234F-3A65-4C5C-915E-FA2208CEBF07}" type="parTrans" cxnId="{9B658BEB-DD00-43FA-8534-784949C78107}">
      <dgm:prSet/>
      <dgm:spPr/>
      <dgm:t>
        <a:bodyPr/>
        <a:lstStyle/>
        <a:p>
          <a:endParaRPr lang="es-CL" b="1">
            <a:solidFill>
              <a:schemeClr val="tx1"/>
            </a:solidFill>
          </a:endParaRPr>
        </a:p>
      </dgm:t>
    </dgm:pt>
    <dgm:pt modelId="{B42ABF85-9EE8-4ED1-86A5-B04ED6ED044C}" type="sibTrans" cxnId="{9B658BEB-DD00-43FA-8534-784949C78107}">
      <dgm:prSet/>
      <dgm:spPr/>
      <dgm:t>
        <a:bodyPr/>
        <a:lstStyle/>
        <a:p>
          <a:endParaRPr lang="es-CL" b="1">
            <a:solidFill>
              <a:schemeClr val="tx1"/>
            </a:solidFill>
          </a:endParaRPr>
        </a:p>
      </dgm:t>
    </dgm:pt>
    <dgm:pt modelId="{1125E753-A3D9-41BB-85E9-F1BF37DAE2A7}">
      <dgm:prSet/>
      <dgm:spPr/>
      <dgm:t>
        <a:bodyPr/>
        <a:lstStyle/>
        <a:p>
          <a:r>
            <a:rPr lang="es-CL" b="1" dirty="0" smtClean="0"/>
            <a:t>COPIA DEL PROYECTO DEBERA SER ENTREGADA EN LA INSPECCION DENTRO DE LOS 5 DÍAS SIGUIENTES A SU RECEPCION</a:t>
          </a:r>
          <a:endParaRPr lang="es-CL" b="1" dirty="0"/>
        </a:p>
      </dgm:t>
    </dgm:pt>
    <dgm:pt modelId="{E6BCDBF3-53BC-4A19-B4EA-0A4126F126C0}" type="parTrans" cxnId="{3AF0A17F-240B-4791-BE2D-87C8339F1966}">
      <dgm:prSet/>
      <dgm:spPr/>
      <dgm:t>
        <a:bodyPr/>
        <a:lstStyle/>
        <a:p>
          <a:endParaRPr lang="es-CL"/>
        </a:p>
      </dgm:t>
    </dgm:pt>
    <dgm:pt modelId="{E015E5CF-D887-4730-93C9-58F43C777A0E}" type="sibTrans" cxnId="{3AF0A17F-240B-4791-BE2D-87C8339F1966}">
      <dgm:prSet/>
      <dgm:spPr/>
      <dgm:t>
        <a:bodyPr/>
        <a:lstStyle/>
        <a:p>
          <a:endParaRPr lang="es-CL"/>
        </a:p>
      </dgm:t>
    </dgm:pt>
    <dgm:pt modelId="{D0D27FD7-2B97-46CE-A17E-39A4778DD121}" type="pres">
      <dgm:prSet presAssocID="{2A04A16C-852D-4BA2-A504-6DA67572ACB8}" presName="composite" presStyleCnt="0">
        <dgm:presLayoutVars>
          <dgm:chMax val="1"/>
          <dgm:dir/>
          <dgm:resizeHandles val="exact"/>
        </dgm:presLayoutVars>
      </dgm:prSet>
      <dgm:spPr/>
      <dgm:t>
        <a:bodyPr/>
        <a:lstStyle/>
        <a:p>
          <a:endParaRPr lang="es-CL"/>
        </a:p>
      </dgm:t>
    </dgm:pt>
    <dgm:pt modelId="{CA25266A-A0C6-426A-9908-39E66F4D0B70}" type="pres">
      <dgm:prSet presAssocID="{D82E3789-3DD4-439D-BA47-3435007D0830}" presName="roof" presStyleLbl="dkBgShp" presStyleIdx="0" presStyleCnt="2"/>
      <dgm:spPr/>
      <dgm:t>
        <a:bodyPr/>
        <a:lstStyle/>
        <a:p>
          <a:endParaRPr lang="es-CL"/>
        </a:p>
      </dgm:t>
    </dgm:pt>
    <dgm:pt modelId="{961FD286-3EE0-4762-A49D-45693924AB52}" type="pres">
      <dgm:prSet presAssocID="{D82E3789-3DD4-439D-BA47-3435007D0830}" presName="pillars" presStyleCnt="0"/>
      <dgm:spPr/>
      <dgm:t>
        <a:bodyPr/>
        <a:lstStyle/>
        <a:p>
          <a:endParaRPr lang="es-CL"/>
        </a:p>
      </dgm:t>
    </dgm:pt>
    <dgm:pt modelId="{21D733FE-28F9-4F46-8A2E-71772A091A75}" type="pres">
      <dgm:prSet presAssocID="{D82E3789-3DD4-439D-BA47-3435007D0830}" presName="pillar1" presStyleLbl="node1" presStyleIdx="0" presStyleCnt="3">
        <dgm:presLayoutVars>
          <dgm:bulletEnabled val="1"/>
        </dgm:presLayoutVars>
      </dgm:prSet>
      <dgm:spPr/>
      <dgm:t>
        <a:bodyPr/>
        <a:lstStyle/>
        <a:p>
          <a:endParaRPr lang="es-CL"/>
        </a:p>
      </dgm:t>
    </dgm:pt>
    <dgm:pt modelId="{A7E0B448-12E2-4940-A3C5-B48651D05DC2}" type="pres">
      <dgm:prSet presAssocID="{DA311354-9821-4829-BBC8-54BDD1D58582}" presName="pillarX" presStyleLbl="node1" presStyleIdx="1" presStyleCnt="3">
        <dgm:presLayoutVars>
          <dgm:bulletEnabled val="1"/>
        </dgm:presLayoutVars>
      </dgm:prSet>
      <dgm:spPr/>
      <dgm:t>
        <a:bodyPr/>
        <a:lstStyle/>
        <a:p>
          <a:endParaRPr lang="es-CL"/>
        </a:p>
      </dgm:t>
    </dgm:pt>
    <dgm:pt modelId="{BB41B16E-A8F3-44BB-BEF8-096C63697C66}" type="pres">
      <dgm:prSet presAssocID="{1125E753-A3D9-41BB-85E9-F1BF37DAE2A7}" presName="pillarX" presStyleLbl="node1" presStyleIdx="2" presStyleCnt="3">
        <dgm:presLayoutVars>
          <dgm:bulletEnabled val="1"/>
        </dgm:presLayoutVars>
      </dgm:prSet>
      <dgm:spPr/>
      <dgm:t>
        <a:bodyPr/>
        <a:lstStyle/>
        <a:p>
          <a:endParaRPr lang="es-CL"/>
        </a:p>
      </dgm:t>
    </dgm:pt>
    <dgm:pt modelId="{A6ACD0D0-CC4A-474B-92DF-7964E21BE21B}" type="pres">
      <dgm:prSet presAssocID="{D82E3789-3DD4-439D-BA47-3435007D0830}" presName="base" presStyleLbl="dkBgShp" presStyleIdx="1" presStyleCnt="2"/>
      <dgm:spPr/>
      <dgm:t>
        <a:bodyPr/>
        <a:lstStyle/>
        <a:p>
          <a:endParaRPr lang="es-CL"/>
        </a:p>
      </dgm:t>
    </dgm:pt>
  </dgm:ptLst>
  <dgm:cxnLst>
    <dgm:cxn modelId="{3AF0A17F-240B-4791-BE2D-87C8339F1966}" srcId="{D82E3789-3DD4-439D-BA47-3435007D0830}" destId="{1125E753-A3D9-41BB-85E9-F1BF37DAE2A7}" srcOrd="2" destOrd="0" parTransId="{E6BCDBF3-53BC-4A19-B4EA-0A4126F126C0}" sibTransId="{E015E5CF-D887-4730-93C9-58F43C777A0E}"/>
    <dgm:cxn modelId="{7B56EEE4-02DC-4F4A-AC09-B0E84B5409EF}" type="presOf" srcId="{D82E3789-3DD4-439D-BA47-3435007D0830}" destId="{CA25266A-A0C6-426A-9908-39E66F4D0B70}" srcOrd="0" destOrd="0" presId="urn:microsoft.com/office/officeart/2005/8/layout/hList3"/>
    <dgm:cxn modelId="{C3124EF2-D74A-4E8D-ACED-11FC21E3183B}" type="presOf" srcId="{75A25224-2B8D-4831-B739-9BD6A7EA9C21}" destId="{21D733FE-28F9-4F46-8A2E-71772A091A75}" srcOrd="0" destOrd="0" presId="urn:microsoft.com/office/officeart/2005/8/layout/hList3"/>
    <dgm:cxn modelId="{9B658BEB-DD00-43FA-8534-784949C78107}" srcId="{D82E3789-3DD4-439D-BA47-3435007D0830}" destId="{DA311354-9821-4829-BBC8-54BDD1D58582}" srcOrd="1" destOrd="0" parTransId="{EEC8234F-3A65-4C5C-915E-FA2208CEBF07}" sibTransId="{B42ABF85-9EE8-4ED1-86A5-B04ED6ED044C}"/>
    <dgm:cxn modelId="{51F08A4E-B91C-4482-91EE-A468D0C6B656}" type="presOf" srcId="{DA311354-9821-4829-BBC8-54BDD1D58582}" destId="{A7E0B448-12E2-4940-A3C5-B48651D05DC2}" srcOrd="0" destOrd="0" presId="urn:microsoft.com/office/officeart/2005/8/layout/hList3"/>
    <dgm:cxn modelId="{DAA4799F-1EFC-4672-AA86-F40496775B92}" srcId="{D82E3789-3DD4-439D-BA47-3435007D0830}" destId="{75A25224-2B8D-4831-B739-9BD6A7EA9C21}" srcOrd="0" destOrd="0" parTransId="{862E6101-681A-4583-BCA8-201E7102B5E9}" sibTransId="{EE7B8D0E-C144-4C9D-AA61-6DEC5F7F3C3F}"/>
    <dgm:cxn modelId="{2614D4D3-A629-4AB3-AF55-76CB583807DB}" type="presOf" srcId="{2A04A16C-852D-4BA2-A504-6DA67572ACB8}" destId="{D0D27FD7-2B97-46CE-A17E-39A4778DD121}" srcOrd="0" destOrd="0" presId="urn:microsoft.com/office/officeart/2005/8/layout/hList3"/>
    <dgm:cxn modelId="{98BA9C86-F4DA-4A29-8640-A85FF9371F05}" srcId="{2A04A16C-852D-4BA2-A504-6DA67572ACB8}" destId="{D82E3789-3DD4-439D-BA47-3435007D0830}" srcOrd="0" destOrd="0" parTransId="{6D828668-4A81-4804-9FCC-4C8DCA261AF7}" sibTransId="{2CF9700F-E485-46AC-B314-E455CFAEDD50}"/>
    <dgm:cxn modelId="{74CE9461-36A8-404E-814B-02F8F24B853B}" type="presOf" srcId="{1125E753-A3D9-41BB-85E9-F1BF37DAE2A7}" destId="{BB41B16E-A8F3-44BB-BEF8-096C63697C66}" srcOrd="0" destOrd="0" presId="urn:microsoft.com/office/officeart/2005/8/layout/hList3"/>
    <dgm:cxn modelId="{2C70D60B-9516-4FB5-8E02-0E2C6C604851}" type="presParOf" srcId="{D0D27FD7-2B97-46CE-A17E-39A4778DD121}" destId="{CA25266A-A0C6-426A-9908-39E66F4D0B70}" srcOrd="0" destOrd="0" presId="urn:microsoft.com/office/officeart/2005/8/layout/hList3"/>
    <dgm:cxn modelId="{71332E31-C9DC-4AE6-AF5C-386084CF6E24}" type="presParOf" srcId="{D0D27FD7-2B97-46CE-A17E-39A4778DD121}" destId="{961FD286-3EE0-4762-A49D-45693924AB52}" srcOrd="1" destOrd="0" presId="urn:microsoft.com/office/officeart/2005/8/layout/hList3"/>
    <dgm:cxn modelId="{BBEF8762-8BE8-4024-831C-63DC08586268}" type="presParOf" srcId="{961FD286-3EE0-4762-A49D-45693924AB52}" destId="{21D733FE-28F9-4F46-8A2E-71772A091A75}" srcOrd="0" destOrd="0" presId="urn:microsoft.com/office/officeart/2005/8/layout/hList3"/>
    <dgm:cxn modelId="{51D16C91-F60C-4141-AD94-A912E3464669}" type="presParOf" srcId="{961FD286-3EE0-4762-A49D-45693924AB52}" destId="{A7E0B448-12E2-4940-A3C5-B48651D05DC2}" srcOrd="1" destOrd="0" presId="urn:microsoft.com/office/officeart/2005/8/layout/hList3"/>
    <dgm:cxn modelId="{71CE7680-958C-4C3F-A7EB-387CE073E6AB}" type="presParOf" srcId="{961FD286-3EE0-4762-A49D-45693924AB52}" destId="{BB41B16E-A8F3-44BB-BEF8-096C63697C66}" srcOrd="2" destOrd="0" presId="urn:microsoft.com/office/officeart/2005/8/layout/hList3"/>
    <dgm:cxn modelId="{A7FAC43C-1DC9-4EA0-AF2A-BB4A2CE2C068}" type="presParOf" srcId="{D0D27FD7-2B97-46CE-A17E-39A4778DD121}" destId="{A6ACD0D0-CC4A-474B-92DF-7964E21BE21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04A16C-852D-4BA2-A504-6DA67572ACB8}" type="doc">
      <dgm:prSet loTypeId="urn:microsoft.com/office/officeart/2005/8/layout/hList3" loCatId="list" qsTypeId="urn:microsoft.com/office/officeart/2005/8/quickstyle/3d1" qsCatId="3D" csTypeId="urn:microsoft.com/office/officeart/2005/8/colors/accent0_1" csCatId="mainScheme" phldr="1"/>
      <dgm:spPr/>
      <dgm:t>
        <a:bodyPr/>
        <a:lstStyle/>
        <a:p>
          <a:endParaRPr lang="es-CL"/>
        </a:p>
      </dgm:t>
    </dgm:pt>
    <dgm:pt modelId="{D82E3789-3DD4-439D-BA47-3435007D0830}">
      <dgm:prSet phldrT="[Texto]"/>
      <dgm:spPr/>
      <dgm:t>
        <a:bodyPr/>
        <a:lstStyle/>
        <a:p>
          <a:r>
            <a:rPr lang="es-ES_tradnl" b="1" dirty="0" smtClean="0">
              <a:solidFill>
                <a:schemeClr val="tx1"/>
              </a:solidFill>
            </a:rPr>
            <a:t>RESPUESTA EMPLEADOR</a:t>
          </a:r>
        </a:p>
        <a:p>
          <a:r>
            <a:rPr lang="es-ES_tradnl" b="1" dirty="0" smtClean="0">
              <a:solidFill>
                <a:schemeClr val="tx1"/>
              </a:solidFill>
            </a:rPr>
            <a:t>(335)</a:t>
          </a:r>
          <a:endParaRPr lang="es-CL" b="1" dirty="0">
            <a:solidFill>
              <a:schemeClr val="tx1"/>
            </a:solidFill>
          </a:endParaRPr>
        </a:p>
      </dgm:t>
    </dgm:pt>
    <dgm:pt modelId="{6D828668-4A81-4804-9FCC-4C8DCA261AF7}" type="parTrans" cxnId="{98BA9C86-F4DA-4A29-8640-A85FF9371F05}">
      <dgm:prSet/>
      <dgm:spPr/>
      <dgm:t>
        <a:bodyPr/>
        <a:lstStyle/>
        <a:p>
          <a:endParaRPr lang="es-CL" b="1">
            <a:solidFill>
              <a:schemeClr val="tx1"/>
            </a:solidFill>
          </a:endParaRPr>
        </a:p>
      </dgm:t>
    </dgm:pt>
    <dgm:pt modelId="{2CF9700F-E485-46AC-B314-E455CFAEDD50}" type="sibTrans" cxnId="{98BA9C86-F4DA-4A29-8640-A85FF9371F05}">
      <dgm:prSet/>
      <dgm:spPr/>
      <dgm:t>
        <a:bodyPr/>
        <a:lstStyle/>
        <a:p>
          <a:endParaRPr lang="es-CL" b="1">
            <a:solidFill>
              <a:schemeClr val="tx1"/>
            </a:solidFill>
          </a:endParaRPr>
        </a:p>
      </dgm:t>
    </dgm:pt>
    <dgm:pt modelId="{75A25224-2B8D-4831-B739-9BD6A7EA9C21}">
      <dgm:prSet phldrT="[Texto]"/>
      <dgm:spPr/>
      <dgm:t>
        <a:bodyPr/>
        <a:lstStyle/>
        <a:p>
          <a:r>
            <a:rPr lang="es-CL" dirty="0" smtClean="0">
              <a:solidFill>
                <a:schemeClr val="tx1"/>
              </a:solidFill>
              <a:latin typeface="+mj-lt"/>
            </a:rPr>
            <a:t>DEBERÁ SER ENTREGADA A ALGUNO DE LOS INTEGRANTES DE LA COMISIÓN NEGOCIADORA SINDICAL Y REMITIDA A LA DIRECCIÓN DE CORREO ELECTRONICO DESIGNADA POR EL SINDICATO, </a:t>
          </a:r>
          <a:endParaRPr lang="es-CL" b="1" dirty="0">
            <a:solidFill>
              <a:schemeClr val="tx1"/>
            </a:solidFill>
          </a:endParaRPr>
        </a:p>
      </dgm:t>
    </dgm:pt>
    <dgm:pt modelId="{862E6101-681A-4583-BCA8-201E7102B5E9}" type="parTrans" cxnId="{DAA4799F-1EFC-4672-AA86-F40496775B92}">
      <dgm:prSet/>
      <dgm:spPr/>
      <dgm:t>
        <a:bodyPr/>
        <a:lstStyle/>
        <a:p>
          <a:endParaRPr lang="es-CL" b="1">
            <a:solidFill>
              <a:schemeClr val="tx1"/>
            </a:solidFill>
          </a:endParaRPr>
        </a:p>
      </dgm:t>
    </dgm:pt>
    <dgm:pt modelId="{EE7B8D0E-C144-4C9D-AA61-6DEC5F7F3C3F}" type="sibTrans" cxnId="{DAA4799F-1EFC-4672-AA86-F40496775B92}">
      <dgm:prSet/>
      <dgm:spPr/>
      <dgm:t>
        <a:bodyPr/>
        <a:lstStyle/>
        <a:p>
          <a:endParaRPr lang="es-CL" b="1">
            <a:solidFill>
              <a:schemeClr val="tx1"/>
            </a:solidFill>
          </a:endParaRPr>
        </a:p>
      </dgm:t>
    </dgm:pt>
    <dgm:pt modelId="{8E30B635-BF82-4673-8A37-8D52DCA836E4}">
      <dgm:prSet phldrT="[Texto]"/>
      <dgm:spPr/>
      <dgm:t>
        <a:bodyPr/>
        <a:lstStyle/>
        <a:p>
          <a:r>
            <a:rPr lang="es-CL" dirty="0" smtClean="0">
              <a:solidFill>
                <a:schemeClr val="tx1"/>
              </a:solidFill>
              <a:latin typeface="+mj-lt"/>
            </a:rPr>
            <a:t>DENTRO DE LOS 10 DÍAS SIGUIENTES A RECIBIDO EL PROYECTO,</a:t>
          </a:r>
          <a:endParaRPr lang="es-CL" b="1" dirty="0">
            <a:solidFill>
              <a:schemeClr val="tx1"/>
            </a:solidFill>
          </a:endParaRPr>
        </a:p>
      </dgm:t>
    </dgm:pt>
    <dgm:pt modelId="{52BBADA4-F909-4596-96E2-9D1489B1E9FA}" type="parTrans" cxnId="{39E7E2B6-BEAB-4692-A201-D7FD4FD100F7}">
      <dgm:prSet/>
      <dgm:spPr/>
      <dgm:t>
        <a:bodyPr/>
        <a:lstStyle/>
        <a:p>
          <a:endParaRPr lang="es-CL"/>
        </a:p>
      </dgm:t>
    </dgm:pt>
    <dgm:pt modelId="{FF7ADB6D-F03F-4370-AF96-007B45B94AE2}" type="sibTrans" cxnId="{39E7E2B6-BEAB-4692-A201-D7FD4FD100F7}">
      <dgm:prSet/>
      <dgm:spPr/>
      <dgm:t>
        <a:bodyPr/>
        <a:lstStyle/>
        <a:p>
          <a:endParaRPr lang="es-CL"/>
        </a:p>
      </dgm:t>
    </dgm:pt>
    <dgm:pt modelId="{3B6B5861-63C3-4B0A-8895-F31D91DE6E47}">
      <dgm:prSet phldrT="[Texto]"/>
      <dgm:spPr/>
      <dgm:t>
        <a:bodyPr/>
        <a:lstStyle/>
        <a:p>
          <a:r>
            <a:rPr lang="es-CL" dirty="0" smtClean="0">
              <a:solidFill>
                <a:schemeClr val="tx1"/>
              </a:solidFill>
              <a:latin typeface="+mj-lt"/>
            </a:rPr>
            <a:t>SALVO ACUERDO PRORROGA DE HASTA 10 DÍAS</a:t>
          </a:r>
          <a:endParaRPr lang="es-CL" b="1" dirty="0">
            <a:solidFill>
              <a:schemeClr val="tx1"/>
            </a:solidFill>
          </a:endParaRPr>
        </a:p>
      </dgm:t>
    </dgm:pt>
    <dgm:pt modelId="{C00EEFFF-3990-4EEC-BF11-A56299818124}" type="parTrans" cxnId="{C4F6A81B-A558-4F34-BDFA-F425D502EAAB}">
      <dgm:prSet/>
      <dgm:spPr/>
      <dgm:t>
        <a:bodyPr/>
        <a:lstStyle/>
        <a:p>
          <a:endParaRPr lang="es-CL"/>
        </a:p>
      </dgm:t>
    </dgm:pt>
    <dgm:pt modelId="{55761129-8B2B-46B6-9CED-B498E7267CB7}" type="sibTrans" cxnId="{C4F6A81B-A558-4F34-BDFA-F425D502EAAB}">
      <dgm:prSet/>
      <dgm:spPr/>
      <dgm:t>
        <a:bodyPr/>
        <a:lstStyle/>
        <a:p>
          <a:endParaRPr lang="es-CL"/>
        </a:p>
      </dgm:t>
    </dgm:pt>
    <dgm:pt modelId="{D53EBB8D-9840-4488-B3B3-5CA014B08D9D}">
      <dgm:prSet phldrT="[Texto]"/>
      <dgm:spPr/>
      <dgm:t>
        <a:bodyPr/>
        <a:lstStyle/>
        <a:p>
          <a:r>
            <a:rPr lang="es-CL" b="0" dirty="0" smtClean="0">
              <a:solidFill>
                <a:schemeClr val="tx1"/>
              </a:solidFill>
            </a:rPr>
            <a:t>DEBE DESIGNAR COMISION NEGOCIADORA</a:t>
          </a:r>
        </a:p>
        <a:p>
          <a:r>
            <a:rPr lang="es-CL" b="0" dirty="0" smtClean="0">
              <a:solidFill>
                <a:schemeClr val="tx1"/>
              </a:solidFill>
            </a:rPr>
            <a:t>(máximo 3 apoderados que formen parte de la empresa y 3 asesores) </a:t>
          </a:r>
          <a:endParaRPr lang="es-CL" b="0" dirty="0">
            <a:solidFill>
              <a:schemeClr val="tx1"/>
            </a:solidFill>
          </a:endParaRPr>
        </a:p>
      </dgm:t>
    </dgm:pt>
    <dgm:pt modelId="{F849D134-4074-4756-B306-97B8C9F70541}" type="parTrans" cxnId="{8256D6AA-C673-4D4F-8567-E4D2563C8D7D}">
      <dgm:prSet/>
      <dgm:spPr/>
      <dgm:t>
        <a:bodyPr/>
        <a:lstStyle/>
        <a:p>
          <a:endParaRPr lang="es-CL"/>
        </a:p>
      </dgm:t>
    </dgm:pt>
    <dgm:pt modelId="{8334E660-B6C8-44A7-8EE4-3E69478FA92B}" type="sibTrans" cxnId="{8256D6AA-C673-4D4F-8567-E4D2563C8D7D}">
      <dgm:prSet/>
      <dgm:spPr/>
      <dgm:t>
        <a:bodyPr/>
        <a:lstStyle/>
        <a:p>
          <a:endParaRPr lang="es-CL"/>
        </a:p>
      </dgm:t>
    </dgm:pt>
    <dgm:pt modelId="{D0D27FD7-2B97-46CE-A17E-39A4778DD121}" type="pres">
      <dgm:prSet presAssocID="{2A04A16C-852D-4BA2-A504-6DA67572ACB8}" presName="composite" presStyleCnt="0">
        <dgm:presLayoutVars>
          <dgm:chMax val="1"/>
          <dgm:dir/>
          <dgm:resizeHandles val="exact"/>
        </dgm:presLayoutVars>
      </dgm:prSet>
      <dgm:spPr/>
      <dgm:t>
        <a:bodyPr/>
        <a:lstStyle/>
        <a:p>
          <a:endParaRPr lang="es-CL"/>
        </a:p>
      </dgm:t>
    </dgm:pt>
    <dgm:pt modelId="{CA25266A-A0C6-426A-9908-39E66F4D0B70}" type="pres">
      <dgm:prSet presAssocID="{D82E3789-3DD4-439D-BA47-3435007D0830}" presName="roof" presStyleLbl="dkBgShp" presStyleIdx="0" presStyleCnt="2"/>
      <dgm:spPr/>
      <dgm:t>
        <a:bodyPr/>
        <a:lstStyle/>
        <a:p>
          <a:endParaRPr lang="es-CL"/>
        </a:p>
      </dgm:t>
    </dgm:pt>
    <dgm:pt modelId="{961FD286-3EE0-4762-A49D-45693924AB52}" type="pres">
      <dgm:prSet presAssocID="{D82E3789-3DD4-439D-BA47-3435007D0830}" presName="pillars" presStyleCnt="0"/>
      <dgm:spPr/>
      <dgm:t>
        <a:bodyPr/>
        <a:lstStyle/>
        <a:p>
          <a:endParaRPr lang="es-CL"/>
        </a:p>
      </dgm:t>
    </dgm:pt>
    <dgm:pt modelId="{21D733FE-28F9-4F46-8A2E-71772A091A75}" type="pres">
      <dgm:prSet presAssocID="{D82E3789-3DD4-439D-BA47-3435007D0830}" presName="pillar1" presStyleLbl="node1" presStyleIdx="0" presStyleCnt="4">
        <dgm:presLayoutVars>
          <dgm:bulletEnabled val="1"/>
        </dgm:presLayoutVars>
      </dgm:prSet>
      <dgm:spPr/>
      <dgm:t>
        <a:bodyPr/>
        <a:lstStyle/>
        <a:p>
          <a:endParaRPr lang="es-CL"/>
        </a:p>
      </dgm:t>
    </dgm:pt>
    <dgm:pt modelId="{041C54ED-1E57-43BC-A17C-A1E2B5009649}" type="pres">
      <dgm:prSet presAssocID="{8E30B635-BF82-4673-8A37-8D52DCA836E4}" presName="pillarX" presStyleLbl="node1" presStyleIdx="1" presStyleCnt="4">
        <dgm:presLayoutVars>
          <dgm:bulletEnabled val="1"/>
        </dgm:presLayoutVars>
      </dgm:prSet>
      <dgm:spPr/>
      <dgm:t>
        <a:bodyPr/>
        <a:lstStyle/>
        <a:p>
          <a:endParaRPr lang="es-CL"/>
        </a:p>
      </dgm:t>
    </dgm:pt>
    <dgm:pt modelId="{18E89EAA-1A71-4E80-8D61-7E9798439517}" type="pres">
      <dgm:prSet presAssocID="{3B6B5861-63C3-4B0A-8895-F31D91DE6E47}" presName="pillarX" presStyleLbl="node1" presStyleIdx="2" presStyleCnt="4">
        <dgm:presLayoutVars>
          <dgm:bulletEnabled val="1"/>
        </dgm:presLayoutVars>
      </dgm:prSet>
      <dgm:spPr/>
      <dgm:t>
        <a:bodyPr/>
        <a:lstStyle/>
        <a:p>
          <a:endParaRPr lang="es-CL"/>
        </a:p>
      </dgm:t>
    </dgm:pt>
    <dgm:pt modelId="{37AD6E69-525A-49A2-9FA3-0294277F2B0B}" type="pres">
      <dgm:prSet presAssocID="{D53EBB8D-9840-4488-B3B3-5CA014B08D9D}" presName="pillarX" presStyleLbl="node1" presStyleIdx="3" presStyleCnt="4">
        <dgm:presLayoutVars>
          <dgm:bulletEnabled val="1"/>
        </dgm:presLayoutVars>
      </dgm:prSet>
      <dgm:spPr/>
      <dgm:t>
        <a:bodyPr/>
        <a:lstStyle/>
        <a:p>
          <a:endParaRPr lang="es-CL"/>
        </a:p>
      </dgm:t>
    </dgm:pt>
    <dgm:pt modelId="{A6ACD0D0-CC4A-474B-92DF-7964E21BE21B}" type="pres">
      <dgm:prSet presAssocID="{D82E3789-3DD4-439D-BA47-3435007D0830}" presName="base" presStyleLbl="dkBgShp" presStyleIdx="1" presStyleCnt="2"/>
      <dgm:spPr/>
      <dgm:t>
        <a:bodyPr/>
        <a:lstStyle/>
        <a:p>
          <a:endParaRPr lang="es-CL"/>
        </a:p>
      </dgm:t>
    </dgm:pt>
  </dgm:ptLst>
  <dgm:cxnLst>
    <dgm:cxn modelId="{26FF681A-7D04-4CB0-8276-0BAB05CAD744}" type="presOf" srcId="{8E30B635-BF82-4673-8A37-8D52DCA836E4}" destId="{041C54ED-1E57-43BC-A17C-A1E2B5009649}" srcOrd="0" destOrd="0" presId="urn:microsoft.com/office/officeart/2005/8/layout/hList3"/>
    <dgm:cxn modelId="{C4F6A81B-A558-4F34-BDFA-F425D502EAAB}" srcId="{D82E3789-3DD4-439D-BA47-3435007D0830}" destId="{3B6B5861-63C3-4B0A-8895-F31D91DE6E47}" srcOrd="2" destOrd="0" parTransId="{C00EEFFF-3990-4EEC-BF11-A56299818124}" sibTransId="{55761129-8B2B-46B6-9CED-B498E7267CB7}"/>
    <dgm:cxn modelId="{DAA4799F-1EFC-4672-AA86-F40496775B92}" srcId="{D82E3789-3DD4-439D-BA47-3435007D0830}" destId="{75A25224-2B8D-4831-B739-9BD6A7EA9C21}" srcOrd="0" destOrd="0" parTransId="{862E6101-681A-4583-BCA8-201E7102B5E9}" sibTransId="{EE7B8D0E-C144-4C9D-AA61-6DEC5F7F3C3F}"/>
    <dgm:cxn modelId="{7D880E84-B3D3-44E4-B5FF-27C0E93D6990}" type="presOf" srcId="{D82E3789-3DD4-439D-BA47-3435007D0830}" destId="{CA25266A-A0C6-426A-9908-39E66F4D0B70}" srcOrd="0" destOrd="0" presId="urn:microsoft.com/office/officeart/2005/8/layout/hList3"/>
    <dgm:cxn modelId="{B79E1E63-12C5-4B5E-82F6-A103B5E85B7F}" type="presOf" srcId="{3B6B5861-63C3-4B0A-8895-F31D91DE6E47}" destId="{18E89EAA-1A71-4E80-8D61-7E9798439517}" srcOrd="0" destOrd="0" presId="urn:microsoft.com/office/officeart/2005/8/layout/hList3"/>
    <dgm:cxn modelId="{00411AD0-E7B6-4305-973F-2C6F8FF62A95}" type="presOf" srcId="{2A04A16C-852D-4BA2-A504-6DA67572ACB8}" destId="{D0D27FD7-2B97-46CE-A17E-39A4778DD121}" srcOrd="0" destOrd="0" presId="urn:microsoft.com/office/officeart/2005/8/layout/hList3"/>
    <dgm:cxn modelId="{39E7E2B6-BEAB-4692-A201-D7FD4FD100F7}" srcId="{D82E3789-3DD4-439D-BA47-3435007D0830}" destId="{8E30B635-BF82-4673-8A37-8D52DCA836E4}" srcOrd="1" destOrd="0" parTransId="{52BBADA4-F909-4596-96E2-9D1489B1E9FA}" sibTransId="{FF7ADB6D-F03F-4370-AF96-007B45B94AE2}"/>
    <dgm:cxn modelId="{8256D6AA-C673-4D4F-8567-E4D2563C8D7D}" srcId="{D82E3789-3DD4-439D-BA47-3435007D0830}" destId="{D53EBB8D-9840-4488-B3B3-5CA014B08D9D}" srcOrd="3" destOrd="0" parTransId="{F849D134-4074-4756-B306-97B8C9F70541}" sibTransId="{8334E660-B6C8-44A7-8EE4-3E69478FA92B}"/>
    <dgm:cxn modelId="{EA91D98D-288D-4F7D-A21C-CDAAB6CBBE3C}" type="presOf" srcId="{D53EBB8D-9840-4488-B3B3-5CA014B08D9D}" destId="{37AD6E69-525A-49A2-9FA3-0294277F2B0B}" srcOrd="0" destOrd="0" presId="urn:microsoft.com/office/officeart/2005/8/layout/hList3"/>
    <dgm:cxn modelId="{98BA9C86-F4DA-4A29-8640-A85FF9371F05}" srcId="{2A04A16C-852D-4BA2-A504-6DA67572ACB8}" destId="{D82E3789-3DD4-439D-BA47-3435007D0830}" srcOrd="0" destOrd="0" parTransId="{6D828668-4A81-4804-9FCC-4C8DCA261AF7}" sibTransId="{2CF9700F-E485-46AC-B314-E455CFAEDD50}"/>
    <dgm:cxn modelId="{05FE37E7-9D4D-4B27-A3B6-B29969150CDF}" type="presOf" srcId="{75A25224-2B8D-4831-B739-9BD6A7EA9C21}" destId="{21D733FE-28F9-4F46-8A2E-71772A091A75}" srcOrd="0" destOrd="0" presId="urn:microsoft.com/office/officeart/2005/8/layout/hList3"/>
    <dgm:cxn modelId="{56A6FCC4-0DFC-459E-A5C6-2471BE2700B3}" type="presParOf" srcId="{D0D27FD7-2B97-46CE-A17E-39A4778DD121}" destId="{CA25266A-A0C6-426A-9908-39E66F4D0B70}" srcOrd="0" destOrd="0" presId="urn:microsoft.com/office/officeart/2005/8/layout/hList3"/>
    <dgm:cxn modelId="{9D007D92-21EE-4531-A3D4-DBB1F14D39D1}" type="presParOf" srcId="{D0D27FD7-2B97-46CE-A17E-39A4778DD121}" destId="{961FD286-3EE0-4762-A49D-45693924AB52}" srcOrd="1" destOrd="0" presId="urn:microsoft.com/office/officeart/2005/8/layout/hList3"/>
    <dgm:cxn modelId="{850E4028-199F-419B-BA74-853E272D4362}" type="presParOf" srcId="{961FD286-3EE0-4762-A49D-45693924AB52}" destId="{21D733FE-28F9-4F46-8A2E-71772A091A75}" srcOrd="0" destOrd="0" presId="urn:microsoft.com/office/officeart/2005/8/layout/hList3"/>
    <dgm:cxn modelId="{612843FB-E9BC-48CB-A8DC-70535799B8B0}" type="presParOf" srcId="{961FD286-3EE0-4762-A49D-45693924AB52}" destId="{041C54ED-1E57-43BC-A17C-A1E2B5009649}" srcOrd="1" destOrd="0" presId="urn:microsoft.com/office/officeart/2005/8/layout/hList3"/>
    <dgm:cxn modelId="{BD579CE7-4341-4F22-B4DC-45B8B90F7715}" type="presParOf" srcId="{961FD286-3EE0-4762-A49D-45693924AB52}" destId="{18E89EAA-1A71-4E80-8D61-7E9798439517}" srcOrd="2" destOrd="0" presId="urn:microsoft.com/office/officeart/2005/8/layout/hList3"/>
    <dgm:cxn modelId="{8303F40C-845E-434A-A5E7-5E0A6E4BE1E7}" type="presParOf" srcId="{961FD286-3EE0-4762-A49D-45693924AB52}" destId="{37AD6E69-525A-49A2-9FA3-0294277F2B0B}" srcOrd="3" destOrd="0" presId="urn:microsoft.com/office/officeart/2005/8/layout/hList3"/>
    <dgm:cxn modelId="{E9E49960-E8BC-441E-B577-E041C899ED2F}" type="presParOf" srcId="{D0D27FD7-2B97-46CE-A17E-39A4778DD121}" destId="{A6ACD0D0-CC4A-474B-92DF-7964E21BE21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04A16C-852D-4BA2-A504-6DA67572ACB8}" type="doc">
      <dgm:prSet loTypeId="urn:microsoft.com/office/officeart/2005/8/layout/hList3" loCatId="list" qsTypeId="urn:microsoft.com/office/officeart/2005/8/quickstyle/3d1" qsCatId="3D" csTypeId="urn:microsoft.com/office/officeart/2005/8/colors/accent0_1" csCatId="mainScheme" phldr="1"/>
      <dgm:spPr/>
      <dgm:t>
        <a:bodyPr/>
        <a:lstStyle/>
        <a:p>
          <a:endParaRPr lang="es-CL"/>
        </a:p>
      </dgm:t>
    </dgm:pt>
    <dgm:pt modelId="{D82E3789-3DD4-439D-BA47-3435007D0830}">
      <dgm:prSet phldrT="[Texto]"/>
      <dgm:spPr/>
      <dgm:t>
        <a:bodyPr/>
        <a:lstStyle/>
        <a:p>
          <a:r>
            <a:rPr lang="es-ES_tradnl" b="1" dirty="0" smtClean="0">
              <a:solidFill>
                <a:schemeClr val="tx1"/>
              </a:solidFill>
            </a:rPr>
            <a:t>REGISTRO DE LA RESPUESTA EMPLEADOR</a:t>
          </a:r>
        </a:p>
        <a:p>
          <a:r>
            <a:rPr lang="es-ES_tradnl" b="1" dirty="0" smtClean="0">
              <a:solidFill>
                <a:schemeClr val="tx1"/>
              </a:solidFill>
            </a:rPr>
            <a:t>(335)</a:t>
          </a:r>
          <a:endParaRPr lang="es-CL" b="1" dirty="0">
            <a:solidFill>
              <a:schemeClr val="tx1"/>
            </a:solidFill>
          </a:endParaRPr>
        </a:p>
      </dgm:t>
    </dgm:pt>
    <dgm:pt modelId="{6D828668-4A81-4804-9FCC-4C8DCA261AF7}" type="parTrans" cxnId="{98BA9C86-F4DA-4A29-8640-A85FF9371F05}">
      <dgm:prSet/>
      <dgm:spPr/>
      <dgm:t>
        <a:bodyPr/>
        <a:lstStyle/>
        <a:p>
          <a:endParaRPr lang="es-CL" b="1">
            <a:solidFill>
              <a:schemeClr val="tx1"/>
            </a:solidFill>
          </a:endParaRPr>
        </a:p>
      </dgm:t>
    </dgm:pt>
    <dgm:pt modelId="{2CF9700F-E485-46AC-B314-E455CFAEDD50}" type="sibTrans" cxnId="{98BA9C86-F4DA-4A29-8640-A85FF9371F05}">
      <dgm:prSet/>
      <dgm:spPr/>
      <dgm:t>
        <a:bodyPr/>
        <a:lstStyle/>
        <a:p>
          <a:endParaRPr lang="es-CL" b="1">
            <a:solidFill>
              <a:schemeClr val="tx1"/>
            </a:solidFill>
          </a:endParaRPr>
        </a:p>
      </dgm:t>
    </dgm:pt>
    <dgm:pt modelId="{75A25224-2B8D-4831-B739-9BD6A7EA9C21}">
      <dgm:prSet phldrT="[Texto]"/>
      <dgm:spPr/>
      <dgm:t>
        <a:bodyPr/>
        <a:lstStyle/>
        <a:p>
          <a:r>
            <a:rPr lang="es-CL" dirty="0" smtClean="0">
              <a:solidFill>
                <a:schemeClr val="tx1"/>
              </a:solidFill>
              <a:latin typeface="+mj-lt"/>
            </a:rPr>
            <a:t>El empleador deberá remitir a la Inspección del Trabajo</a:t>
          </a:r>
          <a:endParaRPr lang="es-CL" b="1" dirty="0">
            <a:solidFill>
              <a:schemeClr val="tx1"/>
            </a:solidFill>
          </a:endParaRPr>
        </a:p>
      </dgm:t>
    </dgm:pt>
    <dgm:pt modelId="{862E6101-681A-4583-BCA8-201E7102B5E9}" type="parTrans" cxnId="{DAA4799F-1EFC-4672-AA86-F40496775B92}">
      <dgm:prSet/>
      <dgm:spPr/>
      <dgm:t>
        <a:bodyPr/>
        <a:lstStyle/>
        <a:p>
          <a:endParaRPr lang="es-CL" b="1">
            <a:solidFill>
              <a:schemeClr val="tx1"/>
            </a:solidFill>
          </a:endParaRPr>
        </a:p>
      </dgm:t>
    </dgm:pt>
    <dgm:pt modelId="{EE7B8D0E-C144-4C9D-AA61-6DEC5F7F3C3F}" type="sibTrans" cxnId="{DAA4799F-1EFC-4672-AA86-F40496775B92}">
      <dgm:prSet/>
      <dgm:spPr/>
      <dgm:t>
        <a:bodyPr/>
        <a:lstStyle/>
        <a:p>
          <a:endParaRPr lang="es-CL" b="1">
            <a:solidFill>
              <a:schemeClr val="tx1"/>
            </a:solidFill>
          </a:endParaRPr>
        </a:p>
      </dgm:t>
    </dgm:pt>
    <dgm:pt modelId="{DE985597-6AD6-481A-8E7D-1B9B860398FC}">
      <dgm:prSet/>
      <dgm:spPr/>
      <dgm:t>
        <a:bodyPr/>
        <a:lstStyle/>
        <a:p>
          <a:r>
            <a:rPr lang="es-CL" dirty="0" smtClean="0">
              <a:solidFill>
                <a:schemeClr val="tx1"/>
              </a:solidFill>
              <a:latin typeface="+mj-lt"/>
            </a:rPr>
            <a:t>copia de la respuesta dentro de los cinco días siguientes a la fecha en que esta haya sido entregada a la comisión negociadora sindical,</a:t>
          </a:r>
        </a:p>
      </dgm:t>
    </dgm:pt>
    <dgm:pt modelId="{B6367B1A-85D0-469D-8F76-652566236217}" type="parTrans" cxnId="{FB55847D-ACD0-4EBE-921C-57634B1B2A15}">
      <dgm:prSet/>
      <dgm:spPr/>
      <dgm:t>
        <a:bodyPr/>
        <a:lstStyle/>
        <a:p>
          <a:endParaRPr lang="es-CL"/>
        </a:p>
      </dgm:t>
    </dgm:pt>
    <dgm:pt modelId="{ADD41FD0-7097-45CF-9EA4-A5FF0A661288}" type="sibTrans" cxnId="{FB55847D-ACD0-4EBE-921C-57634B1B2A15}">
      <dgm:prSet/>
      <dgm:spPr/>
      <dgm:t>
        <a:bodyPr/>
        <a:lstStyle/>
        <a:p>
          <a:endParaRPr lang="es-CL"/>
        </a:p>
      </dgm:t>
    </dgm:pt>
    <dgm:pt modelId="{9E3610AF-7713-44F6-A56C-9F5533BE6069}">
      <dgm:prSet/>
      <dgm:spPr/>
      <dgm:t>
        <a:bodyPr/>
        <a:lstStyle/>
        <a:p>
          <a:r>
            <a:rPr lang="es-CL" smtClean="0">
              <a:solidFill>
                <a:schemeClr val="tx1"/>
              </a:solidFill>
              <a:latin typeface="+mj-lt"/>
            </a:rPr>
            <a:t> </a:t>
          </a:r>
          <a:r>
            <a:rPr lang="es-CL" dirty="0" smtClean="0">
              <a:solidFill>
                <a:schemeClr val="tx1"/>
              </a:solidFill>
              <a:latin typeface="+mj-lt"/>
            </a:rPr>
            <a:t>adjuntando comprobante de su recepción por el sindicato.</a:t>
          </a:r>
        </a:p>
      </dgm:t>
    </dgm:pt>
    <dgm:pt modelId="{3FB1B70E-E4E9-401C-A9F9-46B1C032E09D}" type="parTrans" cxnId="{FA27B7C9-8842-4FB0-A3DC-CF42A157E191}">
      <dgm:prSet/>
      <dgm:spPr/>
      <dgm:t>
        <a:bodyPr/>
        <a:lstStyle/>
        <a:p>
          <a:endParaRPr lang="es-CL"/>
        </a:p>
      </dgm:t>
    </dgm:pt>
    <dgm:pt modelId="{DB1304F6-3127-4844-97B8-3F26EDBC1B45}" type="sibTrans" cxnId="{FA27B7C9-8842-4FB0-A3DC-CF42A157E191}">
      <dgm:prSet/>
      <dgm:spPr/>
      <dgm:t>
        <a:bodyPr/>
        <a:lstStyle/>
        <a:p>
          <a:endParaRPr lang="es-CL"/>
        </a:p>
      </dgm:t>
    </dgm:pt>
    <dgm:pt modelId="{D0D27FD7-2B97-46CE-A17E-39A4778DD121}" type="pres">
      <dgm:prSet presAssocID="{2A04A16C-852D-4BA2-A504-6DA67572ACB8}" presName="composite" presStyleCnt="0">
        <dgm:presLayoutVars>
          <dgm:chMax val="1"/>
          <dgm:dir/>
          <dgm:resizeHandles val="exact"/>
        </dgm:presLayoutVars>
      </dgm:prSet>
      <dgm:spPr/>
      <dgm:t>
        <a:bodyPr/>
        <a:lstStyle/>
        <a:p>
          <a:endParaRPr lang="es-CL"/>
        </a:p>
      </dgm:t>
    </dgm:pt>
    <dgm:pt modelId="{CA25266A-A0C6-426A-9908-39E66F4D0B70}" type="pres">
      <dgm:prSet presAssocID="{D82E3789-3DD4-439D-BA47-3435007D0830}" presName="roof" presStyleLbl="dkBgShp" presStyleIdx="0" presStyleCnt="2"/>
      <dgm:spPr/>
      <dgm:t>
        <a:bodyPr/>
        <a:lstStyle/>
        <a:p>
          <a:endParaRPr lang="es-CL"/>
        </a:p>
      </dgm:t>
    </dgm:pt>
    <dgm:pt modelId="{961FD286-3EE0-4762-A49D-45693924AB52}" type="pres">
      <dgm:prSet presAssocID="{D82E3789-3DD4-439D-BA47-3435007D0830}" presName="pillars" presStyleCnt="0"/>
      <dgm:spPr/>
      <dgm:t>
        <a:bodyPr/>
        <a:lstStyle/>
        <a:p>
          <a:endParaRPr lang="es-CL"/>
        </a:p>
      </dgm:t>
    </dgm:pt>
    <dgm:pt modelId="{21D733FE-28F9-4F46-8A2E-71772A091A75}" type="pres">
      <dgm:prSet presAssocID="{D82E3789-3DD4-439D-BA47-3435007D0830}" presName="pillar1" presStyleLbl="node1" presStyleIdx="0" presStyleCnt="3">
        <dgm:presLayoutVars>
          <dgm:bulletEnabled val="1"/>
        </dgm:presLayoutVars>
      </dgm:prSet>
      <dgm:spPr/>
      <dgm:t>
        <a:bodyPr/>
        <a:lstStyle/>
        <a:p>
          <a:endParaRPr lang="es-CL"/>
        </a:p>
      </dgm:t>
    </dgm:pt>
    <dgm:pt modelId="{8E11909C-573D-4489-9EE5-C074CB90718D}" type="pres">
      <dgm:prSet presAssocID="{DE985597-6AD6-481A-8E7D-1B9B860398FC}" presName="pillarX" presStyleLbl="node1" presStyleIdx="1" presStyleCnt="3">
        <dgm:presLayoutVars>
          <dgm:bulletEnabled val="1"/>
        </dgm:presLayoutVars>
      </dgm:prSet>
      <dgm:spPr/>
      <dgm:t>
        <a:bodyPr/>
        <a:lstStyle/>
        <a:p>
          <a:endParaRPr lang="es-CL"/>
        </a:p>
      </dgm:t>
    </dgm:pt>
    <dgm:pt modelId="{A5AE0DCE-6DEC-470D-97C9-1280AD951B59}" type="pres">
      <dgm:prSet presAssocID="{9E3610AF-7713-44F6-A56C-9F5533BE6069}" presName="pillarX" presStyleLbl="node1" presStyleIdx="2" presStyleCnt="3">
        <dgm:presLayoutVars>
          <dgm:bulletEnabled val="1"/>
        </dgm:presLayoutVars>
      </dgm:prSet>
      <dgm:spPr/>
      <dgm:t>
        <a:bodyPr/>
        <a:lstStyle/>
        <a:p>
          <a:endParaRPr lang="es-CL"/>
        </a:p>
      </dgm:t>
    </dgm:pt>
    <dgm:pt modelId="{A6ACD0D0-CC4A-474B-92DF-7964E21BE21B}" type="pres">
      <dgm:prSet presAssocID="{D82E3789-3DD4-439D-BA47-3435007D0830}" presName="base" presStyleLbl="dkBgShp" presStyleIdx="1" presStyleCnt="2"/>
      <dgm:spPr/>
      <dgm:t>
        <a:bodyPr/>
        <a:lstStyle/>
        <a:p>
          <a:endParaRPr lang="es-CL"/>
        </a:p>
      </dgm:t>
    </dgm:pt>
  </dgm:ptLst>
  <dgm:cxnLst>
    <dgm:cxn modelId="{1C101549-19EC-47E8-B8B2-E14AF6481EE6}" type="presOf" srcId="{2A04A16C-852D-4BA2-A504-6DA67572ACB8}" destId="{D0D27FD7-2B97-46CE-A17E-39A4778DD121}" srcOrd="0" destOrd="0" presId="urn:microsoft.com/office/officeart/2005/8/layout/hList3"/>
    <dgm:cxn modelId="{8AAC01D6-2372-47FB-817F-66940A630F3F}" type="presOf" srcId="{DE985597-6AD6-481A-8E7D-1B9B860398FC}" destId="{8E11909C-573D-4489-9EE5-C074CB90718D}" srcOrd="0" destOrd="0" presId="urn:microsoft.com/office/officeart/2005/8/layout/hList3"/>
    <dgm:cxn modelId="{FA27B7C9-8842-4FB0-A3DC-CF42A157E191}" srcId="{D82E3789-3DD4-439D-BA47-3435007D0830}" destId="{9E3610AF-7713-44F6-A56C-9F5533BE6069}" srcOrd="2" destOrd="0" parTransId="{3FB1B70E-E4E9-401C-A9F9-46B1C032E09D}" sibTransId="{DB1304F6-3127-4844-97B8-3F26EDBC1B45}"/>
    <dgm:cxn modelId="{3C079CE2-DFC8-4FB2-AEA8-43FBB7DBB237}" type="presOf" srcId="{D82E3789-3DD4-439D-BA47-3435007D0830}" destId="{CA25266A-A0C6-426A-9908-39E66F4D0B70}" srcOrd="0" destOrd="0" presId="urn:microsoft.com/office/officeart/2005/8/layout/hList3"/>
    <dgm:cxn modelId="{CFFC4BD9-6B52-411C-BC19-892148DDBFF0}" type="presOf" srcId="{75A25224-2B8D-4831-B739-9BD6A7EA9C21}" destId="{21D733FE-28F9-4F46-8A2E-71772A091A75}" srcOrd="0" destOrd="0" presId="urn:microsoft.com/office/officeart/2005/8/layout/hList3"/>
    <dgm:cxn modelId="{4D312939-1B72-4EBF-BB9E-0AAE120CC904}" type="presOf" srcId="{9E3610AF-7713-44F6-A56C-9F5533BE6069}" destId="{A5AE0DCE-6DEC-470D-97C9-1280AD951B59}" srcOrd="0" destOrd="0" presId="urn:microsoft.com/office/officeart/2005/8/layout/hList3"/>
    <dgm:cxn modelId="{DAA4799F-1EFC-4672-AA86-F40496775B92}" srcId="{D82E3789-3DD4-439D-BA47-3435007D0830}" destId="{75A25224-2B8D-4831-B739-9BD6A7EA9C21}" srcOrd="0" destOrd="0" parTransId="{862E6101-681A-4583-BCA8-201E7102B5E9}" sibTransId="{EE7B8D0E-C144-4C9D-AA61-6DEC5F7F3C3F}"/>
    <dgm:cxn modelId="{98BA9C86-F4DA-4A29-8640-A85FF9371F05}" srcId="{2A04A16C-852D-4BA2-A504-6DA67572ACB8}" destId="{D82E3789-3DD4-439D-BA47-3435007D0830}" srcOrd="0" destOrd="0" parTransId="{6D828668-4A81-4804-9FCC-4C8DCA261AF7}" sibTransId="{2CF9700F-E485-46AC-B314-E455CFAEDD50}"/>
    <dgm:cxn modelId="{FB55847D-ACD0-4EBE-921C-57634B1B2A15}" srcId="{D82E3789-3DD4-439D-BA47-3435007D0830}" destId="{DE985597-6AD6-481A-8E7D-1B9B860398FC}" srcOrd="1" destOrd="0" parTransId="{B6367B1A-85D0-469D-8F76-652566236217}" sibTransId="{ADD41FD0-7097-45CF-9EA4-A5FF0A661288}"/>
    <dgm:cxn modelId="{478C67BB-E62C-4ACE-A4A5-46BC16B7273A}" type="presParOf" srcId="{D0D27FD7-2B97-46CE-A17E-39A4778DD121}" destId="{CA25266A-A0C6-426A-9908-39E66F4D0B70}" srcOrd="0" destOrd="0" presId="urn:microsoft.com/office/officeart/2005/8/layout/hList3"/>
    <dgm:cxn modelId="{2ABCAD70-6DF6-420E-AC98-E43542789283}" type="presParOf" srcId="{D0D27FD7-2B97-46CE-A17E-39A4778DD121}" destId="{961FD286-3EE0-4762-A49D-45693924AB52}" srcOrd="1" destOrd="0" presId="urn:microsoft.com/office/officeart/2005/8/layout/hList3"/>
    <dgm:cxn modelId="{E477C90E-C523-47C5-9D82-97756FAD3FAE}" type="presParOf" srcId="{961FD286-3EE0-4762-A49D-45693924AB52}" destId="{21D733FE-28F9-4F46-8A2E-71772A091A75}" srcOrd="0" destOrd="0" presId="urn:microsoft.com/office/officeart/2005/8/layout/hList3"/>
    <dgm:cxn modelId="{3AE1A79F-5D75-476C-9366-BC92B72B7931}" type="presParOf" srcId="{961FD286-3EE0-4762-A49D-45693924AB52}" destId="{8E11909C-573D-4489-9EE5-C074CB90718D}" srcOrd="1" destOrd="0" presId="urn:microsoft.com/office/officeart/2005/8/layout/hList3"/>
    <dgm:cxn modelId="{C9D7D8F9-66CA-4B0F-9FDC-0F2E70E52B05}" type="presParOf" srcId="{961FD286-3EE0-4762-A49D-45693924AB52}" destId="{A5AE0DCE-6DEC-470D-97C9-1280AD951B59}" srcOrd="2" destOrd="0" presId="urn:microsoft.com/office/officeart/2005/8/layout/hList3"/>
    <dgm:cxn modelId="{3BEF9FBE-EE99-4AF0-B520-380B3388D647}" type="presParOf" srcId="{D0D27FD7-2B97-46CE-A17E-39A4778DD121}" destId="{A6ACD0D0-CC4A-474B-92DF-7964E21BE21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C88910-E61E-4292-9C9E-06925C7AD310}" type="doc">
      <dgm:prSet loTypeId="urn:microsoft.com/office/officeart/2005/8/layout/vList6" loCatId="process" qsTypeId="urn:microsoft.com/office/officeart/2005/8/quickstyle/simple1" qsCatId="simple" csTypeId="urn:microsoft.com/office/officeart/2005/8/colors/accent0_1" csCatId="mainScheme" phldr="1"/>
      <dgm:spPr/>
      <dgm:t>
        <a:bodyPr/>
        <a:lstStyle/>
        <a:p>
          <a:endParaRPr lang="es-CL"/>
        </a:p>
      </dgm:t>
    </dgm:pt>
    <dgm:pt modelId="{7286015F-D163-4372-980E-DC35407F4EAB}">
      <dgm:prSet phldrT="[Texto]"/>
      <dgm:spPr/>
      <dgm:t>
        <a:bodyPr/>
        <a:lstStyle/>
        <a:p>
          <a:r>
            <a:rPr lang="es-CL" dirty="0" smtClean="0"/>
            <a:t>Empleador</a:t>
          </a:r>
          <a:endParaRPr lang="es-CL" dirty="0"/>
        </a:p>
      </dgm:t>
    </dgm:pt>
    <dgm:pt modelId="{4CF27D92-0EA1-4E6B-9584-77E2E078FFBD}" type="parTrans" cxnId="{B0C3086E-58B4-4B88-8132-6026B2A513F7}">
      <dgm:prSet/>
      <dgm:spPr/>
      <dgm:t>
        <a:bodyPr/>
        <a:lstStyle/>
        <a:p>
          <a:endParaRPr lang="es-CL"/>
        </a:p>
      </dgm:t>
    </dgm:pt>
    <dgm:pt modelId="{7798BAB9-E98C-4716-944B-2485EE956814}" type="sibTrans" cxnId="{B0C3086E-58B4-4B88-8132-6026B2A513F7}">
      <dgm:prSet/>
      <dgm:spPr/>
      <dgm:t>
        <a:bodyPr/>
        <a:lstStyle/>
        <a:p>
          <a:endParaRPr lang="es-CL"/>
        </a:p>
      </dgm:t>
    </dgm:pt>
    <dgm:pt modelId="{C911FB2B-C612-4A69-9F4C-5DC1C8B8EB8F}">
      <dgm:prSet phldrT="[Texto]"/>
      <dgm:spPr/>
      <dgm:t>
        <a:bodyPr/>
        <a:lstStyle/>
        <a:p>
          <a:r>
            <a:rPr lang="es-CL" dirty="0" smtClean="0"/>
            <a:t>Impugna nómina</a:t>
          </a:r>
          <a:endParaRPr lang="es-CL" dirty="0"/>
        </a:p>
      </dgm:t>
    </dgm:pt>
    <dgm:pt modelId="{414E91B6-082A-49EE-97A5-CEC15FB48584}" type="parTrans" cxnId="{7AF704A5-9065-46E0-8143-D27F4EBD4268}">
      <dgm:prSet/>
      <dgm:spPr/>
      <dgm:t>
        <a:bodyPr/>
        <a:lstStyle/>
        <a:p>
          <a:endParaRPr lang="es-CL"/>
        </a:p>
      </dgm:t>
    </dgm:pt>
    <dgm:pt modelId="{068D8A97-B5C8-4DF6-9AB9-A8D49B502995}" type="sibTrans" cxnId="{7AF704A5-9065-46E0-8143-D27F4EBD4268}">
      <dgm:prSet/>
      <dgm:spPr/>
      <dgm:t>
        <a:bodyPr/>
        <a:lstStyle/>
        <a:p>
          <a:endParaRPr lang="es-CL"/>
        </a:p>
      </dgm:t>
    </dgm:pt>
    <dgm:pt modelId="{2BD8B296-94FF-4D13-A7A2-F2EE423EC00B}">
      <dgm:prSet phldrT="[Texto]"/>
      <dgm:spPr/>
      <dgm:t>
        <a:bodyPr/>
        <a:lstStyle/>
        <a:p>
          <a:r>
            <a:rPr lang="es-CL" dirty="0" smtClean="0"/>
            <a:t>Formula reclamaciones</a:t>
          </a:r>
          <a:endParaRPr lang="es-CL" dirty="0"/>
        </a:p>
      </dgm:t>
    </dgm:pt>
    <dgm:pt modelId="{40EC0C25-B3A9-4BD0-942B-2168A69479B7}" type="parTrans" cxnId="{72DCE54D-24CD-4448-992F-9D368CE7291B}">
      <dgm:prSet/>
      <dgm:spPr/>
      <dgm:t>
        <a:bodyPr/>
        <a:lstStyle/>
        <a:p>
          <a:endParaRPr lang="es-CL"/>
        </a:p>
      </dgm:t>
    </dgm:pt>
    <dgm:pt modelId="{5F88C383-164D-4D07-A935-5D02837C77BA}" type="sibTrans" cxnId="{72DCE54D-24CD-4448-992F-9D368CE7291B}">
      <dgm:prSet/>
      <dgm:spPr/>
      <dgm:t>
        <a:bodyPr/>
        <a:lstStyle/>
        <a:p>
          <a:endParaRPr lang="es-CL"/>
        </a:p>
      </dgm:t>
    </dgm:pt>
    <dgm:pt modelId="{292B4C95-D488-49D9-B241-B988CED49A1A}">
      <dgm:prSet phldrT="[Texto]"/>
      <dgm:spPr/>
      <dgm:t>
        <a:bodyPr/>
        <a:lstStyle/>
        <a:p>
          <a:r>
            <a:rPr lang="es-CL" dirty="0" smtClean="0"/>
            <a:t>El sindicato</a:t>
          </a:r>
          <a:endParaRPr lang="es-CL" dirty="0"/>
        </a:p>
      </dgm:t>
    </dgm:pt>
    <dgm:pt modelId="{89B4BBA4-C39E-4A65-8E10-0ACF2B92CF9C}" type="parTrans" cxnId="{C26BFBBA-2DAC-447C-B552-DF0482E1E11E}">
      <dgm:prSet/>
      <dgm:spPr/>
      <dgm:t>
        <a:bodyPr/>
        <a:lstStyle/>
        <a:p>
          <a:endParaRPr lang="es-CL"/>
        </a:p>
      </dgm:t>
    </dgm:pt>
    <dgm:pt modelId="{AC40A0DA-4726-4DA4-91BD-A1B01AD3118E}" type="sibTrans" cxnId="{C26BFBBA-2DAC-447C-B552-DF0482E1E11E}">
      <dgm:prSet/>
      <dgm:spPr/>
      <dgm:t>
        <a:bodyPr/>
        <a:lstStyle/>
        <a:p>
          <a:endParaRPr lang="es-CL"/>
        </a:p>
      </dgm:t>
    </dgm:pt>
    <dgm:pt modelId="{7A31AFDD-6142-4B57-A99E-355679B4549A}">
      <dgm:prSet phldrT="[Texto]"/>
      <dgm:spPr/>
      <dgm:t>
        <a:bodyPr/>
        <a:lstStyle/>
        <a:p>
          <a:r>
            <a:rPr lang="es-CL" dirty="0" smtClean="0"/>
            <a:t>Formula reclamaciones sobre impugnaciones y/o reclamaciones y/o respuesta empleador</a:t>
          </a:r>
          <a:endParaRPr lang="es-CL" dirty="0"/>
        </a:p>
      </dgm:t>
    </dgm:pt>
    <dgm:pt modelId="{9F43005B-73B1-4042-AA36-6EF206C06487}" type="parTrans" cxnId="{FEA4CEE9-8764-4E04-9819-862210511F94}">
      <dgm:prSet/>
      <dgm:spPr/>
      <dgm:t>
        <a:bodyPr/>
        <a:lstStyle/>
        <a:p>
          <a:endParaRPr lang="es-CL"/>
        </a:p>
      </dgm:t>
    </dgm:pt>
    <dgm:pt modelId="{78A04C16-5DE7-4C97-B30F-9090D19314BF}" type="sibTrans" cxnId="{FEA4CEE9-8764-4E04-9819-862210511F94}">
      <dgm:prSet/>
      <dgm:spPr/>
      <dgm:t>
        <a:bodyPr/>
        <a:lstStyle/>
        <a:p>
          <a:endParaRPr lang="es-CL"/>
        </a:p>
      </dgm:t>
    </dgm:pt>
    <dgm:pt modelId="{35E72E8C-8BD3-4DD2-9954-D8AB18F8269D}" type="pres">
      <dgm:prSet presAssocID="{0BC88910-E61E-4292-9C9E-06925C7AD310}" presName="Name0" presStyleCnt="0">
        <dgm:presLayoutVars>
          <dgm:dir/>
          <dgm:animLvl val="lvl"/>
          <dgm:resizeHandles/>
        </dgm:presLayoutVars>
      </dgm:prSet>
      <dgm:spPr/>
      <dgm:t>
        <a:bodyPr/>
        <a:lstStyle/>
        <a:p>
          <a:endParaRPr lang="es-CL"/>
        </a:p>
      </dgm:t>
    </dgm:pt>
    <dgm:pt modelId="{9C53451F-7F41-40A2-BD38-235753469F75}" type="pres">
      <dgm:prSet presAssocID="{7286015F-D163-4372-980E-DC35407F4EAB}" presName="linNode" presStyleCnt="0"/>
      <dgm:spPr/>
      <dgm:t>
        <a:bodyPr/>
        <a:lstStyle/>
        <a:p>
          <a:endParaRPr lang="es-CL"/>
        </a:p>
      </dgm:t>
    </dgm:pt>
    <dgm:pt modelId="{10BC927A-99F4-4F55-A9C3-EC184EF64188}" type="pres">
      <dgm:prSet presAssocID="{7286015F-D163-4372-980E-DC35407F4EAB}" presName="parentShp" presStyleLbl="node1" presStyleIdx="0" presStyleCnt="2">
        <dgm:presLayoutVars>
          <dgm:bulletEnabled val="1"/>
        </dgm:presLayoutVars>
      </dgm:prSet>
      <dgm:spPr/>
      <dgm:t>
        <a:bodyPr/>
        <a:lstStyle/>
        <a:p>
          <a:endParaRPr lang="es-CL"/>
        </a:p>
      </dgm:t>
    </dgm:pt>
    <dgm:pt modelId="{A342F162-AF98-4FD5-8883-4518CFE2205C}" type="pres">
      <dgm:prSet presAssocID="{7286015F-D163-4372-980E-DC35407F4EAB}" presName="childShp" presStyleLbl="bgAccFollowNode1" presStyleIdx="0" presStyleCnt="2">
        <dgm:presLayoutVars>
          <dgm:bulletEnabled val="1"/>
        </dgm:presLayoutVars>
      </dgm:prSet>
      <dgm:spPr/>
      <dgm:t>
        <a:bodyPr/>
        <a:lstStyle/>
        <a:p>
          <a:endParaRPr lang="es-CL"/>
        </a:p>
      </dgm:t>
    </dgm:pt>
    <dgm:pt modelId="{F16887BE-E274-40FC-A522-917EC5B719DB}" type="pres">
      <dgm:prSet presAssocID="{7798BAB9-E98C-4716-944B-2485EE956814}" presName="spacing" presStyleCnt="0"/>
      <dgm:spPr/>
      <dgm:t>
        <a:bodyPr/>
        <a:lstStyle/>
        <a:p>
          <a:endParaRPr lang="es-CL"/>
        </a:p>
      </dgm:t>
    </dgm:pt>
    <dgm:pt modelId="{8A0A89F1-CD71-41AE-AFAB-7C7F9AB21243}" type="pres">
      <dgm:prSet presAssocID="{292B4C95-D488-49D9-B241-B988CED49A1A}" presName="linNode" presStyleCnt="0"/>
      <dgm:spPr/>
      <dgm:t>
        <a:bodyPr/>
        <a:lstStyle/>
        <a:p>
          <a:endParaRPr lang="es-CL"/>
        </a:p>
      </dgm:t>
    </dgm:pt>
    <dgm:pt modelId="{68DAE5EF-5B12-42B5-B5D3-164F4FC21DDE}" type="pres">
      <dgm:prSet presAssocID="{292B4C95-D488-49D9-B241-B988CED49A1A}" presName="parentShp" presStyleLbl="node1" presStyleIdx="1" presStyleCnt="2">
        <dgm:presLayoutVars>
          <dgm:bulletEnabled val="1"/>
        </dgm:presLayoutVars>
      </dgm:prSet>
      <dgm:spPr/>
      <dgm:t>
        <a:bodyPr/>
        <a:lstStyle/>
        <a:p>
          <a:endParaRPr lang="es-CL"/>
        </a:p>
      </dgm:t>
    </dgm:pt>
    <dgm:pt modelId="{1AAA9857-8359-4F35-BF54-2FB06B8665D1}" type="pres">
      <dgm:prSet presAssocID="{292B4C95-D488-49D9-B241-B988CED49A1A}" presName="childShp" presStyleLbl="bgAccFollowNode1" presStyleIdx="1" presStyleCnt="2">
        <dgm:presLayoutVars>
          <dgm:bulletEnabled val="1"/>
        </dgm:presLayoutVars>
      </dgm:prSet>
      <dgm:spPr/>
      <dgm:t>
        <a:bodyPr/>
        <a:lstStyle/>
        <a:p>
          <a:endParaRPr lang="es-CL"/>
        </a:p>
      </dgm:t>
    </dgm:pt>
  </dgm:ptLst>
  <dgm:cxnLst>
    <dgm:cxn modelId="{FEA4CEE9-8764-4E04-9819-862210511F94}" srcId="{292B4C95-D488-49D9-B241-B988CED49A1A}" destId="{7A31AFDD-6142-4B57-A99E-355679B4549A}" srcOrd="0" destOrd="0" parTransId="{9F43005B-73B1-4042-AA36-6EF206C06487}" sibTransId="{78A04C16-5DE7-4C97-B30F-9090D19314BF}"/>
    <dgm:cxn modelId="{7AF704A5-9065-46E0-8143-D27F4EBD4268}" srcId="{7286015F-D163-4372-980E-DC35407F4EAB}" destId="{C911FB2B-C612-4A69-9F4C-5DC1C8B8EB8F}" srcOrd="0" destOrd="0" parTransId="{414E91B6-082A-49EE-97A5-CEC15FB48584}" sibTransId="{068D8A97-B5C8-4DF6-9AB9-A8D49B502995}"/>
    <dgm:cxn modelId="{7BE38941-E1E3-4EA1-B67F-342DFBA84C09}" type="presOf" srcId="{C911FB2B-C612-4A69-9F4C-5DC1C8B8EB8F}" destId="{A342F162-AF98-4FD5-8883-4518CFE2205C}" srcOrd="0" destOrd="0" presId="urn:microsoft.com/office/officeart/2005/8/layout/vList6"/>
    <dgm:cxn modelId="{FD32D9AD-3F56-468D-A9E0-6E7E031464E5}" type="presOf" srcId="{7A31AFDD-6142-4B57-A99E-355679B4549A}" destId="{1AAA9857-8359-4F35-BF54-2FB06B8665D1}" srcOrd="0" destOrd="0" presId="urn:microsoft.com/office/officeart/2005/8/layout/vList6"/>
    <dgm:cxn modelId="{C26BFBBA-2DAC-447C-B552-DF0482E1E11E}" srcId="{0BC88910-E61E-4292-9C9E-06925C7AD310}" destId="{292B4C95-D488-49D9-B241-B988CED49A1A}" srcOrd="1" destOrd="0" parTransId="{89B4BBA4-C39E-4A65-8E10-0ACF2B92CF9C}" sibTransId="{AC40A0DA-4726-4DA4-91BD-A1B01AD3118E}"/>
    <dgm:cxn modelId="{6B772ACC-1763-4962-AA03-D0E53251207B}" type="presOf" srcId="{7286015F-D163-4372-980E-DC35407F4EAB}" destId="{10BC927A-99F4-4F55-A9C3-EC184EF64188}" srcOrd="0" destOrd="0" presId="urn:microsoft.com/office/officeart/2005/8/layout/vList6"/>
    <dgm:cxn modelId="{F3111534-7AC6-494A-8B98-6177D21CC3E1}" type="presOf" srcId="{0BC88910-E61E-4292-9C9E-06925C7AD310}" destId="{35E72E8C-8BD3-4DD2-9954-D8AB18F8269D}" srcOrd="0" destOrd="0" presId="urn:microsoft.com/office/officeart/2005/8/layout/vList6"/>
    <dgm:cxn modelId="{72DCE54D-24CD-4448-992F-9D368CE7291B}" srcId="{7286015F-D163-4372-980E-DC35407F4EAB}" destId="{2BD8B296-94FF-4D13-A7A2-F2EE423EC00B}" srcOrd="1" destOrd="0" parTransId="{40EC0C25-B3A9-4BD0-942B-2168A69479B7}" sibTransId="{5F88C383-164D-4D07-A935-5D02837C77BA}"/>
    <dgm:cxn modelId="{B0C3086E-58B4-4B88-8132-6026B2A513F7}" srcId="{0BC88910-E61E-4292-9C9E-06925C7AD310}" destId="{7286015F-D163-4372-980E-DC35407F4EAB}" srcOrd="0" destOrd="0" parTransId="{4CF27D92-0EA1-4E6B-9584-77E2E078FFBD}" sibTransId="{7798BAB9-E98C-4716-944B-2485EE956814}"/>
    <dgm:cxn modelId="{70D1E5AD-A24A-407E-8621-036C54F25229}" type="presOf" srcId="{2BD8B296-94FF-4D13-A7A2-F2EE423EC00B}" destId="{A342F162-AF98-4FD5-8883-4518CFE2205C}" srcOrd="0" destOrd="1" presId="urn:microsoft.com/office/officeart/2005/8/layout/vList6"/>
    <dgm:cxn modelId="{4A66D4F7-12EC-4D02-9DE6-FCA8267BFACB}" type="presOf" srcId="{292B4C95-D488-49D9-B241-B988CED49A1A}" destId="{68DAE5EF-5B12-42B5-B5D3-164F4FC21DDE}" srcOrd="0" destOrd="0" presId="urn:microsoft.com/office/officeart/2005/8/layout/vList6"/>
    <dgm:cxn modelId="{D2C599DB-0861-495E-A8F4-C2256780D46F}" type="presParOf" srcId="{35E72E8C-8BD3-4DD2-9954-D8AB18F8269D}" destId="{9C53451F-7F41-40A2-BD38-235753469F75}" srcOrd="0" destOrd="0" presId="urn:microsoft.com/office/officeart/2005/8/layout/vList6"/>
    <dgm:cxn modelId="{5D4E60AF-3CF4-472B-A457-BC7B3B77E5E7}" type="presParOf" srcId="{9C53451F-7F41-40A2-BD38-235753469F75}" destId="{10BC927A-99F4-4F55-A9C3-EC184EF64188}" srcOrd="0" destOrd="0" presId="urn:microsoft.com/office/officeart/2005/8/layout/vList6"/>
    <dgm:cxn modelId="{2141CD40-58E3-467B-8F64-F905BDF7CC65}" type="presParOf" srcId="{9C53451F-7F41-40A2-BD38-235753469F75}" destId="{A342F162-AF98-4FD5-8883-4518CFE2205C}" srcOrd="1" destOrd="0" presId="urn:microsoft.com/office/officeart/2005/8/layout/vList6"/>
    <dgm:cxn modelId="{6949D618-DB54-4BA8-AEBA-DB043D663A06}" type="presParOf" srcId="{35E72E8C-8BD3-4DD2-9954-D8AB18F8269D}" destId="{F16887BE-E274-40FC-A522-917EC5B719DB}" srcOrd="1" destOrd="0" presId="urn:microsoft.com/office/officeart/2005/8/layout/vList6"/>
    <dgm:cxn modelId="{E301D678-B2F7-4181-B57B-7B99B7E7E14E}" type="presParOf" srcId="{35E72E8C-8BD3-4DD2-9954-D8AB18F8269D}" destId="{8A0A89F1-CD71-41AE-AFAB-7C7F9AB21243}" srcOrd="2" destOrd="0" presId="urn:microsoft.com/office/officeart/2005/8/layout/vList6"/>
    <dgm:cxn modelId="{F18BC18D-4C63-4A10-96CC-994495FBFAE9}" type="presParOf" srcId="{8A0A89F1-CD71-41AE-AFAB-7C7F9AB21243}" destId="{68DAE5EF-5B12-42B5-B5D3-164F4FC21DDE}" srcOrd="0" destOrd="0" presId="urn:microsoft.com/office/officeart/2005/8/layout/vList6"/>
    <dgm:cxn modelId="{D48043B8-A9BE-4F41-B66F-55DC96BA8E3F}" type="presParOf" srcId="{8A0A89F1-CD71-41AE-AFAB-7C7F9AB21243}" destId="{1AAA9857-8359-4F35-BF54-2FB06B8665D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C88910-E61E-4292-9C9E-06925C7AD310}" type="doc">
      <dgm:prSet loTypeId="urn:microsoft.com/office/officeart/2005/8/layout/vList6" loCatId="process" qsTypeId="urn:microsoft.com/office/officeart/2005/8/quickstyle/simple1" qsCatId="simple" csTypeId="urn:microsoft.com/office/officeart/2005/8/colors/accent0_1" csCatId="mainScheme" phldr="1"/>
      <dgm:spPr/>
      <dgm:t>
        <a:bodyPr/>
        <a:lstStyle/>
        <a:p>
          <a:endParaRPr lang="es-CL"/>
        </a:p>
      </dgm:t>
    </dgm:pt>
    <dgm:pt modelId="{7286015F-D163-4372-980E-DC35407F4EAB}">
      <dgm:prSet phldrT="[Texto]"/>
      <dgm:spPr/>
      <dgm:t>
        <a:bodyPr/>
        <a:lstStyle/>
        <a:p>
          <a:r>
            <a:rPr lang="es-CL" smtClean="0"/>
            <a:t>1000 o más trabajadores impugnados y/o reclamados</a:t>
          </a:r>
          <a:endParaRPr lang="es-CL" dirty="0"/>
        </a:p>
      </dgm:t>
    </dgm:pt>
    <dgm:pt modelId="{4CF27D92-0EA1-4E6B-9584-77E2E078FFBD}" type="parTrans" cxnId="{B0C3086E-58B4-4B88-8132-6026B2A513F7}">
      <dgm:prSet/>
      <dgm:spPr/>
      <dgm:t>
        <a:bodyPr/>
        <a:lstStyle/>
        <a:p>
          <a:endParaRPr lang="es-CL">
            <a:solidFill>
              <a:schemeClr val="tx1"/>
            </a:solidFill>
          </a:endParaRPr>
        </a:p>
      </dgm:t>
    </dgm:pt>
    <dgm:pt modelId="{7798BAB9-E98C-4716-944B-2485EE956814}" type="sibTrans" cxnId="{B0C3086E-58B4-4B88-8132-6026B2A513F7}">
      <dgm:prSet/>
      <dgm:spPr/>
      <dgm:t>
        <a:bodyPr/>
        <a:lstStyle/>
        <a:p>
          <a:endParaRPr lang="es-CL">
            <a:solidFill>
              <a:schemeClr val="tx1"/>
            </a:solidFill>
          </a:endParaRPr>
        </a:p>
      </dgm:t>
    </dgm:pt>
    <dgm:pt modelId="{C911FB2B-C612-4A69-9F4C-5DC1C8B8EB8F}">
      <dgm:prSet phldrT="[Texto]"/>
      <dgm:spPr/>
      <dgm:t>
        <a:bodyPr/>
        <a:lstStyle/>
        <a:p>
          <a:r>
            <a:rPr lang="es-CL" dirty="0" smtClean="0"/>
            <a:t>Director del Trabajo</a:t>
          </a:r>
          <a:endParaRPr lang="es-CL" dirty="0"/>
        </a:p>
      </dgm:t>
    </dgm:pt>
    <dgm:pt modelId="{414E91B6-082A-49EE-97A5-CEC15FB48584}" type="parTrans" cxnId="{7AF704A5-9065-46E0-8143-D27F4EBD4268}">
      <dgm:prSet/>
      <dgm:spPr/>
      <dgm:t>
        <a:bodyPr/>
        <a:lstStyle/>
        <a:p>
          <a:endParaRPr lang="es-CL">
            <a:solidFill>
              <a:schemeClr val="tx1"/>
            </a:solidFill>
          </a:endParaRPr>
        </a:p>
      </dgm:t>
    </dgm:pt>
    <dgm:pt modelId="{068D8A97-B5C8-4DF6-9AB9-A8D49B502995}" type="sibTrans" cxnId="{7AF704A5-9065-46E0-8143-D27F4EBD4268}">
      <dgm:prSet/>
      <dgm:spPr/>
      <dgm:t>
        <a:bodyPr/>
        <a:lstStyle/>
        <a:p>
          <a:endParaRPr lang="es-CL">
            <a:solidFill>
              <a:schemeClr val="tx1"/>
            </a:solidFill>
          </a:endParaRPr>
        </a:p>
      </dgm:t>
    </dgm:pt>
    <dgm:pt modelId="{292B4C95-D488-49D9-B241-B988CED49A1A}">
      <dgm:prSet phldrT="[Texto]"/>
      <dgm:spPr/>
      <dgm:t>
        <a:bodyPr/>
        <a:lstStyle/>
        <a:p>
          <a:r>
            <a:rPr lang="es-CL" smtClean="0"/>
            <a:t>Menos de 1000 trabajadores impugnados y/o reclamados</a:t>
          </a:r>
          <a:endParaRPr lang="es-CL" dirty="0"/>
        </a:p>
      </dgm:t>
    </dgm:pt>
    <dgm:pt modelId="{89B4BBA4-C39E-4A65-8E10-0ACF2B92CF9C}" type="parTrans" cxnId="{C26BFBBA-2DAC-447C-B552-DF0482E1E11E}">
      <dgm:prSet/>
      <dgm:spPr/>
      <dgm:t>
        <a:bodyPr/>
        <a:lstStyle/>
        <a:p>
          <a:endParaRPr lang="es-CL">
            <a:solidFill>
              <a:schemeClr val="tx1"/>
            </a:solidFill>
          </a:endParaRPr>
        </a:p>
      </dgm:t>
    </dgm:pt>
    <dgm:pt modelId="{AC40A0DA-4726-4DA4-91BD-A1B01AD3118E}" type="sibTrans" cxnId="{C26BFBBA-2DAC-447C-B552-DF0482E1E11E}">
      <dgm:prSet/>
      <dgm:spPr/>
      <dgm:t>
        <a:bodyPr/>
        <a:lstStyle/>
        <a:p>
          <a:endParaRPr lang="es-CL">
            <a:solidFill>
              <a:schemeClr val="tx1"/>
            </a:solidFill>
          </a:endParaRPr>
        </a:p>
      </dgm:t>
    </dgm:pt>
    <dgm:pt modelId="{7A31AFDD-6142-4B57-A99E-355679B4549A}">
      <dgm:prSet phldrT="[Texto]"/>
      <dgm:spPr/>
      <dgm:t>
        <a:bodyPr/>
        <a:lstStyle/>
        <a:p>
          <a:r>
            <a:rPr lang="es-CL" smtClean="0"/>
            <a:t>Inspector del Trabajo </a:t>
          </a:r>
          <a:endParaRPr lang="es-CL" dirty="0"/>
        </a:p>
      </dgm:t>
    </dgm:pt>
    <dgm:pt modelId="{9F43005B-73B1-4042-AA36-6EF206C06487}" type="parTrans" cxnId="{FEA4CEE9-8764-4E04-9819-862210511F94}">
      <dgm:prSet/>
      <dgm:spPr/>
      <dgm:t>
        <a:bodyPr/>
        <a:lstStyle/>
        <a:p>
          <a:endParaRPr lang="es-CL">
            <a:solidFill>
              <a:schemeClr val="tx1"/>
            </a:solidFill>
          </a:endParaRPr>
        </a:p>
      </dgm:t>
    </dgm:pt>
    <dgm:pt modelId="{78A04C16-5DE7-4C97-B30F-9090D19314BF}" type="sibTrans" cxnId="{FEA4CEE9-8764-4E04-9819-862210511F94}">
      <dgm:prSet/>
      <dgm:spPr/>
      <dgm:t>
        <a:bodyPr/>
        <a:lstStyle/>
        <a:p>
          <a:endParaRPr lang="es-CL">
            <a:solidFill>
              <a:schemeClr val="tx1"/>
            </a:solidFill>
          </a:endParaRPr>
        </a:p>
      </dgm:t>
    </dgm:pt>
    <dgm:pt modelId="{35E72E8C-8BD3-4DD2-9954-D8AB18F8269D}" type="pres">
      <dgm:prSet presAssocID="{0BC88910-E61E-4292-9C9E-06925C7AD310}" presName="Name0" presStyleCnt="0">
        <dgm:presLayoutVars>
          <dgm:dir/>
          <dgm:animLvl val="lvl"/>
          <dgm:resizeHandles/>
        </dgm:presLayoutVars>
      </dgm:prSet>
      <dgm:spPr/>
      <dgm:t>
        <a:bodyPr/>
        <a:lstStyle/>
        <a:p>
          <a:endParaRPr lang="es-CL"/>
        </a:p>
      </dgm:t>
    </dgm:pt>
    <dgm:pt modelId="{9C53451F-7F41-40A2-BD38-235753469F75}" type="pres">
      <dgm:prSet presAssocID="{7286015F-D163-4372-980E-DC35407F4EAB}" presName="linNode" presStyleCnt="0"/>
      <dgm:spPr/>
      <dgm:t>
        <a:bodyPr/>
        <a:lstStyle/>
        <a:p>
          <a:endParaRPr lang="es-CL"/>
        </a:p>
      </dgm:t>
    </dgm:pt>
    <dgm:pt modelId="{10BC927A-99F4-4F55-A9C3-EC184EF64188}" type="pres">
      <dgm:prSet presAssocID="{7286015F-D163-4372-980E-DC35407F4EAB}" presName="parentShp" presStyleLbl="node1" presStyleIdx="0" presStyleCnt="2">
        <dgm:presLayoutVars>
          <dgm:bulletEnabled val="1"/>
        </dgm:presLayoutVars>
      </dgm:prSet>
      <dgm:spPr/>
      <dgm:t>
        <a:bodyPr/>
        <a:lstStyle/>
        <a:p>
          <a:endParaRPr lang="es-CL"/>
        </a:p>
      </dgm:t>
    </dgm:pt>
    <dgm:pt modelId="{A342F162-AF98-4FD5-8883-4518CFE2205C}" type="pres">
      <dgm:prSet presAssocID="{7286015F-D163-4372-980E-DC35407F4EAB}" presName="childShp" presStyleLbl="bgAccFollowNode1" presStyleIdx="0" presStyleCnt="2">
        <dgm:presLayoutVars>
          <dgm:bulletEnabled val="1"/>
        </dgm:presLayoutVars>
      </dgm:prSet>
      <dgm:spPr/>
      <dgm:t>
        <a:bodyPr/>
        <a:lstStyle/>
        <a:p>
          <a:endParaRPr lang="es-CL"/>
        </a:p>
      </dgm:t>
    </dgm:pt>
    <dgm:pt modelId="{F16887BE-E274-40FC-A522-917EC5B719DB}" type="pres">
      <dgm:prSet presAssocID="{7798BAB9-E98C-4716-944B-2485EE956814}" presName="spacing" presStyleCnt="0"/>
      <dgm:spPr/>
      <dgm:t>
        <a:bodyPr/>
        <a:lstStyle/>
        <a:p>
          <a:endParaRPr lang="es-CL"/>
        </a:p>
      </dgm:t>
    </dgm:pt>
    <dgm:pt modelId="{8A0A89F1-CD71-41AE-AFAB-7C7F9AB21243}" type="pres">
      <dgm:prSet presAssocID="{292B4C95-D488-49D9-B241-B988CED49A1A}" presName="linNode" presStyleCnt="0"/>
      <dgm:spPr/>
      <dgm:t>
        <a:bodyPr/>
        <a:lstStyle/>
        <a:p>
          <a:endParaRPr lang="es-CL"/>
        </a:p>
      </dgm:t>
    </dgm:pt>
    <dgm:pt modelId="{68DAE5EF-5B12-42B5-B5D3-164F4FC21DDE}" type="pres">
      <dgm:prSet presAssocID="{292B4C95-D488-49D9-B241-B988CED49A1A}" presName="parentShp" presStyleLbl="node1" presStyleIdx="1" presStyleCnt="2">
        <dgm:presLayoutVars>
          <dgm:bulletEnabled val="1"/>
        </dgm:presLayoutVars>
      </dgm:prSet>
      <dgm:spPr/>
      <dgm:t>
        <a:bodyPr/>
        <a:lstStyle/>
        <a:p>
          <a:endParaRPr lang="es-CL"/>
        </a:p>
      </dgm:t>
    </dgm:pt>
    <dgm:pt modelId="{1AAA9857-8359-4F35-BF54-2FB06B8665D1}" type="pres">
      <dgm:prSet presAssocID="{292B4C95-D488-49D9-B241-B988CED49A1A}" presName="childShp" presStyleLbl="bgAccFollowNode1" presStyleIdx="1" presStyleCnt="2">
        <dgm:presLayoutVars>
          <dgm:bulletEnabled val="1"/>
        </dgm:presLayoutVars>
      </dgm:prSet>
      <dgm:spPr/>
      <dgm:t>
        <a:bodyPr/>
        <a:lstStyle/>
        <a:p>
          <a:endParaRPr lang="es-CL"/>
        </a:p>
      </dgm:t>
    </dgm:pt>
  </dgm:ptLst>
  <dgm:cxnLst>
    <dgm:cxn modelId="{FEA4CEE9-8764-4E04-9819-862210511F94}" srcId="{292B4C95-D488-49D9-B241-B988CED49A1A}" destId="{7A31AFDD-6142-4B57-A99E-355679B4549A}" srcOrd="0" destOrd="0" parTransId="{9F43005B-73B1-4042-AA36-6EF206C06487}" sibTransId="{78A04C16-5DE7-4C97-B30F-9090D19314BF}"/>
    <dgm:cxn modelId="{7AF704A5-9065-46E0-8143-D27F4EBD4268}" srcId="{7286015F-D163-4372-980E-DC35407F4EAB}" destId="{C911FB2B-C612-4A69-9F4C-5DC1C8B8EB8F}" srcOrd="0" destOrd="0" parTransId="{414E91B6-082A-49EE-97A5-CEC15FB48584}" sibTransId="{068D8A97-B5C8-4DF6-9AB9-A8D49B502995}"/>
    <dgm:cxn modelId="{C26BFBBA-2DAC-447C-B552-DF0482E1E11E}" srcId="{0BC88910-E61E-4292-9C9E-06925C7AD310}" destId="{292B4C95-D488-49D9-B241-B988CED49A1A}" srcOrd="1" destOrd="0" parTransId="{89B4BBA4-C39E-4A65-8E10-0ACF2B92CF9C}" sibTransId="{AC40A0DA-4726-4DA4-91BD-A1B01AD3118E}"/>
    <dgm:cxn modelId="{CACAAF40-BF7D-4284-B836-789EF7B18E88}" type="presOf" srcId="{0BC88910-E61E-4292-9C9E-06925C7AD310}" destId="{35E72E8C-8BD3-4DD2-9954-D8AB18F8269D}" srcOrd="0" destOrd="0" presId="urn:microsoft.com/office/officeart/2005/8/layout/vList6"/>
    <dgm:cxn modelId="{1352A010-215E-4ACE-B848-5717A4CE67CE}" type="presOf" srcId="{292B4C95-D488-49D9-B241-B988CED49A1A}" destId="{68DAE5EF-5B12-42B5-B5D3-164F4FC21DDE}" srcOrd="0" destOrd="0" presId="urn:microsoft.com/office/officeart/2005/8/layout/vList6"/>
    <dgm:cxn modelId="{B0C3086E-58B4-4B88-8132-6026B2A513F7}" srcId="{0BC88910-E61E-4292-9C9E-06925C7AD310}" destId="{7286015F-D163-4372-980E-DC35407F4EAB}" srcOrd="0" destOrd="0" parTransId="{4CF27D92-0EA1-4E6B-9584-77E2E078FFBD}" sibTransId="{7798BAB9-E98C-4716-944B-2485EE956814}"/>
    <dgm:cxn modelId="{71D2D017-F460-4F72-82A8-4DA5657241BF}" type="presOf" srcId="{C911FB2B-C612-4A69-9F4C-5DC1C8B8EB8F}" destId="{A342F162-AF98-4FD5-8883-4518CFE2205C}" srcOrd="0" destOrd="0" presId="urn:microsoft.com/office/officeart/2005/8/layout/vList6"/>
    <dgm:cxn modelId="{34D7CFBA-C0C3-459B-A035-1B2D5FDDD05D}" type="presOf" srcId="{7A31AFDD-6142-4B57-A99E-355679B4549A}" destId="{1AAA9857-8359-4F35-BF54-2FB06B8665D1}" srcOrd="0" destOrd="0" presId="urn:microsoft.com/office/officeart/2005/8/layout/vList6"/>
    <dgm:cxn modelId="{F18A16F8-2CF6-4E78-9D88-37B2647B72E5}" type="presOf" srcId="{7286015F-D163-4372-980E-DC35407F4EAB}" destId="{10BC927A-99F4-4F55-A9C3-EC184EF64188}" srcOrd="0" destOrd="0" presId="urn:microsoft.com/office/officeart/2005/8/layout/vList6"/>
    <dgm:cxn modelId="{7A1FB167-4C9B-4ABA-BB07-31F9CC44D0DD}" type="presParOf" srcId="{35E72E8C-8BD3-4DD2-9954-D8AB18F8269D}" destId="{9C53451F-7F41-40A2-BD38-235753469F75}" srcOrd="0" destOrd="0" presId="urn:microsoft.com/office/officeart/2005/8/layout/vList6"/>
    <dgm:cxn modelId="{DDA25BBC-BC6F-4445-B442-4FFCC0E17344}" type="presParOf" srcId="{9C53451F-7F41-40A2-BD38-235753469F75}" destId="{10BC927A-99F4-4F55-A9C3-EC184EF64188}" srcOrd="0" destOrd="0" presId="urn:microsoft.com/office/officeart/2005/8/layout/vList6"/>
    <dgm:cxn modelId="{8DDBA2CD-0B1A-46B6-8F9E-4F7E3EFCA6FA}" type="presParOf" srcId="{9C53451F-7F41-40A2-BD38-235753469F75}" destId="{A342F162-AF98-4FD5-8883-4518CFE2205C}" srcOrd="1" destOrd="0" presId="urn:microsoft.com/office/officeart/2005/8/layout/vList6"/>
    <dgm:cxn modelId="{8C12C8D0-68E3-4D1A-9726-BFCD6C22E2D0}" type="presParOf" srcId="{35E72E8C-8BD3-4DD2-9954-D8AB18F8269D}" destId="{F16887BE-E274-40FC-A522-917EC5B719DB}" srcOrd="1" destOrd="0" presId="urn:microsoft.com/office/officeart/2005/8/layout/vList6"/>
    <dgm:cxn modelId="{8FB26082-9329-4F75-A595-B1462FFFAF94}" type="presParOf" srcId="{35E72E8C-8BD3-4DD2-9954-D8AB18F8269D}" destId="{8A0A89F1-CD71-41AE-AFAB-7C7F9AB21243}" srcOrd="2" destOrd="0" presId="urn:microsoft.com/office/officeart/2005/8/layout/vList6"/>
    <dgm:cxn modelId="{3B6560E9-BFE9-45D6-8ED3-8D38842A940C}" type="presParOf" srcId="{8A0A89F1-CD71-41AE-AFAB-7C7F9AB21243}" destId="{68DAE5EF-5B12-42B5-B5D3-164F4FC21DDE}" srcOrd="0" destOrd="0" presId="urn:microsoft.com/office/officeart/2005/8/layout/vList6"/>
    <dgm:cxn modelId="{61422FD1-9D7B-4479-AEC7-7C76B01A5B9B}" type="presParOf" srcId="{8A0A89F1-CD71-41AE-AFAB-7C7F9AB21243}" destId="{1AAA9857-8359-4F35-BF54-2FB06B8665D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1C73A9FD-2A27-45F7-88A6-6D8B90FA47F9}" type="datetimeFigureOut">
              <a:rPr lang="es-CL" smtClean="0"/>
              <a:t>07-07-2017</a:t>
            </a:fld>
            <a:endParaRPr lang="es-CL"/>
          </a:p>
        </p:txBody>
      </p:sp>
      <p:sp>
        <p:nvSpPr>
          <p:cNvPr id="4" name="Marcador de pie de página 3"/>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345FEB48-04EC-47DF-A65E-F4A2EC96A892}" type="slidenum">
              <a:rPr lang="es-CL" smtClean="0"/>
              <a:t>‹Nº›</a:t>
            </a:fld>
            <a:endParaRPr lang="es-CL"/>
          </a:p>
        </p:txBody>
      </p:sp>
    </p:spTree>
    <p:extLst>
      <p:ext uri="{BB962C8B-B14F-4D97-AF65-F5344CB8AC3E}">
        <p14:creationId xmlns:p14="http://schemas.microsoft.com/office/powerpoint/2010/main" val="18630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9D39F979-81B8-4A59-82E2-F9AE8FF26FCB}" type="datetimeFigureOut">
              <a:rPr lang="es-CL" smtClean="0"/>
              <a:pPr/>
              <a:t>07-07-2017</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135751C8-2698-4C04-8F44-C8072BC4F973}" type="slidenum">
              <a:rPr lang="es-CL" smtClean="0"/>
              <a:pPr/>
              <a:t>‹Nº›</a:t>
            </a:fld>
            <a:endParaRPr lang="es-CL"/>
          </a:p>
        </p:txBody>
      </p:sp>
    </p:spTree>
    <p:extLst>
      <p:ext uri="{BB962C8B-B14F-4D97-AF65-F5344CB8AC3E}">
        <p14:creationId xmlns:p14="http://schemas.microsoft.com/office/powerpoint/2010/main" val="295942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721099" y="1153599"/>
            <a:ext cx="2678362" cy="5743428"/>
          </a:xfrm>
          <a:prstGeom prst="rect">
            <a:avLst/>
          </a:prstGeom>
          <a:solidFill>
            <a:srgbClr val="FFFFFF"/>
          </a:solidFill>
          <a:ln w="9360">
            <a:solidFill>
              <a:srgbClr val="000000"/>
            </a:solidFill>
            <a:miter lim="800000"/>
            <a:headEnd/>
            <a:tailEnd/>
          </a:ln>
          <a:effectLst/>
        </p:spPr>
        <p:txBody>
          <a:bodyPr wrap="none" lIns="105598" tIns="52798" rIns="105598" bIns="52798"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50178" name="Rectangle 2"/>
          <p:cNvSpPr txBox="1">
            <a:spLocks noGrp="1" noChangeArrowheads="1"/>
          </p:cNvSpPr>
          <p:nvPr>
            <p:ph type="body"/>
          </p:nvPr>
        </p:nvSpPr>
        <p:spPr bwMode="auto">
          <a:xfrm>
            <a:off x="596147" y="7284285"/>
            <a:ext cx="2924452" cy="6899751"/>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37468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endParaRPr lang="es-ES">
              <a:solidFill>
                <a:prstClr val="black"/>
              </a:solidFill>
            </a:endParaRPr>
          </a:p>
        </p:txBody>
      </p:sp>
      <p:sp>
        <p:nvSpPr>
          <p:cNvPr id="76802"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93954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1" dirty="0"/>
              <a:t>ORD. Nº 4814/229 </a:t>
            </a:r>
          </a:p>
          <a:p>
            <a:r>
              <a:rPr lang="es-CL" b="1" dirty="0"/>
              <a:t>1) El plazo máximo de la prórroga de vigencia del contrato colectivo anterior a que se refiere el inciso 1º del artículo 369 del Código del Trabajo, será aquél que, en cada caso, acuerden las partes del respectivo proceso de negociación. 2) El fuero de que gozan los trabajadores involucrados en un proceso de negociación colectiva se mantiene durante el período en que se prorroga la vigencia del contrato colectivo anterior en conformidad al inciso 1º del artículo 360 del Código del Trabajo. </a:t>
            </a:r>
            <a:r>
              <a:rPr lang="es-CL" b="1"/>
              <a:t>3) Existiendo contrato colectivo anterior, el acuerdo de las partes en el sentido de prorrogar su vigencia a fin de continuar las negociaciones, produce al mismo tiempo el efecto de prorrogar el plazo que tienen los trabajadores para efectuar la votación de la huelga.</a:t>
            </a:r>
          </a:p>
          <a:p>
            <a:endParaRPr lang="es-CL"/>
          </a:p>
        </p:txBody>
      </p:sp>
      <p:sp>
        <p:nvSpPr>
          <p:cNvPr id="4" name="Marcador de número de diapositiva 3"/>
          <p:cNvSpPr>
            <a:spLocks noGrp="1"/>
          </p:cNvSpPr>
          <p:nvPr>
            <p:ph type="sldNum" sz="quarter" idx="10"/>
          </p:nvPr>
        </p:nvSpPr>
        <p:spPr/>
        <p:txBody>
          <a:bodyPr/>
          <a:lstStyle/>
          <a:p>
            <a:fld id="{B6531ED8-F025-46E9-AF25-EFA8BE0DE348}" type="slidenum">
              <a:rPr lang="en-US" smtClean="0"/>
              <a:pPr/>
              <a:t>66</a:t>
            </a:fld>
            <a:endParaRPr lang="en-US"/>
          </a:p>
        </p:txBody>
      </p:sp>
    </p:spTree>
    <p:extLst>
      <p:ext uri="{BB962C8B-B14F-4D97-AF65-F5344CB8AC3E}">
        <p14:creationId xmlns:p14="http://schemas.microsoft.com/office/powerpoint/2010/main" val="184795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CUANDO</a:t>
            </a:r>
          </a:p>
          <a:p>
            <a:endParaRPr lang="es-CL" dirty="0" smtClean="0"/>
          </a:p>
          <a:p>
            <a:r>
              <a:rPr lang="es-CL" dirty="0" smtClean="0"/>
              <a:t>El empleador deberá proponer por escrito a todos los sindicatos existentes en la empresa, con una anticipación de, a lo menos, 180 días al vencimiento, del instrumentos colectivo vigente o al más próximo que venza</a:t>
            </a:r>
          </a:p>
          <a:p>
            <a:endParaRPr lang="es-CL" dirty="0" smtClean="0"/>
          </a:p>
          <a:p>
            <a:r>
              <a:rPr lang="es-CL" dirty="0" smtClean="0"/>
              <a:t>En caso que no exista sindicato, deberá formular la propuesta dentro de los 15 días siguientes de </a:t>
            </a:r>
            <a:r>
              <a:rPr lang="es-CL" smtClean="0"/>
              <a:t>la constitución </a:t>
            </a:r>
          </a:p>
          <a:p>
            <a:endParaRPr lang="es-CL" dirty="0"/>
          </a:p>
        </p:txBody>
      </p:sp>
      <p:sp>
        <p:nvSpPr>
          <p:cNvPr id="4" name="Marcador de número de diapositiva 3"/>
          <p:cNvSpPr>
            <a:spLocks noGrp="1"/>
          </p:cNvSpPr>
          <p:nvPr>
            <p:ph type="sldNum" sz="quarter" idx="10"/>
          </p:nvPr>
        </p:nvSpPr>
        <p:spPr/>
        <p:txBody>
          <a:bodyPr/>
          <a:lstStyle/>
          <a:p>
            <a:fld id="{B7FFA389-819F-4B49-A436-16D9F5A9E2E3}" type="slidenum">
              <a:rPr lang="es-CL" smtClean="0">
                <a:solidFill>
                  <a:prstClr val="black"/>
                </a:solidFill>
              </a:rPr>
              <a:pPr/>
              <a:t>68</a:t>
            </a:fld>
            <a:endParaRPr lang="es-CL">
              <a:solidFill>
                <a:prstClr val="black"/>
              </a:solidFill>
            </a:endParaRPr>
          </a:p>
        </p:txBody>
      </p:sp>
    </p:spTree>
    <p:extLst>
      <p:ext uri="{BB962C8B-B14F-4D97-AF65-F5344CB8AC3E}">
        <p14:creationId xmlns:p14="http://schemas.microsoft.com/office/powerpoint/2010/main" val="106571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4514"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24600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4514"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88497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4514"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959119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4514"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71014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4514"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365353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76802"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80002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79874"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29460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70658"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dirty="0"/>
          </a:p>
        </p:txBody>
      </p:sp>
    </p:spTree>
    <p:extLst>
      <p:ext uri="{BB962C8B-B14F-4D97-AF65-F5344CB8AC3E}">
        <p14:creationId xmlns:p14="http://schemas.microsoft.com/office/powerpoint/2010/main" val="3355052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72706"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527594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78850"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300048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925143" y="927551"/>
            <a:ext cx="3436245" cy="4618004"/>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endParaRPr lang="es-ES">
              <a:solidFill>
                <a:prstClr val="black"/>
              </a:solidFill>
            </a:endParaRPr>
          </a:p>
        </p:txBody>
      </p:sp>
      <p:sp>
        <p:nvSpPr>
          <p:cNvPr id="76802" name="Rectangle 2"/>
          <p:cNvSpPr txBox="1">
            <a:spLocks noGrp="1" noChangeArrowheads="1"/>
          </p:cNvSpPr>
          <p:nvPr>
            <p:ph type="body"/>
          </p:nvPr>
        </p:nvSpPr>
        <p:spPr bwMode="auto">
          <a:xfrm>
            <a:off x="764836" y="5856928"/>
            <a:ext cx="3751969" cy="5547746"/>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76324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
        <p:nvSpPr>
          <p:cNvPr id="61442" name="Text Box 2"/>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101473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
        <p:nvSpPr>
          <p:cNvPr id="61442" name="Text Box 2"/>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105517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2466"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368114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3490"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6988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62466" name="Rectangle 2"/>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75659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
        <p:nvSpPr>
          <p:cNvPr id="61442" name="Text Box 2"/>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226755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ChangeArrowheads="1"/>
          </p:cNvSpPr>
          <p:nvPr>
            <p:ph type="body"/>
          </p:nvPr>
        </p:nvSpPr>
        <p:spPr bwMode="auto">
          <a:xfrm>
            <a:off x="583188" y="5987083"/>
            <a:ext cx="2860876" cy="5671029"/>
          </a:xfrm>
          <a:prstGeom prst="rect">
            <a:avLst/>
          </a:prstGeom>
          <a:noFill/>
          <a:ln>
            <a:round/>
            <a:headEnd/>
            <a:tailEnd/>
          </a:ln>
        </p:spPr>
        <p:txBody>
          <a:bodyPr wrap="none" anchor="ctr"/>
          <a:lstStyle/>
          <a:p>
            <a:endParaRPr lang="es-ES"/>
          </a:p>
        </p:txBody>
      </p:sp>
      <p:sp>
        <p:nvSpPr>
          <p:cNvPr id="61442" name="Text Box 2"/>
          <p:cNvSpPr txBox="1">
            <a:spLocks noChangeArrowheads="1"/>
          </p:cNvSpPr>
          <p:nvPr/>
        </p:nvSpPr>
        <p:spPr bwMode="auto">
          <a:xfrm>
            <a:off x="705421" y="948163"/>
            <a:ext cx="2620137" cy="4720626"/>
          </a:xfrm>
          <a:prstGeom prst="rect">
            <a:avLst/>
          </a:prstGeom>
          <a:solidFill>
            <a:srgbClr val="FFFFFF"/>
          </a:solidFill>
          <a:ln w="9360">
            <a:solidFill>
              <a:srgbClr val="000000"/>
            </a:solidFill>
            <a:miter lim="800000"/>
            <a:headEnd/>
            <a:tailEnd/>
          </a:ln>
          <a:effectLst/>
        </p:spPr>
        <p:txBody>
          <a:bodyPr wrap="none" lIns="93177" tIns="46589" rIns="93177" bIns="46589"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142178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3" Type="http://schemas.openxmlformats.org/officeDocument/2006/relationships/hyperlink" Target="http://www.dt.gob.cl/" TargetMode="External"/><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3" Type="http://schemas.openxmlformats.org/officeDocument/2006/relationships/hyperlink" Target="http://www.dt.gob.cl/" TargetMode="External"/><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3" Type="http://schemas.openxmlformats.org/officeDocument/2006/relationships/hyperlink" Target="http://www.dt.gob.cl/" TargetMode="External"/><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3" Type="http://schemas.openxmlformats.org/officeDocument/2006/relationships/hyperlink" Target="http://www.dt.gob.cl/" TargetMode="External"/><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3" Type="http://schemas.openxmlformats.org/officeDocument/2006/relationships/hyperlink" Target="http://www.dt.gob.cl/" TargetMode="External"/><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6" name="Holder 6"/>
          <p:cNvSpPr>
            <a:spLocks noGrp="1"/>
          </p:cNvSpPr>
          <p:nvPr>
            <p:ph type="sldNum" sz="quarter" idx="7"/>
          </p:nvPr>
        </p:nvSpPr>
        <p:spPr/>
        <p:txBody>
          <a:bodyPr lIns="0" tIns="0" rIns="0" bIns="0"/>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4239269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4612559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7194631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358463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271932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6854339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3858001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087414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7802203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990493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86927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656618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295824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1036437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9771270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8059822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3606187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3025855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80630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175734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7166456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84523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4385113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8279490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896600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119736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17721859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6199819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1022008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9627114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4712525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1990296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28115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660680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4107277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28113590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506167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42562565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8289860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84215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26008580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497237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8018628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16494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7435181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7110264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384628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5906622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65112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7625081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34234119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7662732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1600431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7548227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94099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42665963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3427162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820242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10896464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5877724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14756486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175371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438236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4731972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0993242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45064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7893099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42471832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9625609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32061705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40589324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6501980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2392542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8716853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72034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5887746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3365418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72061096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2766328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6430453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4760905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7563408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596508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043996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5848468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07628213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0348284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94558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2824913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05407460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36243288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40826474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7568457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5367546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22975650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8447549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1541894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1297978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2383327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2405847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98417770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23924875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4377136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41420458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2622023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5755959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959898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9868729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5985204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9193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05082"/>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6" name="Holder 6"/>
          <p:cNvSpPr>
            <a:spLocks noGrp="1"/>
          </p:cNvSpPr>
          <p:nvPr>
            <p:ph type="sldNum" sz="quarter" idx="7"/>
          </p:nvPr>
        </p:nvSpPr>
        <p:spPr/>
        <p:txBody>
          <a:bodyPr lIns="0" tIns="0" rIns="0" bIns="0"/>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5688249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3335835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3790968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5349905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40173083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1194602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9207564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6806789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1675304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27013520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232153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24899445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6821371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8281179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21216014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6396649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2091097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7545731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5326911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3881711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7447830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304818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5728520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422959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29847828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146615605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91158784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19782649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26351225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15848256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6561306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13960034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78271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3877972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4052505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9063787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778260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26302112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84415713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7747206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162074775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1857400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18314921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22166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41228129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36821026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7607552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1604227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42038875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8985730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1747761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166714631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119233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022903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94822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9191654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14252017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0281632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17510933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51966472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878611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13181599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5347333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3225046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78956875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49680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225836860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1287487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22249497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3249263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229111764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8090458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3998789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12397421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40260840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649035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629336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7044756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335563568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4898898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8449597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1427573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5722518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60966483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7695633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335385908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169284670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737001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48858580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32411070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3371694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110084527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46179381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299620701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6676502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95797364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83915244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05367392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921676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05734301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343052047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63626541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2905526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2520743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89333438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659925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0322287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7409420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7492753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204901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05082"/>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23000" y="1612900"/>
            <a:ext cx="4775200" cy="4495800"/>
          </a:xfrm>
          <a:prstGeom prst="rect">
            <a:avLst/>
          </a:prstGeom>
        </p:spPr>
        <p:txBody>
          <a:bodyPr wrap="square" lIns="0" tIns="0" rIns="0" bIns="0">
            <a:spAutoFit/>
          </a:bodyPr>
          <a:lstStyle>
            <a:lvl1pPr>
              <a:defRPr sz="1400" b="0" i="0">
                <a:solidFill>
                  <a:schemeClr val="bg1"/>
                </a:solidFill>
                <a:latin typeface="Calibri Light"/>
                <a:cs typeface="Calibri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7" name="Holder 7"/>
          <p:cNvSpPr>
            <a:spLocks noGrp="1"/>
          </p:cNvSpPr>
          <p:nvPr>
            <p:ph type="sldNum" sz="quarter" idx="7"/>
          </p:nvPr>
        </p:nvSpPr>
        <p:spPr/>
        <p:txBody>
          <a:bodyPr lIns="0" tIns="0" rIns="0" bIns="0"/>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13794738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61704689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76842549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8847954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3894606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9995263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5838544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68918634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80586170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5260833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477128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03617075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27064194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5577968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26734965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26784909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193695307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76299257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234245522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06603368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417555114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86999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7443376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70126970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2085476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176929218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59068152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92661417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4392922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03358196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61704059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221261375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671657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5713899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28584452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4364719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286355763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92401388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42254920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20446217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02951805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291437264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10763330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423101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85001834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25736011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58355636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423476069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0261921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171831351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97272737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0834144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05629306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423492066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3509813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68976590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06962443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43808544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52741067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64883291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1320801" y="1536701"/>
            <a:ext cx="10352617" cy="1427163"/>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1320801" y="6248401"/>
            <a:ext cx="2529417" cy="449263"/>
          </a:xfrm>
          <a:prstGeom prst="rect">
            <a:avLst/>
          </a:prstGeom>
        </p:spPr>
        <p:txBody>
          <a:bodyPr/>
          <a:lstStyle>
            <a:lvl1pPr>
              <a:defRPr/>
            </a:lvl1pPr>
          </a:lstStyle>
          <a:p>
            <a:pPr defTabSz="457200" fontAlgn="base">
              <a:spcBef>
                <a:spcPct val="0"/>
              </a:spcBef>
              <a:spcAft>
                <a:spcPct val="0"/>
              </a:spcAft>
            </a:pPr>
            <a:endParaRPr lang="en-GB">
              <a:solidFill>
                <a:prstClr val="black"/>
              </a:solidFill>
              <a:latin typeface="Arial" pitchFamily="34" charset="0"/>
              <a:ea typeface="ヒラギノ角ゴ Pro W3" charset="-128"/>
            </a:endParaRPr>
          </a:p>
        </p:txBody>
      </p:sp>
      <p:sp>
        <p:nvSpPr>
          <p:cNvPr id="4" name="3 Marcador de pie de página"/>
          <p:cNvSpPr>
            <a:spLocks noGrp="1"/>
          </p:cNvSpPr>
          <p:nvPr>
            <p:ph type="ftr" idx="11"/>
          </p:nvPr>
        </p:nvSpPr>
        <p:spPr>
          <a:xfrm>
            <a:off x="4572001" y="6248401"/>
            <a:ext cx="3850217" cy="449263"/>
          </a:xfrm>
        </p:spPr>
        <p:txBody>
          <a:bodyPr/>
          <a:lstStyle>
            <a:lvl1pPr>
              <a:defRPr/>
            </a:lvl1pPr>
          </a:lstStyle>
          <a:p>
            <a:endParaRPr lang="en-GB"/>
          </a:p>
        </p:txBody>
      </p:sp>
      <p:sp>
        <p:nvSpPr>
          <p:cNvPr id="5" name="4 Marcador de número de diapositiva"/>
          <p:cNvSpPr>
            <a:spLocks noGrp="1"/>
          </p:cNvSpPr>
          <p:nvPr>
            <p:ph type="sldNum" idx="12"/>
          </p:nvPr>
        </p:nvSpPr>
        <p:spPr>
          <a:xfrm>
            <a:off x="9144001" y="6248401"/>
            <a:ext cx="2529417" cy="449263"/>
          </a:xfrm>
        </p:spPr>
        <p:txBody>
          <a:bodyPr/>
          <a:lstStyle>
            <a:lvl1pPr>
              <a:defRPr/>
            </a:lvl1pPr>
          </a:lstStyle>
          <a:p>
            <a:fld id="{D3DB9140-4CFD-4E61-A8F6-C2C9F92C40A4}" type="slidenum">
              <a:rPr lang="en-GB"/>
              <a:pPr/>
              <a:t>‹Nº›</a:t>
            </a:fld>
            <a:endParaRPr lang="en-GB"/>
          </a:p>
        </p:txBody>
      </p:sp>
    </p:spTree>
    <p:extLst>
      <p:ext uri="{BB962C8B-B14F-4D97-AF65-F5344CB8AC3E}">
        <p14:creationId xmlns:p14="http://schemas.microsoft.com/office/powerpoint/2010/main" val="312780904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103632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609600" y="2590800"/>
            <a:ext cx="85344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AC7C76A3-EF25-4417-A8D0-6702DCBAA361}" type="datetime1">
              <a:rPr lang="en-US" smtClean="0">
                <a:solidFill>
                  <a:prstClr val="white"/>
                </a:solidFill>
                <a:ea typeface="ヒラギノ角ゴ Pro W3" charset="-128"/>
              </a:rPr>
              <a:pPr defTabSz="457200" fontAlgn="base">
                <a:spcBef>
                  <a:spcPct val="0"/>
                </a:spcBef>
                <a:spcAft>
                  <a:spcPct val="0"/>
                </a:spcAft>
              </a:pPr>
              <a:t>7/7/2017</a:t>
            </a:fld>
            <a:endParaRPr lang="en-US">
              <a:solidFill>
                <a:prstClr val="white"/>
              </a:solidFill>
              <a:ea typeface="ヒラギノ角ゴ Pro W3"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a:solidFill>
                <a:prstClr val="white"/>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1F7AFF27-0FD3-45A9-93BA-AB7A50DE742F}" type="slidenum">
              <a:rPr lang="en-US" smtClean="0">
                <a:solidFill>
                  <a:prstClr val="white"/>
                </a:solidFill>
                <a:ea typeface="ヒラギノ角ゴ Pro W3" charset="-128"/>
              </a:rPr>
              <a:pPr defTabSz="457200" fontAlgn="base">
                <a:spcBef>
                  <a:spcPct val="0"/>
                </a:spcBef>
                <a:spcAft>
                  <a:spcPct val="0"/>
                </a:spcAft>
              </a:pPr>
              <a:t>‹Nº›</a:t>
            </a:fld>
            <a:endParaRPr lang="en-US">
              <a:solidFill>
                <a:prstClr val="white"/>
              </a:solidFill>
              <a:ea typeface="ヒラギノ角ゴ Pro W3" charset="-128"/>
            </a:endParaRPr>
          </a:p>
        </p:txBody>
      </p:sp>
    </p:spTree>
    <p:extLst>
      <p:ext uri="{BB962C8B-B14F-4D97-AF65-F5344CB8AC3E}">
        <p14:creationId xmlns:p14="http://schemas.microsoft.com/office/powerpoint/2010/main" val="29258818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681501F8-FC5B-4E90-86B6-543FCB991159}" type="datetime1">
              <a:rPr lang="en-US" smtClean="0">
                <a:solidFill>
                  <a:prstClr val="white"/>
                </a:solidFill>
                <a:ea typeface="ヒラギノ角ゴ Pro W3" charset="-128"/>
              </a:rPr>
              <a:pPr defTabSz="457200" fontAlgn="base">
                <a:spcBef>
                  <a:spcPct val="0"/>
                </a:spcBef>
                <a:spcAft>
                  <a:spcPct val="0"/>
                </a:spcAft>
              </a:pPr>
              <a:t>7/7/2017</a:t>
            </a:fld>
            <a:endParaRPr lang="en-US">
              <a:solidFill>
                <a:prstClr val="white"/>
              </a:solidFill>
              <a:ea typeface="ヒラギノ角ゴ Pro W3"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a:solidFill>
                <a:prstClr val="white"/>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4F044F5C-6779-46E0-8345-D08A4BCACD4D}" type="slidenum">
              <a:rPr lang="en-US" smtClean="0">
                <a:solidFill>
                  <a:prstClr val="white"/>
                </a:solidFill>
                <a:ea typeface="ヒラギノ角ゴ Pro W3" charset="-128"/>
              </a:rPr>
              <a:pPr defTabSz="457200" fontAlgn="base">
                <a:spcBef>
                  <a:spcPct val="0"/>
                </a:spcBef>
                <a:spcAft>
                  <a:spcPct val="0"/>
                </a:spcAft>
              </a:pPr>
              <a:t>‹Nº›</a:t>
            </a:fld>
            <a:endParaRPr lang="en-US">
              <a:solidFill>
                <a:prstClr val="white"/>
              </a:solidFill>
              <a:ea typeface="ヒラギノ角ゴ Pro W3" charset="-128"/>
            </a:endParaRPr>
          </a:p>
        </p:txBody>
      </p:sp>
    </p:spTree>
    <p:extLst>
      <p:ext uri="{BB962C8B-B14F-4D97-AF65-F5344CB8AC3E}">
        <p14:creationId xmlns:p14="http://schemas.microsoft.com/office/powerpoint/2010/main" val="210747640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B8C59B6B-A47A-4812-A30D-51F8ED3EFFF7}" type="datetime1">
              <a:rPr lang="en-US" smtClean="0">
                <a:solidFill>
                  <a:prstClr val="white"/>
                </a:solidFill>
                <a:ea typeface="ヒラギノ角ゴ Pro W3" charset="-128"/>
              </a:rPr>
              <a:pPr defTabSz="457200" fontAlgn="base">
                <a:spcBef>
                  <a:spcPct val="0"/>
                </a:spcBef>
                <a:spcAft>
                  <a:spcPct val="0"/>
                </a:spcAft>
              </a:pPr>
              <a:t>7/7/2017</a:t>
            </a:fld>
            <a:endParaRPr lang="en-US">
              <a:solidFill>
                <a:prstClr val="white"/>
              </a:solidFill>
              <a:ea typeface="ヒラギノ角ゴ Pro W3"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a:solidFill>
                <a:prstClr val="white"/>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16DB110A-9264-4A1D-AD2C-758DFBEA6DE6}" type="slidenum">
              <a:rPr lang="en-US" smtClean="0">
                <a:solidFill>
                  <a:prstClr val="white"/>
                </a:solidFill>
                <a:ea typeface="ヒラギノ角ゴ Pro W3" charset="-128"/>
              </a:rPr>
              <a:pPr defTabSz="457200" fontAlgn="base">
                <a:spcBef>
                  <a:spcPct val="0"/>
                </a:spcBef>
                <a:spcAft>
                  <a:spcPct val="0"/>
                </a:spcAft>
              </a:pPr>
              <a:t>‹Nº›</a:t>
            </a:fld>
            <a:endParaRPr lang="en-US">
              <a:solidFill>
                <a:prstClr val="white"/>
              </a:solidFill>
              <a:ea typeface="ヒラギノ角ゴ Pro W3" charset="-128"/>
            </a:endParaRPr>
          </a:p>
        </p:txBody>
      </p:sp>
    </p:spTree>
    <p:extLst>
      <p:ext uri="{BB962C8B-B14F-4D97-AF65-F5344CB8AC3E}">
        <p14:creationId xmlns:p14="http://schemas.microsoft.com/office/powerpoint/2010/main" val="192979914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C6CF51A4-224A-415E-AF0D-A84A12CA96A2}" type="datetime1">
              <a:rPr lang="en-US" smtClean="0">
                <a:solidFill>
                  <a:prstClr val="white"/>
                </a:solidFill>
                <a:ea typeface="ヒラギノ角ゴ Pro W3" charset="-128"/>
              </a:rPr>
              <a:pPr defTabSz="457200" fontAlgn="base">
                <a:spcBef>
                  <a:spcPct val="0"/>
                </a:spcBef>
                <a:spcAft>
                  <a:spcPct val="0"/>
                </a:spcAft>
              </a:pPr>
              <a:t>7/7/2017</a:t>
            </a:fld>
            <a:endParaRPr lang="en-US">
              <a:solidFill>
                <a:prstClr val="white"/>
              </a:solidFill>
              <a:ea typeface="ヒラギノ角ゴ Pro W3"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a:solidFill>
                <a:prstClr val="white"/>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7AADF04D-096A-40EC-8089-D04DF9E56BD3}" type="slidenum">
              <a:rPr lang="en-US" smtClean="0">
                <a:solidFill>
                  <a:prstClr val="white"/>
                </a:solidFill>
                <a:ea typeface="ヒラギノ角ゴ Pro W3" charset="-128"/>
              </a:rPr>
              <a:pPr defTabSz="457200" fontAlgn="base">
                <a:spcBef>
                  <a:spcPct val="0"/>
                </a:spcBef>
                <a:spcAft>
                  <a:spcPct val="0"/>
                </a:spcAft>
              </a:pPr>
              <a:t>‹Nº›</a:t>
            </a:fld>
            <a:endParaRPr lang="en-US">
              <a:solidFill>
                <a:prstClr val="white"/>
              </a:solidFill>
              <a:ea typeface="ヒラギノ角ゴ Pro W3" charset="-128"/>
            </a:endParaRPr>
          </a:p>
        </p:txBody>
      </p:sp>
    </p:spTree>
    <p:extLst>
      <p:ext uri="{BB962C8B-B14F-4D97-AF65-F5344CB8AC3E}">
        <p14:creationId xmlns:p14="http://schemas.microsoft.com/office/powerpoint/2010/main" val="204168429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25400" y="6527801"/>
            <a:ext cx="3860800" cy="246063"/>
          </a:xfrm>
          <a:prstGeom prst="rect">
            <a:avLst/>
          </a:prstGeom>
        </p:spPr>
        <p:txBody>
          <a:bodyPr/>
          <a:lstStyle>
            <a:lvl1pPr>
              <a:defRPr smtClean="0"/>
            </a:lvl1pPr>
          </a:lstStyle>
          <a:p>
            <a:pPr defTabSz="457200" fontAlgn="base">
              <a:spcBef>
                <a:spcPct val="0"/>
              </a:spcBef>
              <a:spcAft>
                <a:spcPct val="0"/>
              </a:spcAft>
              <a:defRPr/>
            </a:pPr>
            <a:endParaRPr lang="es-ES">
              <a:solidFill>
                <a:prstClr val="white"/>
              </a:solidFill>
              <a:latin typeface="Arial" pitchFamily="34" charset="0"/>
              <a:ea typeface="ヒラギノ角ゴ Pro W3" charset="-128"/>
            </a:endParaRPr>
          </a:p>
        </p:txBody>
      </p:sp>
      <p:sp>
        <p:nvSpPr>
          <p:cNvPr id="3" name="Slide Number Placeholder 3"/>
          <p:cNvSpPr>
            <a:spLocks noGrp="1"/>
          </p:cNvSpPr>
          <p:nvPr>
            <p:ph type="sldNum" sz="quarter" idx="11"/>
          </p:nvPr>
        </p:nvSpPr>
        <p:spPr>
          <a:xfrm>
            <a:off x="8244417" y="6527801"/>
            <a:ext cx="2844800" cy="193675"/>
          </a:xfrm>
          <a:prstGeom prst="rect">
            <a:avLst/>
          </a:prstGeom>
        </p:spPr>
        <p:txBody>
          <a:bodyPr/>
          <a:lstStyle>
            <a:lvl1pPr>
              <a:defRPr/>
            </a:lvl1pPr>
          </a:lstStyle>
          <a:p>
            <a:pPr defTabSz="457200" fontAlgn="base">
              <a:spcBef>
                <a:spcPct val="0"/>
              </a:spcBef>
              <a:spcAft>
                <a:spcPct val="0"/>
              </a:spcAft>
            </a:pPr>
            <a:fld id="{C179F4AB-AFDD-4A66-BD92-2A44054A7505}" type="slidenum">
              <a:rPr lang="en-US" smtClean="0">
                <a:solidFill>
                  <a:prstClr val="white"/>
                </a:solidFill>
                <a:latin typeface="Arial" pitchFamily="34" charset="0"/>
                <a:ea typeface="ヒラギノ角ゴ Pro W3" charset="-128"/>
              </a:rPr>
              <a:pPr defTabSz="457200" fontAlgn="base">
                <a:spcBef>
                  <a:spcPct val="0"/>
                </a:spcBef>
                <a:spcAft>
                  <a:spcPct val="0"/>
                </a:spcAft>
              </a:pPr>
              <a:t>‹Nº›</a:t>
            </a:fld>
            <a:endParaRPr lang="en-US">
              <a:solidFill>
                <a:prstClr val="white"/>
              </a:solidFill>
              <a:latin typeface="Arial" pitchFamily="34" charset="0"/>
              <a:ea typeface="ヒラギノ角ゴ Pro W3" charset="-128"/>
            </a:endParaRPr>
          </a:p>
        </p:txBody>
      </p:sp>
    </p:spTree>
    <p:extLst>
      <p:ext uri="{BB962C8B-B14F-4D97-AF65-F5344CB8AC3E}">
        <p14:creationId xmlns:p14="http://schemas.microsoft.com/office/powerpoint/2010/main" val="1662262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396147112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ulo DT">
    <p:spTree>
      <p:nvGrpSpPr>
        <p:cNvPr id="1" name=""/>
        <p:cNvGrpSpPr/>
        <p:nvPr/>
      </p:nvGrpSpPr>
      <p:grpSpPr>
        <a:xfrm>
          <a:off x="0" y="0"/>
          <a:ext cx="0" cy="0"/>
          <a:chOff x="0" y="0"/>
          <a:chExt cx="0" cy="0"/>
        </a:xfrm>
      </p:grpSpPr>
      <p:sp>
        <p:nvSpPr>
          <p:cNvPr id="10" name="9 Rectángulo"/>
          <p:cNvSpPr/>
          <p:nvPr userDrawn="1"/>
        </p:nvSpPr>
        <p:spPr>
          <a:xfrm>
            <a:off x="300224" y="6678000"/>
            <a:ext cx="864000" cy="180000"/>
          </a:xfrm>
          <a:prstGeom prst="rect">
            <a:avLst/>
          </a:prstGeom>
          <a:solidFill>
            <a:srgbClr val="0B6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dirty="0">
              <a:solidFill>
                <a:prstClr val="white"/>
              </a:solidFill>
            </a:endParaRPr>
          </a:p>
        </p:txBody>
      </p:sp>
      <p:sp>
        <p:nvSpPr>
          <p:cNvPr id="11" name="10 Rectángulo"/>
          <p:cNvSpPr/>
          <p:nvPr userDrawn="1"/>
        </p:nvSpPr>
        <p:spPr>
          <a:xfrm>
            <a:off x="1142965" y="6678000"/>
            <a:ext cx="1252800" cy="180000"/>
          </a:xfrm>
          <a:prstGeom prst="rect">
            <a:avLst/>
          </a:prstGeom>
          <a:solidFill>
            <a:srgbClr val="EE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solidFill>
                <a:prstClr val="white"/>
              </a:solidFill>
            </a:endParaRPr>
          </a:p>
        </p:txBody>
      </p:sp>
      <p:pic>
        <p:nvPicPr>
          <p:cNvPr id="12" name="11 Imagen" descr="Logotipo_de_la_Dirección_del_Trabajo.png"/>
          <p:cNvPicPr>
            <a:picLocks noChangeAspect="1"/>
          </p:cNvPicPr>
          <p:nvPr userDrawn="1"/>
        </p:nvPicPr>
        <p:blipFill>
          <a:blip r:embed="rId2"/>
          <a:stretch>
            <a:fillRect/>
          </a:stretch>
        </p:blipFill>
        <p:spPr>
          <a:xfrm>
            <a:off x="285710" y="0"/>
            <a:ext cx="2121548" cy="1440000"/>
          </a:xfrm>
          <a:prstGeom prst="rect">
            <a:avLst/>
          </a:prstGeom>
        </p:spPr>
      </p:pic>
      <p:sp>
        <p:nvSpPr>
          <p:cNvPr id="13" name="12 Título"/>
          <p:cNvSpPr>
            <a:spLocks noGrp="1"/>
          </p:cNvSpPr>
          <p:nvPr>
            <p:ph type="title"/>
          </p:nvPr>
        </p:nvSpPr>
        <p:spPr>
          <a:xfrm>
            <a:off x="2857477" y="274638"/>
            <a:ext cx="8724923" cy="1143000"/>
          </a:xfrm>
        </p:spPr>
        <p:txBody>
          <a:bodyPr/>
          <a:lstStyle>
            <a:lvl1pPr>
              <a:defRPr>
                <a:solidFill>
                  <a:schemeClr val="tx1">
                    <a:lumMod val="50000"/>
                    <a:lumOff val="50000"/>
                  </a:schemeClr>
                </a:solidFill>
              </a:defRPr>
            </a:lvl1pPr>
          </a:lstStyle>
          <a:p>
            <a:r>
              <a:rPr lang="es-ES" dirty="0" smtClean="0"/>
              <a:t>Haga clic para modificar el estilo de título del patrón</a:t>
            </a:r>
            <a:endParaRPr lang="es-CL" dirty="0"/>
          </a:p>
        </p:txBody>
      </p:sp>
      <p:sp>
        <p:nvSpPr>
          <p:cNvPr id="17" name="16 CuadroTexto"/>
          <p:cNvSpPr txBox="1"/>
          <p:nvPr userDrawn="1"/>
        </p:nvSpPr>
        <p:spPr>
          <a:xfrm>
            <a:off x="2255573" y="6525344"/>
            <a:ext cx="9555467" cy="253916"/>
          </a:xfrm>
          <a:prstGeom prst="rect">
            <a:avLst/>
          </a:prstGeom>
          <a:noFill/>
        </p:spPr>
        <p:txBody>
          <a:bodyPr wrap="square" rtlCol="0">
            <a:spAutoFit/>
          </a:bodyPr>
          <a:lstStyle/>
          <a:p>
            <a:pPr algn="ctr"/>
            <a:r>
              <a:rPr lang="es-CL" sz="1050" dirty="0" smtClean="0">
                <a:solidFill>
                  <a:prstClr val="black">
                    <a:lumMod val="50000"/>
                    <a:lumOff val="50000"/>
                  </a:prstClr>
                </a:solidFill>
              </a:rPr>
              <a:t>Agustinas 1253, Santiago, Región Metropolitana • </a:t>
            </a:r>
            <a:r>
              <a:rPr lang="es-CL" sz="1050" dirty="0" smtClean="0">
                <a:solidFill>
                  <a:prstClr val="black">
                    <a:lumMod val="50000"/>
                    <a:lumOff val="50000"/>
                  </a:prstClr>
                </a:solidFill>
                <a:hlinkClick r:id="rId3"/>
              </a:rPr>
              <a:t>www.dt.gob.cl</a:t>
            </a:r>
            <a:r>
              <a:rPr lang="es-CL" sz="1050" dirty="0" smtClean="0">
                <a:solidFill>
                  <a:prstClr val="black">
                    <a:lumMod val="50000"/>
                    <a:lumOff val="50000"/>
                  </a:prstClr>
                </a:solidFill>
              </a:rPr>
              <a:t> •Departamento de Relaciones Laborales  +56 (2) 6749500  </a:t>
            </a:r>
          </a:p>
        </p:txBody>
      </p:sp>
      <p:sp>
        <p:nvSpPr>
          <p:cNvPr id="2" name="Marcador de fecha 1"/>
          <p:cNvSpPr>
            <a:spLocks noGrp="1"/>
          </p:cNvSpPr>
          <p:nvPr>
            <p:ph type="dt" sz="half" idx="10"/>
          </p:nvPr>
        </p:nvSpPr>
        <p:spPr/>
        <p:txBody>
          <a:bodyPr/>
          <a:lstStyle/>
          <a:p>
            <a:fld id="{1006F222-967A-4F76-9141-11AA4EC80099}" type="datetimeFigureOut">
              <a:rPr lang="es-CL" smtClean="0">
                <a:solidFill>
                  <a:prstClr val="black">
                    <a:tint val="75000"/>
                  </a:prstClr>
                </a:solidFill>
              </a:rPr>
              <a:pPr/>
              <a:t>07-07-2017</a:t>
            </a:fld>
            <a:endParaRPr lang="es-C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L"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706AABE8-3067-4F4C-96C8-346B5E20569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1112232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1006F222-967A-4F76-9141-11AA4EC80099}" type="datetimeFigureOut">
              <a:rPr lang="es-CL" smtClean="0">
                <a:solidFill>
                  <a:prstClr val="black">
                    <a:tint val="75000"/>
                  </a:prstClr>
                </a:solidFill>
              </a:rPr>
              <a:pPr/>
              <a:t>07-07-2017</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06AABE8-3067-4F4C-96C8-346B5E20569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0855070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1006F222-967A-4F76-9141-11AA4EC80099}" type="datetimeFigureOut">
              <a:rPr lang="es-CL" smtClean="0">
                <a:solidFill>
                  <a:prstClr val="black">
                    <a:tint val="75000"/>
                  </a:prstClr>
                </a:solidFill>
              </a:rPr>
              <a:pPr/>
              <a:t>07-07-2017</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06AABE8-3067-4F4C-96C8-346B5E20569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709198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ulo 3 DT">
    <p:spTree>
      <p:nvGrpSpPr>
        <p:cNvPr id="1" name=""/>
        <p:cNvGrpSpPr/>
        <p:nvPr/>
      </p:nvGrpSpPr>
      <p:grpSpPr>
        <a:xfrm>
          <a:off x="0" y="0"/>
          <a:ext cx="0" cy="0"/>
          <a:chOff x="0" y="0"/>
          <a:chExt cx="0" cy="0"/>
        </a:xfrm>
      </p:grpSpPr>
      <p:sp>
        <p:nvSpPr>
          <p:cNvPr id="10" name="9 Rectángulo"/>
          <p:cNvSpPr/>
          <p:nvPr userDrawn="1"/>
        </p:nvSpPr>
        <p:spPr>
          <a:xfrm>
            <a:off x="300224" y="6678000"/>
            <a:ext cx="864000" cy="180000"/>
          </a:xfrm>
          <a:prstGeom prst="rect">
            <a:avLst/>
          </a:prstGeom>
          <a:solidFill>
            <a:srgbClr val="0B6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dirty="0">
              <a:solidFill>
                <a:prstClr val="white"/>
              </a:solidFill>
            </a:endParaRPr>
          </a:p>
        </p:txBody>
      </p:sp>
      <p:sp>
        <p:nvSpPr>
          <p:cNvPr id="11" name="10 Rectángulo"/>
          <p:cNvSpPr/>
          <p:nvPr userDrawn="1"/>
        </p:nvSpPr>
        <p:spPr>
          <a:xfrm>
            <a:off x="1142965" y="6678000"/>
            <a:ext cx="1252800" cy="180000"/>
          </a:xfrm>
          <a:prstGeom prst="rect">
            <a:avLst/>
          </a:prstGeom>
          <a:solidFill>
            <a:srgbClr val="EE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solidFill>
                <a:prstClr val="white"/>
              </a:solidFill>
            </a:endParaRPr>
          </a:p>
        </p:txBody>
      </p:sp>
      <p:pic>
        <p:nvPicPr>
          <p:cNvPr id="12" name="11 Imagen" descr="Logotipo_de_la_Dirección_del_Trabajo.png"/>
          <p:cNvPicPr>
            <a:picLocks noChangeAspect="1"/>
          </p:cNvPicPr>
          <p:nvPr userDrawn="1"/>
        </p:nvPicPr>
        <p:blipFill>
          <a:blip r:embed="rId2"/>
          <a:stretch>
            <a:fillRect/>
          </a:stretch>
        </p:blipFill>
        <p:spPr>
          <a:xfrm>
            <a:off x="285710" y="0"/>
            <a:ext cx="2121548" cy="1440000"/>
          </a:xfrm>
          <a:prstGeom prst="rect">
            <a:avLst/>
          </a:prstGeom>
        </p:spPr>
      </p:pic>
      <p:sp>
        <p:nvSpPr>
          <p:cNvPr id="13" name="12 Título"/>
          <p:cNvSpPr>
            <a:spLocks noGrp="1"/>
          </p:cNvSpPr>
          <p:nvPr>
            <p:ph type="title"/>
          </p:nvPr>
        </p:nvSpPr>
        <p:spPr>
          <a:xfrm>
            <a:off x="2762227" y="2571744"/>
            <a:ext cx="8724923" cy="1143000"/>
          </a:xfrm>
        </p:spPr>
        <p:txBody>
          <a:bodyPr/>
          <a:lstStyle>
            <a:lvl1pPr>
              <a:defRPr>
                <a:solidFill>
                  <a:schemeClr val="tx1">
                    <a:lumMod val="50000"/>
                    <a:lumOff val="50000"/>
                  </a:schemeClr>
                </a:solidFill>
              </a:defRPr>
            </a:lvl1pPr>
          </a:lstStyle>
          <a:p>
            <a:r>
              <a:rPr lang="es-ES" dirty="0" smtClean="0"/>
              <a:t>Haga clic para modificar el estilo de título del patrón</a:t>
            </a:r>
            <a:endParaRPr lang="es-CL" dirty="0"/>
          </a:p>
        </p:txBody>
      </p:sp>
      <p:sp>
        <p:nvSpPr>
          <p:cNvPr id="17" name="16 CuadroTexto"/>
          <p:cNvSpPr txBox="1"/>
          <p:nvPr userDrawn="1"/>
        </p:nvSpPr>
        <p:spPr>
          <a:xfrm>
            <a:off x="2666976" y="6604084"/>
            <a:ext cx="9144064" cy="253916"/>
          </a:xfrm>
          <a:prstGeom prst="rect">
            <a:avLst/>
          </a:prstGeom>
          <a:noFill/>
        </p:spPr>
        <p:txBody>
          <a:bodyPr wrap="square" rtlCol="0">
            <a:spAutoFit/>
          </a:bodyPr>
          <a:lstStyle/>
          <a:p>
            <a:pPr algn="ctr"/>
            <a:r>
              <a:rPr lang="es-CL" sz="1050" dirty="0" smtClean="0">
                <a:solidFill>
                  <a:prstClr val="black">
                    <a:lumMod val="50000"/>
                    <a:lumOff val="50000"/>
                  </a:prstClr>
                </a:solidFill>
              </a:rPr>
              <a:t>Agustinas 1253, Santiago, Región Metropolitana • </a:t>
            </a:r>
            <a:r>
              <a:rPr lang="es-CL" sz="1050" dirty="0" smtClean="0">
                <a:solidFill>
                  <a:prstClr val="black">
                    <a:lumMod val="50000"/>
                    <a:lumOff val="50000"/>
                  </a:prstClr>
                </a:solidFill>
                <a:hlinkClick r:id="rId3"/>
              </a:rPr>
              <a:t>www.dt.gob.cl</a:t>
            </a:r>
            <a:r>
              <a:rPr lang="es-CL" sz="1050" dirty="0" smtClean="0">
                <a:solidFill>
                  <a:prstClr val="black">
                    <a:lumMod val="50000"/>
                    <a:lumOff val="50000"/>
                  </a:prstClr>
                </a:solidFill>
              </a:rPr>
              <a:t> • +56 (2) 6749500  </a:t>
            </a:r>
          </a:p>
        </p:txBody>
      </p:sp>
    </p:spTree>
    <p:extLst>
      <p:ext uri="{BB962C8B-B14F-4D97-AF65-F5344CB8AC3E}">
        <p14:creationId xmlns:p14="http://schemas.microsoft.com/office/powerpoint/2010/main" val="311935282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ulo 2 DT">
    <p:spTree>
      <p:nvGrpSpPr>
        <p:cNvPr id="1" name=""/>
        <p:cNvGrpSpPr/>
        <p:nvPr/>
      </p:nvGrpSpPr>
      <p:grpSpPr>
        <a:xfrm>
          <a:off x="0" y="0"/>
          <a:ext cx="0" cy="0"/>
          <a:chOff x="0" y="0"/>
          <a:chExt cx="0" cy="0"/>
        </a:xfrm>
      </p:grpSpPr>
      <p:grpSp>
        <p:nvGrpSpPr>
          <p:cNvPr id="7" name="6 Grupo"/>
          <p:cNvGrpSpPr/>
          <p:nvPr userDrawn="1"/>
        </p:nvGrpSpPr>
        <p:grpSpPr>
          <a:xfrm>
            <a:off x="285709" y="6678000"/>
            <a:ext cx="2110056" cy="180000"/>
            <a:chOff x="214282" y="6678000"/>
            <a:chExt cx="1582542" cy="180000"/>
          </a:xfrm>
        </p:grpSpPr>
        <p:sp>
          <p:nvSpPr>
            <p:cNvPr id="10" name="9 Rectángulo"/>
            <p:cNvSpPr/>
            <p:nvPr userDrawn="1"/>
          </p:nvSpPr>
          <p:spPr>
            <a:xfrm>
              <a:off x="214282" y="6678000"/>
              <a:ext cx="648000" cy="180000"/>
            </a:xfrm>
            <a:prstGeom prst="rect">
              <a:avLst/>
            </a:prstGeom>
            <a:solidFill>
              <a:srgbClr val="0B6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dirty="0">
                <a:solidFill>
                  <a:prstClr val="white"/>
                </a:solidFill>
              </a:endParaRPr>
            </a:p>
          </p:txBody>
        </p:sp>
        <p:sp>
          <p:nvSpPr>
            <p:cNvPr id="11" name="10 Rectángulo"/>
            <p:cNvSpPr/>
            <p:nvPr userDrawn="1"/>
          </p:nvSpPr>
          <p:spPr>
            <a:xfrm>
              <a:off x="857224" y="6678000"/>
              <a:ext cx="939600" cy="180000"/>
            </a:xfrm>
            <a:prstGeom prst="rect">
              <a:avLst/>
            </a:prstGeom>
            <a:solidFill>
              <a:srgbClr val="EE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solidFill>
                  <a:prstClr val="white"/>
                </a:solidFill>
              </a:endParaRPr>
            </a:p>
          </p:txBody>
        </p:sp>
      </p:grpSp>
      <p:pic>
        <p:nvPicPr>
          <p:cNvPr id="12" name="11 Imagen" descr="Logotipo_de_la_Dirección_del_Trabajo.png"/>
          <p:cNvPicPr>
            <a:picLocks noChangeAspect="1"/>
          </p:cNvPicPr>
          <p:nvPr userDrawn="1"/>
        </p:nvPicPr>
        <p:blipFill>
          <a:blip r:embed="rId2"/>
          <a:stretch>
            <a:fillRect/>
          </a:stretch>
        </p:blipFill>
        <p:spPr>
          <a:xfrm>
            <a:off x="285710" y="0"/>
            <a:ext cx="2121548" cy="1440000"/>
          </a:xfrm>
          <a:prstGeom prst="rect">
            <a:avLst/>
          </a:prstGeom>
        </p:spPr>
      </p:pic>
      <p:sp>
        <p:nvSpPr>
          <p:cNvPr id="13" name="12 Título"/>
          <p:cNvSpPr>
            <a:spLocks noGrp="1"/>
          </p:cNvSpPr>
          <p:nvPr>
            <p:ph type="title"/>
          </p:nvPr>
        </p:nvSpPr>
        <p:spPr>
          <a:xfrm>
            <a:off x="285709" y="1594389"/>
            <a:ext cx="2095515" cy="4929222"/>
          </a:xfrm>
        </p:spPr>
        <p:txBody>
          <a:bodyPr>
            <a:normAutofit/>
          </a:bodyPr>
          <a:lstStyle>
            <a:lvl1pPr>
              <a:defRPr sz="2000">
                <a:solidFill>
                  <a:srgbClr val="0B6DB5"/>
                </a:solidFill>
              </a:defRPr>
            </a:lvl1pPr>
          </a:lstStyle>
          <a:p>
            <a:r>
              <a:rPr lang="es-ES" dirty="0" smtClean="0"/>
              <a:t>Haga clic para modificar el estilo de título del patrón</a:t>
            </a:r>
            <a:endParaRPr lang="es-CL" dirty="0"/>
          </a:p>
        </p:txBody>
      </p:sp>
      <p:sp>
        <p:nvSpPr>
          <p:cNvPr id="17" name="16 CuadroTexto"/>
          <p:cNvSpPr txBox="1"/>
          <p:nvPr userDrawn="1"/>
        </p:nvSpPr>
        <p:spPr>
          <a:xfrm>
            <a:off x="2666976" y="6604084"/>
            <a:ext cx="9144064" cy="253916"/>
          </a:xfrm>
          <a:prstGeom prst="rect">
            <a:avLst/>
          </a:prstGeom>
          <a:noFill/>
        </p:spPr>
        <p:txBody>
          <a:bodyPr wrap="square" rtlCol="0">
            <a:spAutoFit/>
          </a:bodyPr>
          <a:lstStyle/>
          <a:p>
            <a:pPr algn="ctr"/>
            <a:r>
              <a:rPr lang="es-CL" sz="1050" dirty="0" smtClean="0">
                <a:solidFill>
                  <a:prstClr val="black">
                    <a:lumMod val="50000"/>
                    <a:lumOff val="50000"/>
                  </a:prstClr>
                </a:solidFill>
              </a:rPr>
              <a:t>Agustinas 1253, Santiago, Región Metropolitana • </a:t>
            </a:r>
            <a:r>
              <a:rPr lang="es-CL" sz="1050" dirty="0" smtClean="0">
                <a:solidFill>
                  <a:prstClr val="black">
                    <a:lumMod val="50000"/>
                    <a:lumOff val="50000"/>
                  </a:prstClr>
                </a:solidFill>
                <a:hlinkClick r:id="rId3"/>
              </a:rPr>
              <a:t>www.dt.gob.cl</a:t>
            </a:r>
            <a:r>
              <a:rPr lang="es-CL" sz="1050" dirty="0" smtClean="0">
                <a:solidFill>
                  <a:prstClr val="black">
                    <a:lumMod val="50000"/>
                    <a:lumOff val="50000"/>
                  </a:prstClr>
                </a:solidFill>
              </a:rPr>
              <a:t> • +56 (2) 6749500  </a:t>
            </a:r>
          </a:p>
        </p:txBody>
      </p:sp>
    </p:spTree>
    <p:extLst>
      <p:ext uri="{BB962C8B-B14F-4D97-AF65-F5344CB8AC3E}">
        <p14:creationId xmlns:p14="http://schemas.microsoft.com/office/powerpoint/2010/main" val="355809989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ulo y Subtitulo  DT">
    <p:spTree>
      <p:nvGrpSpPr>
        <p:cNvPr id="1" name=""/>
        <p:cNvGrpSpPr/>
        <p:nvPr/>
      </p:nvGrpSpPr>
      <p:grpSpPr>
        <a:xfrm>
          <a:off x="0" y="0"/>
          <a:ext cx="0" cy="0"/>
          <a:chOff x="0" y="0"/>
          <a:chExt cx="0" cy="0"/>
        </a:xfrm>
      </p:grpSpPr>
      <p:sp>
        <p:nvSpPr>
          <p:cNvPr id="10" name="9 Rectángulo"/>
          <p:cNvSpPr/>
          <p:nvPr userDrawn="1"/>
        </p:nvSpPr>
        <p:spPr>
          <a:xfrm>
            <a:off x="300224" y="6678000"/>
            <a:ext cx="864000" cy="180000"/>
          </a:xfrm>
          <a:prstGeom prst="rect">
            <a:avLst/>
          </a:prstGeom>
          <a:solidFill>
            <a:srgbClr val="0B6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dirty="0">
              <a:solidFill>
                <a:prstClr val="white"/>
              </a:solidFill>
            </a:endParaRPr>
          </a:p>
        </p:txBody>
      </p:sp>
      <p:sp>
        <p:nvSpPr>
          <p:cNvPr id="11" name="10 Rectángulo"/>
          <p:cNvSpPr/>
          <p:nvPr userDrawn="1"/>
        </p:nvSpPr>
        <p:spPr>
          <a:xfrm>
            <a:off x="1142965" y="6678000"/>
            <a:ext cx="1252800" cy="180000"/>
          </a:xfrm>
          <a:prstGeom prst="rect">
            <a:avLst/>
          </a:prstGeom>
          <a:solidFill>
            <a:srgbClr val="EE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solidFill>
                <a:prstClr val="white"/>
              </a:solidFill>
            </a:endParaRPr>
          </a:p>
        </p:txBody>
      </p:sp>
      <p:pic>
        <p:nvPicPr>
          <p:cNvPr id="12" name="11 Imagen" descr="Logotipo_de_la_Dirección_del_Trabajo.png"/>
          <p:cNvPicPr>
            <a:picLocks noChangeAspect="1"/>
          </p:cNvPicPr>
          <p:nvPr userDrawn="1"/>
        </p:nvPicPr>
        <p:blipFill>
          <a:blip r:embed="rId2"/>
          <a:stretch>
            <a:fillRect/>
          </a:stretch>
        </p:blipFill>
        <p:spPr>
          <a:xfrm>
            <a:off x="285710" y="0"/>
            <a:ext cx="2121548" cy="1440000"/>
          </a:xfrm>
          <a:prstGeom prst="rect">
            <a:avLst/>
          </a:prstGeom>
        </p:spPr>
      </p:pic>
      <p:sp>
        <p:nvSpPr>
          <p:cNvPr id="13" name="12 Título"/>
          <p:cNvSpPr>
            <a:spLocks noGrp="1"/>
          </p:cNvSpPr>
          <p:nvPr>
            <p:ph type="title"/>
          </p:nvPr>
        </p:nvSpPr>
        <p:spPr>
          <a:xfrm>
            <a:off x="2762227" y="142852"/>
            <a:ext cx="8724923" cy="785818"/>
          </a:xfrm>
        </p:spPr>
        <p:txBody>
          <a:bodyPr/>
          <a:lstStyle>
            <a:lvl1pPr>
              <a:defRPr sz="2800">
                <a:solidFill>
                  <a:schemeClr val="tx1">
                    <a:lumMod val="50000"/>
                    <a:lumOff val="50000"/>
                  </a:schemeClr>
                </a:solidFill>
              </a:defRPr>
            </a:lvl1pPr>
          </a:lstStyle>
          <a:p>
            <a:r>
              <a:rPr lang="es-ES" dirty="0" smtClean="0"/>
              <a:t>Haga clic para modificar el estilo de título del patrón</a:t>
            </a:r>
            <a:endParaRPr lang="es-CL" dirty="0"/>
          </a:p>
        </p:txBody>
      </p:sp>
      <p:sp>
        <p:nvSpPr>
          <p:cNvPr id="17" name="16 CuadroTexto"/>
          <p:cNvSpPr txBox="1"/>
          <p:nvPr userDrawn="1"/>
        </p:nvSpPr>
        <p:spPr>
          <a:xfrm>
            <a:off x="2666976" y="6604084"/>
            <a:ext cx="9144064" cy="253916"/>
          </a:xfrm>
          <a:prstGeom prst="rect">
            <a:avLst/>
          </a:prstGeom>
          <a:noFill/>
        </p:spPr>
        <p:txBody>
          <a:bodyPr wrap="square" rtlCol="0">
            <a:spAutoFit/>
          </a:bodyPr>
          <a:lstStyle/>
          <a:p>
            <a:pPr algn="ctr"/>
            <a:r>
              <a:rPr lang="es-CL" sz="1050" dirty="0" smtClean="0">
                <a:solidFill>
                  <a:prstClr val="black">
                    <a:lumMod val="50000"/>
                    <a:lumOff val="50000"/>
                  </a:prstClr>
                </a:solidFill>
              </a:rPr>
              <a:t>Agustinas 1253, Santiago, Región Metropolitana • </a:t>
            </a:r>
            <a:r>
              <a:rPr lang="es-CL" sz="1050" dirty="0" smtClean="0">
                <a:solidFill>
                  <a:prstClr val="black">
                    <a:lumMod val="50000"/>
                    <a:lumOff val="50000"/>
                  </a:prstClr>
                </a:solidFill>
                <a:hlinkClick r:id="rId3"/>
              </a:rPr>
              <a:t>www.dt.gob.cl</a:t>
            </a:r>
            <a:r>
              <a:rPr lang="es-CL" sz="1050" dirty="0" smtClean="0">
                <a:solidFill>
                  <a:prstClr val="black">
                    <a:lumMod val="50000"/>
                    <a:lumOff val="50000"/>
                  </a:prstClr>
                </a:solidFill>
              </a:rPr>
              <a:t> • +56 (2) 6749500  </a:t>
            </a:r>
          </a:p>
        </p:txBody>
      </p:sp>
      <p:sp>
        <p:nvSpPr>
          <p:cNvPr id="21" name="20 Marcador de texto"/>
          <p:cNvSpPr>
            <a:spLocks noGrp="1"/>
          </p:cNvSpPr>
          <p:nvPr>
            <p:ph type="body" sz="quarter" idx="10"/>
          </p:nvPr>
        </p:nvSpPr>
        <p:spPr>
          <a:xfrm>
            <a:off x="2762227" y="1071546"/>
            <a:ext cx="8763061" cy="357190"/>
          </a:xfrm>
        </p:spPr>
        <p:txBody>
          <a:bodyPr>
            <a:noAutofit/>
          </a:bodyPr>
          <a:lstStyle>
            <a:lvl1pPr>
              <a:buNone/>
              <a:defRPr sz="1600">
                <a:solidFill>
                  <a:schemeClr val="tx1">
                    <a:lumMod val="50000"/>
                    <a:lumOff val="50000"/>
                  </a:schemeClr>
                </a:solidFill>
              </a:defRPr>
            </a:lvl1pPr>
            <a:lvl2pPr>
              <a:buNone/>
              <a:defRPr sz="1600">
                <a:solidFill>
                  <a:schemeClr val="tx1">
                    <a:lumMod val="50000"/>
                    <a:lumOff val="50000"/>
                  </a:schemeClr>
                </a:solidFill>
              </a:defRPr>
            </a:lvl2pPr>
            <a:lvl3pPr>
              <a:buNone/>
              <a:defRPr sz="1600">
                <a:solidFill>
                  <a:schemeClr val="tx1">
                    <a:lumMod val="50000"/>
                    <a:lumOff val="50000"/>
                  </a:schemeClr>
                </a:solidFill>
              </a:defRPr>
            </a:lvl3pPr>
            <a:lvl4pPr>
              <a:buNone/>
              <a:defRPr sz="1600">
                <a:solidFill>
                  <a:schemeClr val="tx1">
                    <a:lumMod val="50000"/>
                    <a:lumOff val="50000"/>
                  </a:schemeClr>
                </a:solidFill>
              </a:defRPr>
            </a:lvl4pPr>
            <a:lvl5pPr>
              <a:buNone/>
              <a:defRPr sz="1600">
                <a:solidFill>
                  <a:schemeClr val="tx1">
                    <a:lumMod val="50000"/>
                    <a:lumOff val="50000"/>
                  </a:schemeClr>
                </a:solidFill>
              </a:defRPr>
            </a:lvl5pPr>
          </a:lstStyle>
          <a:p>
            <a:pPr lvl="0"/>
            <a:r>
              <a:rPr lang="es-ES" dirty="0" smtClean="0"/>
              <a:t>Haga clic para modificar el estilo de texto del patrón</a:t>
            </a:r>
          </a:p>
        </p:txBody>
      </p:sp>
    </p:spTree>
    <p:extLst>
      <p:ext uri="{BB962C8B-B14F-4D97-AF65-F5344CB8AC3E}">
        <p14:creationId xmlns:p14="http://schemas.microsoft.com/office/powerpoint/2010/main" val="6694286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05082"/>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23000" y="1612900"/>
            <a:ext cx="4775200" cy="4495800"/>
          </a:xfrm>
          <a:prstGeom prst="rect">
            <a:avLst/>
          </a:prstGeom>
        </p:spPr>
        <p:txBody>
          <a:bodyPr wrap="square" lIns="0" tIns="0" rIns="0" bIns="0">
            <a:spAutoFit/>
          </a:bodyPr>
          <a:lstStyle>
            <a:lvl1pPr>
              <a:defRPr sz="1400" b="0" i="0">
                <a:solidFill>
                  <a:schemeClr val="bg1"/>
                </a:solidFill>
                <a:latin typeface="Calibri Light"/>
                <a:cs typeface="Calibri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7" name="Holder 7"/>
          <p:cNvSpPr>
            <a:spLocks noGrp="1"/>
          </p:cNvSpPr>
          <p:nvPr>
            <p:ph type="sldNum" sz="quarter" idx="7"/>
          </p:nvPr>
        </p:nvSpPr>
        <p:spPr/>
        <p:txBody>
          <a:bodyPr lIns="0" tIns="0" rIns="0" bIns="0"/>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defRPr/>
            </a:pPr>
            <a:fld id="{0AF4BE9D-B799-4878-91F8-79B36C7EA76B}" type="datetime1">
              <a:rPr lang="en-US" altLang="es-CL" smtClean="0">
                <a:solidFill>
                  <a:prstClr val="black"/>
                </a:solidFill>
                <a:ea typeface="ヒラギノ角ゴ Pro W3" charset="-128"/>
              </a:rPr>
              <a:pPr defTabSz="457200" fontAlgn="base">
                <a:spcBef>
                  <a:spcPct val="0"/>
                </a:spcBef>
                <a:spcAft>
                  <a:spcPct val="0"/>
                </a:spcAft>
                <a:defRPr/>
              </a:pPr>
              <a:t>7/7/2017</a:t>
            </a:fld>
            <a:endParaRPr lang="en-US" altLang="es-CL">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CFB66803-23BE-44FD-9B57-1751EEBC6B4C}" type="slidenum">
              <a:rPr lang="en-US" altLang="es-CL"/>
              <a:pPr/>
              <a:t>‹Nº›</a:t>
            </a:fld>
            <a:endParaRPr lang="en-US" altLang="es-CL"/>
          </a:p>
        </p:txBody>
      </p:sp>
    </p:spTree>
    <p:extLst>
      <p:ext uri="{BB962C8B-B14F-4D97-AF65-F5344CB8AC3E}">
        <p14:creationId xmlns:p14="http://schemas.microsoft.com/office/powerpoint/2010/main" val="42258059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pPr>
              <a:defRPr/>
            </a:pPr>
            <a:r>
              <a:rPr lang="es-ES_tradnl" altLang="es-CL"/>
              <a:t>Gobierno de Chile | Ministerio del Interior</a:t>
            </a:r>
          </a:p>
          <a:p>
            <a:pPr>
              <a:defRPr/>
            </a:pPr>
            <a:endParaRPr lang="en-US" altLang="es-CL"/>
          </a:p>
        </p:txBody>
      </p:sp>
      <p:sp>
        <p:nvSpPr>
          <p:cNvPr id="5" name="Slide Number Placeholder 5"/>
          <p:cNvSpPr>
            <a:spLocks noGrp="1"/>
          </p:cNvSpPr>
          <p:nvPr>
            <p:ph type="sldNum" sz="quarter" idx="11"/>
          </p:nvPr>
        </p:nvSpPr>
        <p:spPr/>
        <p:txBody>
          <a:bodyPr/>
          <a:lstStyle>
            <a:lvl1pPr>
              <a:defRPr/>
            </a:lvl1pPr>
          </a:lstStyle>
          <a:p>
            <a:fld id="{8CCA3F43-C97D-4E65-96CE-DD017090A2C0}" type="slidenum">
              <a:rPr lang="en-US" altLang="es-CL"/>
              <a:pPr/>
              <a:t>‹Nº›</a:t>
            </a:fld>
            <a:endParaRPr lang="en-US" altLang="es-CL"/>
          </a:p>
        </p:txBody>
      </p:sp>
    </p:spTree>
    <p:extLst>
      <p:ext uri="{BB962C8B-B14F-4D97-AF65-F5344CB8AC3E}">
        <p14:creationId xmlns:p14="http://schemas.microsoft.com/office/powerpoint/2010/main" val="282348348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defRPr/>
            </a:pPr>
            <a:fld id="{ACC29422-7B31-4349-AC58-26AE9898554C}" type="datetime1">
              <a:rPr lang="en-US" altLang="es-CL" smtClean="0">
                <a:solidFill>
                  <a:prstClr val="black"/>
                </a:solidFill>
                <a:ea typeface="ヒラギノ角ゴ Pro W3" charset="-128"/>
              </a:rPr>
              <a:pPr defTabSz="457200" fontAlgn="base">
                <a:spcBef>
                  <a:spcPct val="0"/>
                </a:spcBef>
                <a:spcAft>
                  <a:spcPct val="0"/>
                </a:spcAft>
                <a:defRPr/>
              </a:pPr>
              <a:t>7/7/2017</a:t>
            </a:fld>
            <a:endParaRPr lang="en-US" altLang="es-CL">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5FE01682-D9BB-496F-BF37-9D741D0D2FDA}" type="slidenum">
              <a:rPr lang="en-US" altLang="es-CL"/>
              <a:pPr/>
              <a:t>‹Nº›</a:t>
            </a:fld>
            <a:endParaRPr lang="en-US" altLang="es-CL"/>
          </a:p>
        </p:txBody>
      </p:sp>
    </p:spTree>
    <p:extLst>
      <p:ext uri="{BB962C8B-B14F-4D97-AF65-F5344CB8AC3E}">
        <p14:creationId xmlns:p14="http://schemas.microsoft.com/office/powerpoint/2010/main" val="1753939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90992587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defRPr/>
            </a:pPr>
            <a:fld id="{55DD76CF-5496-451C-9560-0DDDCC2EC001}" type="datetime1">
              <a:rPr lang="en-US" altLang="es-CL" smtClean="0">
                <a:solidFill>
                  <a:prstClr val="black"/>
                </a:solidFill>
                <a:ea typeface="ヒラギノ角ゴ Pro W3" charset="-128"/>
              </a:rPr>
              <a:pPr defTabSz="457200" fontAlgn="base">
                <a:spcBef>
                  <a:spcPct val="0"/>
                </a:spcBef>
                <a:spcAft>
                  <a:spcPct val="0"/>
                </a:spcAft>
                <a:defRPr/>
              </a:pPr>
              <a:t>7/7/2017</a:t>
            </a:fld>
            <a:endParaRPr lang="en-US" altLang="es-CL">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63C8A437-FA0D-4095-B043-322121C34F77}" type="slidenum">
              <a:rPr lang="en-US" altLang="es-CL"/>
              <a:pPr/>
              <a:t>‹Nº›</a:t>
            </a:fld>
            <a:endParaRPr lang="en-US" altLang="es-CL"/>
          </a:p>
        </p:txBody>
      </p:sp>
    </p:spTree>
    <p:extLst>
      <p:ext uri="{BB962C8B-B14F-4D97-AF65-F5344CB8AC3E}">
        <p14:creationId xmlns:p14="http://schemas.microsoft.com/office/powerpoint/2010/main" val="343874187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defRPr/>
            </a:pPr>
            <a:fld id="{EB9A8E9E-622F-4385-8055-6CEFCBDBFD58}" type="datetime1">
              <a:rPr lang="en-US" altLang="es-CL" smtClean="0">
                <a:solidFill>
                  <a:prstClr val="black"/>
                </a:solidFill>
                <a:ea typeface="ヒラギノ角ゴ Pro W3" charset="-128"/>
              </a:rPr>
              <a:pPr defTabSz="457200" fontAlgn="base">
                <a:spcBef>
                  <a:spcPct val="0"/>
                </a:spcBef>
                <a:spcAft>
                  <a:spcPct val="0"/>
                </a:spcAft>
                <a:defRPr/>
              </a:pPr>
              <a:t>7/7/2017</a:t>
            </a:fld>
            <a:endParaRPr lang="en-US" altLang="es-CL">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4EC6C8BC-9C10-42B1-B31B-81A582F6B256}" type="slidenum">
              <a:rPr lang="en-US" altLang="es-CL"/>
              <a:pPr/>
              <a:t>‹Nº›</a:t>
            </a:fld>
            <a:endParaRPr lang="en-US" altLang="es-CL"/>
          </a:p>
        </p:txBody>
      </p:sp>
    </p:spTree>
    <p:extLst>
      <p:ext uri="{BB962C8B-B14F-4D97-AF65-F5344CB8AC3E}">
        <p14:creationId xmlns:p14="http://schemas.microsoft.com/office/powerpoint/2010/main" val="368018070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99BF07D3-2AFB-4B24-A3BE-5F7AFAA8C4C4}" type="slidenum">
              <a:rPr lang="en-US" altLang="es-CL"/>
              <a:pPr/>
              <a:t>‹Nº›</a:t>
            </a:fld>
            <a:endParaRPr lang="en-US" altLang="es-CL"/>
          </a:p>
        </p:txBody>
      </p:sp>
    </p:spTree>
    <p:extLst>
      <p:ext uri="{BB962C8B-B14F-4D97-AF65-F5344CB8AC3E}">
        <p14:creationId xmlns:p14="http://schemas.microsoft.com/office/powerpoint/2010/main" val="149209956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4E2C7565-132B-4BF8-B758-0AB15A5AB28C}" type="slidenum">
              <a:rPr lang="en-US" altLang="es-CL"/>
              <a:pPr/>
              <a:t>‹Nº›</a:t>
            </a:fld>
            <a:endParaRPr lang="en-US" altLang="es-CL"/>
          </a:p>
        </p:txBody>
      </p:sp>
    </p:spTree>
    <p:extLst>
      <p:ext uri="{BB962C8B-B14F-4D97-AF65-F5344CB8AC3E}">
        <p14:creationId xmlns:p14="http://schemas.microsoft.com/office/powerpoint/2010/main" val="407058934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FCEBC79-3627-4DA4-B826-51E5E7CD4D78}" type="slidenum">
              <a:rPr lang="en-US" altLang="es-CL"/>
              <a:pPr/>
              <a:t>‹Nº›</a:t>
            </a:fld>
            <a:endParaRPr lang="en-US" altLang="es-CL"/>
          </a:p>
        </p:txBody>
      </p:sp>
    </p:spTree>
    <p:extLst>
      <p:ext uri="{BB962C8B-B14F-4D97-AF65-F5344CB8AC3E}">
        <p14:creationId xmlns:p14="http://schemas.microsoft.com/office/powerpoint/2010/main" val="356703506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F3EAFDE8-BA73-43B2-80AD-5DC996CE4932}" type="slidenum">
              <a:rPr lang="en-US" altLang="es-CL"/>
              <a:pPr/>
              <a:t>‹Nº›</a:t>
            </a:fld>
            <a:endParaRPr lang="en-US" altLang="es-CL"/>
          </a:p>
        </p:txBody>
      </p:sp>
    </p:spTree>
    <p:extLst>
      <p:ext uri="{BB962C8B-B14F-4D97-AF65-F5344CB8AC3E}">
        <p14:creationId xmlns:p14="http://schemas.microsoft.com/office/powerpoint/2010/main" val="388900625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8C999809-76FA-434C-B707-1310C6DB9589}" type="slidenum">
              <a:rPr lang="en-US" altLang="es-CL"/>
              <a:pPr/>
              <a:t>‹Nº›</a:t>
            </a:fld>
            <a:endParaRPr lang="en-US" altLang="es-CL"/>
          </a:p>
        </p:txBody>
      </p:sp>
    </p:spTree>
    <p:extLst>
      <p:ext uri="{BB962C8B-B14F-4D97-AF65-F5344CB8AC3E}">
        <p14:creationId xmlns:p14="http://schemas.microsoft.com/office/powerpoint/2010/main" val="206888387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41"/>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41"/>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7CC98A7D-C4E7-4C0B-BE90-0C4C362EDD63}" type="slidenum">
              <a:rPr lang="en-US" altLang="es-CL"/>
              <a:pPr/>
              <a:t>‹Nº›</a:t>
            </a:fld>
            <a:endParaRPr lang="en-US" altLang="es-CL"/>
          </a:p>
        </p:txBody>
      </p:sp>
    </p:spTree>
    <p:extLst>
      <p:ext uri="{BB962C8B-B14F-4D97-AF65-F5344CB8AC3E}">
        <p14:creationId xmlns:p14="http://schemas.microsoft.com/office/powerpoint/2010/main" val="121717526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Titulo y Subtitulo  DT">
    <p:spTree>
      <p:nvGrpSpPr>
        <p:cNvPr id="1" name=""/>
        <p:cNvGrpSpPr/>
        <p:nvPr/>
      </p:nvGrpSpPr>
      <p:grpSpPr>
        <a:xfrm>
          <a:off x="0" y="0"/>
          <a:ext cx="0" cy="0"/>
          <a:chOff x="0" y="0"/>
          <a:chExt cx="0" cy="0"/>
        </a:xfrm>
      </p:grpSpPr>
      <p:sp>
        <p:nvSpPr>
          <p:cNvPr id="10" name="9 Rectángulo"/>
          <p:cNvSpPr/>
          <p:nvPr userDrawn="1"/>
        </p:nvSpPr>
        <p:spPr>
          <a:xfrm>
            <a:off x="300224" y="6678000"/>
            <a:ext cx="864000" cy="180000"/>
          </a:xfrm>
          <a:prstGeom prst="rect">
            <a:avLst/>
          </a:prstGeom>
          <a:solidFill>
            <a:srgbClr val="0B6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s-CL" sz="1800" dirty="0">
              <a:solidFill>
                <a:prstClr val="white"/>
              </a:solidFill>
            </a:endParaRPr>
          </a:p>
        </p:txBody>
      </p:sp>
      <p:sp>
        <p:nvSpPr>
          <p:cNvPr id="11" name="10 Rectángulo"/>
          <p:cNvSpPr/>
          <p:nvPr userDrawn="1"/>
        </p:nvSpPr>
        <p:spPr>
          <a:xfrm>
            <a:off x="1142965" y="6678000"/>
            <a:ext cx="1252800" cy="180000"/>
          </a:xfrm>
          <a:prstGeom prst="rect">
            <a:avLst/>
          </a:prstGeom>
          <a:solidFill>
            <a:srgbClr val="EE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s-CL" sz="1800">
              <a:solidFill>
                <a:prstClr val="white"/>
              </a:solidFill>
            </a:endParaRPr>
          </a:p>
        </p:txBody>
      </p:sp>
      <p:pic>
        <p:nvPicPr>
          <p:cNvPr id="12" name="11 Imagen" descr="Logotipo_de_la_Dirección_del_Trabajo.png"/>
          <p:cNvPicPr>
            <a:picLocks noChangeAspect="1"/>
          </p:cNvPicPr>
          <p:nvPr userDrawn="1"/>
        </p:nvPicPr>
        <p:blipFill>
          <a:blip r:embed="rId2"/>
          <a:stretch>
            <a:fillRect/>
          </a:stretch>
        </p:blipFill>
        <p:spPr>
          <a:xfrm>
            <a:off x="285710" y="0"/>
            <a:ext cx="2121548" cy="1440000"/>
          </a:xfrm>
          <a:prstGeom prst="rect">
            <a:avLst/>
          </a:prstGeom>
        </p:spPr>
      </p:pic>
      <p:sp>
        <p:nvSpPr>
          <p:cNvPr id="13" name="12 Título"/>
          <p:cNvSpPr>
            <a:spLocks noGrp="1"/>
          </p:cNvSpPr>
          <p:nvPr>
            <p:ph type="title"/>
          </p:nvPr>
        </p:nvSpPr>
        <p:spPr>
          <a:xfrm>
            <a:off x="2762227" y="142852"/>
            <a:ext cx="8724923" cy="785818"/>
          </a:xfrm>
        </p:spPr>
        <p:txBody>
          <a:bodyPr/>
          <a:lstStyle>
            <a:lvl1pPr>
              <a:defRPr sz="2800">
                <a:solidFill>
                  <a:schemeClr val="tx1">
                    <a:lumMod val="50000"/>
                    <a:lumOff val="50000"/>
                  </a:schemeClr>
                </a:solidFill>
              </a:defRPr>
            </a:lvl1pPr>
          </a:lstStyle>
          <a:p>
            <a:r>
              <a:rPr lang="es-ES" dirty="0" smtClean="0"/>
              <a:t>Haga clic para modificar el estilo de título del patrón</a:t>
            </a:r>
            <a:endParaRPr lang="es-CL" dirty="0"/>
          </a:p>
        </p:txBody>
      </p:sp>
      <p:sp>
        <p:nvSpPr>
          <p:cNvPr id="17" name="16 CuadroTexto"/>
          <p:cNvSpPr txBox="1"/>
          <p:nvPr userDrawn="1"/>
        </p:nvSpPr>
        <p:spPr>
          <a:xfrm>
            <a:off x="2666976" y="6604084"/>
            <a:ext cx="9144064" cy="253916"/>
          </a:xfrm>
          <a:prstGeom prst="rect">
            <a:avLst/>
          </a:prstGeom>
          <a:noFill/>
        </p:spPr>
        <p:txBody>
          <a:bodyPr wrap="square" rtlCol="0">
            <a:spAutoFit/>
          </a:bodyPr>
          <a:lstStyle/>
          <a:p>
            <a:pPr algn="ctr" defTabSz="457200" fontAlgn="base">
              <a:spcBef>
                <a:spcPct val="0"/>
              </a:spcBef>
              <a:spcAft>
                <a:spcPct val="0"/>
              </a:spcAft>
            </a:pPr>
            <a:r>
              <a:rPr lang="es-CL" sz="1050" dirty="0" smtClean="0">
                <a:solidFill>
                  <a:prstClr val="black">
                    <a:lumMod val="50000"/>
                    <a:lumOff val="50000"/>
                  </a:prstClr>
                </a:solidFill>
                <a:latin typeface="Arial" pitchFamily="34" charset="0"/>
                <a:ea typeface="ヒラギノ角ゴ Pro W3" charset="-128"/>
              </a:rPr>
              <a:t>Agustinas 1253, Santiago, Región Metropolitana • </a:t>
            </a:r>
            <a:r>
              <a:rPr lang="es-CL" sz="1050" dirty="0" smtClean="0">
                <a:solidFill>
                  <a:prstClr val="black">
                    <a:lumMod val="50000"/>
                    <a:lumOff val="50000"/>
                  </a:prstClr>
                </a:solidFill>
                <a:latin typeface="Arial" pitchFamily="34" charset="0"/>
                <a:ea typeface="ヒラギノ角ゴ Pro W3" charset="-128"/>
                <a:hlinkClick r:id="rId3"/>
              </a:rPr>
              <a:t>www.dt.gob.cl</a:t>
            </a:r>
            <a:r>
              <a:rPr lang="es-CL" sz="1050" dirty="0" smtClean="0">
                <a:solidFill>
                  <a:prstClr val="black">
                    <a:lumMod val="50000"/>
                    <a:lumOff val="50000"/>
                  </a:prstClr>
                </a:solidFill>
                <a:latin typeface="Arial" pitchFamily="34" charset="0"/>
                <a:ea typeface="ヒラギノ角ゴ Pro W3" charset="-128"/>
              </a:rPr>
              <a:t> • +56 (2) 6749500  </a:t>
            </a:r>
          </a:p>
        </p:txBody>
      </p:sp>
      <p:sp>
        <p:nvSpPr>
          <p:cNvPr id="21" name="20 Marcador de texto"/>
          <p:cNvSpPr>
            <a:spLocks noGrp="1"/>
          </p:cNvSpPr>
          <p:nvPr>
            <p:ph type="body" sz="quarter" idx="10"/>
          </p:nvPr>
        </p:nvSpPr>
        <p:spPr>
          <a:xfrm>
            <a:off x="2762227" y="1071546"/>
            <a:ext cx="8763061" cy="357190"/>
          </a:xfrm>
        </p:spPr>
        <p:txBody>
          <a:bodyPr>
            <a:noAutofit/>
          </a:bodyPr>
          <a:lstStyle>
            <a:lvl1pPr>
              <a:buNone/>
              <a:defRPr sz="1600">
                <a:solidFill>
                  <a:schemeClr val="tx1">
                    <a:lumMod val="50000"/>
                    <a:lumOff val="50000"/>
                  </a:schemeClr>
                </a:solidFill>
              </a:defRPr>
            </a:lvl1pPr>
            <a:lvl2pPr>
              <a:buNone/>
              <a:defRPr sz="1600">
                <a:solidFill>
                  <a:schemeClr val="tx1">
                    <a:lumMod val="50000"/>
                    <a:lumOff val="50000"/>
                  </a:schemeClr>
                </a:solidFill>
              </a:defRPr>
            </a:lvl2pPr>
            <a:lvl3pPr>
              <a:buNone/>
              <a:defRPr sz="1600">
                <a:solidFill>
                  <a:schemeClr val="tx1">
                    <a:lumMod val="50000"/>
                    <a:lumOff val="50000"/>
                  </a:schemeClr>
                </a:solidFill>
              </a:defRPr>
            </a:lvl3pPr>
            <a:lvl4pPr>
              <a:buNone/>
              <a:defRPr sz="1600">
                <a:solidFill>
                  <a:schemeClr val="tx1">
                    <a:lumMod val="50000"/>
                    <a:lumOff val="50000"/>
                  </a:schemeClr>
                </a:solidFill>
              </a:defRPr>
            </a:lvl4pPr>
            <a:lvl5pPr>
              <a:buNone/>
              <a:defRPr sz="1600">
                <a:solidFill>
                  <a:schemeClr val="tx1">
                    <a:lumMod val="50000"/>
                    <a:lumOff val="50000"/>
                  </a:schemeClr>
                </a:solidFill>
              </a:defRPr>
            </a:lvl5pPr>
          </a:lstStyle>
          <a:p>
            <a:pPr lvl="0"/>
            <a:r>
              <a:rPr lang="es-ES" dirty="0" smtClean="0"/>
              <a:t>Haga clic para modificar el estilo de texto del patrón</a:t>
            </a:r>
          </a:p>
        </p:txBody>
      </p:sp>
    </p:spTree>
    <p:extLst>
      <p:ext uri="{BB962C8B-B14F-4D97-AF65-F5344CB8AC3E}">
        <p14:creationId xmlns:p14="http://schemas.microsoft.com/office/powerpoint/2010/main" val="2315792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691494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74638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05082"/>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5" name="Holder 5"/>
          <p:cNvSpPr>
            <a:spLocks noGrp="1"/>
          </p:cNvSpPr>
          <p:nvPr>
            <p:ph type="sldNum" sz="quarter" idx="7"/>
          </p:nvPr>
        </p:nvSpPr>
        <p:spPr/>
        <p:txBody>
          <a:bodyPr lIns="0" tIns="0" rIns="0" bIns="0"/>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2749209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2695005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057674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555455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342826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177579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674413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3701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966352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86649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4" name="Holder 4"/>
          <p:cNvSpPr>
            <a:spLocks noGrp="1"/>
          </p:cNvSpPr>
          <p:nvPr>
            <p:ph type="sldNum" sz="quarter" idx="7"/>
          </p:nvPr>
        </p:nvSpPr>
        <p:spPr/>
        <p:txBody>
          <a:bodyPr lIns="0" tIns="0" rIns="0" bIns="0"/>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3221803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688518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770396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3358914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4206370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3987128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829672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650803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4239165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293309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375886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60332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685869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2246562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40602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38278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5317024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1048528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7338207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917978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256764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5474171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479868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2159332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130705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202978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1935358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1954949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9395495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1940296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814870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407472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952554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1343129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326604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1583657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194379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37142434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389349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942612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31981613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2654106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C179F4AB-AFDD-4A66-BD92-2A44054A7505}" type="slidenum">
              <a:rPr lang="en-US"/>
              <a:pPr/>
              <a:t>‹Nº›</a:t>
            </a:fld>
            <a:endParaRPr lang="en-US"/>
          </a:p>
        </p:txBody>
      </p:sp>
    </p:spTree>
    <p:extLst>
      <p:ext uri="{BB962C8B-B14F-4D97-AF65-F5344CB8AC3E}">
        <p14:creationId xmlns:p14="http://schemas.microsoft.com/office/powerpoint/2010/main" val="139426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4163327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BC29F45F-4D7D-4F78-A2E6-2F3355210393}" type="slidenum">
              <a:rPr lang="en-US"/>
              <a:pPr/>
              <a:t>‹Nº›</a:t>
            </a:fld>
            <a:endParaRPr lang="en-US"/>
          </a:p>
        </p:txBody>
      </p:sp>
    </p:spTree>
    <p:extLst>
      <p:ext uri="{BB962C8B-B14F-4D97-AF65-F5344CB8AC3E}">
        <p14:creationId xmlns:p14="http://schemas.microsoft.com/office/powerpoint/2010/main" val="20849725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D79C161B-DD08-4BF8-B4CC-B7AF70D5A8E9}" type="slidenum">
              <a:rPr lang="en-US"/>
              <a:pPr/>
              <a:t>‹Nº›</a:t>
            </a:fld>
            <a:endParaRPr lang="en-US"/>
          </a:p>
        </p:txBody>
      </p:sp>
    </p:spTree>
    <p:extLst>
      <p:ext uri="{BB962C8B-B14F-4D97-AF65-F5344CB8AC3E}">
        <p14:creationId xmlns:p14="http://schemas.microsoft.com/office/powerpoint/2010/main" val="927118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9DCFC9A6-24FE-43F4-925B-FCE2B88A5B49}" type="slidenum">
              <a:rPr lang="en-US"/>
              <a:pPr/>
              <a:t>‹Nº›</a:t>
            </a:fld>
            <a:endParaRPr lang="en-US"/>
          </a:p>
        </p:txBody>
      </p:sp>
    </p:spTree>
    <p:extLst>
      <p:ext uri="{BB962C8B-B14F-4D97-AF65-F5344CB8AC3E}">
        <p14:creationId xmlns:p14="http://schemas.microsoft.com/office/powerpoint/2010/main" val="1693909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49C40992-40E3-4320-80F3-688980DF4271}" type="slidenum">
              <a:rPr lang="en-US"/>
              <a:pPr/>
              <a:t>‹Nº›</a:t>
            </a:fld>
            <a:endParaRPr lang="en-US"/>
          </a:p>
        </p:txBody>
      </p:sp>
    </p:spTree>
    <p:extLst>
      <p:ext uri="{BB962C8B-B14F-4D97-AF65-F5344CB8AC3E}">
        <p14:creationId xmlns:p14="http://schemas.microsoft.com/office/powerpoint/2010/main" val="3475297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85CF91BE-8B66-40A2-92B0-3B09E60D80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3DBA409-3306-4081-9C55-2DDDA66E3FE9}" type="slidenum">
              <a:rPr lang="en-US"/>
              <a:pPr/>
              <a:t>‹Nº›</a:t>
            </a:fld>
            <a:endParaRPr lang="en-US"/>
          </a:p>
        </p:txBody>
      </p:sp>
    </p:spTree>
    <p:extLst>
      <p:ext uri="{BB962C8B-B14F-4D97-AF65-F5344CB8AC3E}">
        <p14:creationId xmlns:p14="http://schemas.microsoft.com/office/powerpoint/2010/main" val="2955131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2DEF47C1-CD28-4C30-B674-A22915C34344}" type="slidenum">
              <a:rPr lang="en-US"/>
              <a:pPr/>
              <a:t>‹Nº›</a:t>
            </a:fld>
            <a:endParaRPr lang="en-US"/>
          </a:p>
        </p:txBody>
      </p:sp>
    </p:spTree>
    <p:extLst>
      <p:ext uri="{BB962C8B-B14F-4D97-AF65-F5344CB8AC3E}">
        <p14:creationId xmlns:p14="http://schemas.microsoft.com/office/powerpoint/2010/main" val="4156132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160D774-A8EA-4B50-A6F8-DBC54239E937}"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B2CE975B-6D11-4239-AAF0-BC1C557FF138}" type="slidenum">
              <a:rPr lang="en-US"/>
              <a:pPr/>
              <a:t>‹Nº›</a:t>
            </a:fld>
            <a:endParaRPr lang="en-US"/>
          </a:p>
        </p:txBody>
      </p:sp>
    </p:spTree>
    <p:extLst>
      <p:ext uri="{BB962C8B-B14F-4D97-AF65-F5344CB8AC3E}">
        <p14:creationId xmlns:p14="http://schemas.microsoft.com/office/powerpoint/2010/main" val="38235609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535FCFB-E491-4990-8912-45FCD8741510}"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smtClean="0"/>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1891C6A1-0C0D-44FE-AF01-E15CE0EF6379}" type="slidenum">
              <a:rPr lang="en-US"/>
              <a:pPr/>
              <a:t>‹Nº›</a:t>
            </a:fld>
            <a:endParaRPr lang="en-US"/>
          </a:p>
        </p:txBody>
      </p:sp>
    </p:spTree>
    <p:extLst>
      <p:ext uri="{BB962C8B-B14F-4D97-AF65-F5344CB8AC3E}">
        <p14:creationId xmlns:p14="http://schemas.microsoft.com/office/powerpoint/2010/main" val="25625421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3CF45B2C-B83E-44B7-B386-E6106D8BCB66}" type="datetime1">
              <a:rPr lang="en-US" smtClean="0">
                <a:solidFill>
                  <a:prstClr val="black"/>
                </a:solidFill>
                <a:ea typeface="ヒラギノ角ゴ Pro W3" charset="-128"/>
              </a:rPr>
              <a:pPr defTabSz="457200" fontAlgn="base">
                <a:spcBef>
                  <a:spcPct val="0"/>
                </a:spcBef>
                <a:spcAft>
                  <a:spcPct val="0"/>
                </a:spcAft>
              </a:pPr>
              <a:t>7/7/2017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smtClean="0"/>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7F30747A-DB99-4D43-B449-97D0E90D6499}" type="slidenum">
              <a:rPr lang="en-US"/>
              <a:pPr/>
              <a:t>‹Nº›</a:t>
            </a:fld>
            <a:endParaRPr lang="en-US"/>
          </a:p>
        </p:txBody>
      </p:sp>
    </p:spTree>
    <p:extLst>
      <p:ext uri="{BB962C8B-B14F-4D97-AF65-F5344CB8AC3E}">
        <p14:creationId xmlns:p14="http://schemas.microsoft.com/office/powerpoint/2010/main" val="1999909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smtClean="0"/>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A11FE400-D429-4695-8B05-19F13A6C1553}" type="slidenum">
              <a:rPr lang="en-US"/>
              <a:pPr/>
              <a:t>‹Nº›</a:t>
            </a:fld>
            <a:endParaRPr lang="en-US"/>
          </a:p>
        </p:txBody>
      </p:sp>
    </p:spTree>
    <p:extLst>
      <p:ext uri="{BB962C8B-B14F-4D97-AF65-F5344CB8AC3E}">
        <p14:creationId xmlns:p14="http://schemas.microsoft.com/office/powerpoint/2010/main" val="1502184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3.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4.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6.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8.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9.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20.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theme" Target="../theme/theme21.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3.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4.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5.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26.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theme" Target="../theme/theme2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theme" Target="../theme/theme28.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theme" Target="../theme/theme29.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theme" Target="../theme/theme30.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theme" Target="../theme/theme31.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7.xml"/><Relationship Id="rId7" Type="http://schemas.openxmlformats.org/officeDocument/2006/relationships/image" Target="../media/image1.png"/><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theme" Target="../theme/theme32.xml"/><Relationship Id="rId5" Type="http://schemas.openxmlformats.org/officeDocument/2006/relationships/slideLayout" Target="../slideLayouts/slideLayout359.xml"/><Relationship Id="rId4" Type="http://schemas.openxmlformats.org/officeDocument/2006/relationships/slideLayout" Target="../slideLayouts/slideLayout358.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5" Type="http://schemas.openxmlformats.org/officeDocument/2006/relationships/slideLayout" Target="../slideLayouts/slideLayout364.xml"/><Relationship Id="rId4"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theme" Target="../theme/theme3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slideLayout" Target="../slideLayouts/slideLayout378.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44472" y="374700"/>
            <a:ext cx="9503054" cy="478155"/>
          </a:xfrm>
          <a:prstGeom prst="rect">
            <a:avLst/>
          </a:prstGeom>
        </p:spPr>
        <p:txBody>
          <a:bodyPr wrap="square" lIns="0" tIns="0" rIns="0" bIns="0">
            <a:spAutoFit/>
          </a:bodyPr>
          <a:lstStyle>
            <a:lvl1pPr>
              <a:defRPr sz="1800" b="0" i="0">
                <a:solidFill>
                  <a:srgbClr val="005082"/>
                </a:solidFill>
                <a:latin typeface="Calibri Light"/>
                <a:cs typeface="Calibri Ligh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7/7/2017</a:t>
            </a:fld>
            <a:endParaRPr lang="en-US"/>
          </a:p>
        </p:txBody>
      </p:sp>
      <p:sp>
        <p:nvSpPr>
          <p:cNvPr id="6" name="Holder 6"/>
          <p:cNvSpPr>
            <a:spLocks noGrp="1"/>
          </p:cNvSpPr>
          <p:nvPr>
            <p:ph type="sldNum" sz="quarter" idx="7"/>
          </p:nvPr>
        </p:nvSpPr>
        <p:spPr>
          <a:xfrm>
            <a:off x="11257635" y="6317771"/>
            <a:ext cx="254000" cy="203200"/>
          </a:xfrm>
          <a:prstGeom prst="rect">
            <a:avLst/>
          </a:prstGeom>
        </p:spPr>
        <p:txBody>
          <a:bodyPr wrap="square" lIns="0" tIns="0" rIns="0" bIns="0">
            <a:spAutoFit/>
          </a:bodyPr>
          <a:lstStyle>
            <a:lvl1pPr>
              <a:defRPr sz="1400" b="1" i="0">
                <a:solidFill>
                  <a:srgbClr val="1979BA"/>
                </a:solidFill>
                <a:latin typeface="Trebuchet MS"/>
                <a:cs typeface="Trebuchet MS"/>
              </a:defRPr>
            </a:lvl1pPr>
          </a:lstStyle>
          <a:p>
            <a:pPr marL="72390">
              <a:lnSpc>
                <a:spcPts val="1385"/>
              </a:lnSpc>
            </a:pPr>
            <a:fld id="{81D60167-4931-47E6-BA6A-407CBD079E47}" type="slidenum">
              <a:rPr spc="-20" dirty="0"/>
              <a:pPr marL="72390">
                <a:lnSpc>
                  <a:spcPts val="1385"/>
                </a:lnSpc>
              </a:pPr>
              <a:t>‹Nº›</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89040868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47790616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52892494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93629294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64285099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52867421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72056152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08458906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41367964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5149466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40670662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96586574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89589700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415761905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4343035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419120728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92913723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8629527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72853820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298738191"/>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06547811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2617319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04518745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391821227"/>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2089152" y="3333750"/>
            <a:ext cx="1680633"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7"/>
          <a:srcRect/>
          <a:stretch>
            <a:fillRect/>
          </a:stretch>
        </p:blipFill>
        <p:spPr bwMode="auto">
          <a:xfrm>
            <a:off x="863601" y="3452814"/>
            <a:ext cx="1071033" cy="585787"/>
          </a:xfrm>
          <a:prstGeom prst="rect">
            <a:avLst/>
          </a:prstGeom>
          <a:noFill/>
          <a:ln w="12700">
            <a:noFill/>
            <a:miter lim="800000"/>
            <a:headEnd/>
            <a:tailEnd/>
          </a:ln>
        </p:spPr>
      </p:pic>
      <p:pic>
        <p:nvPicPr>
          <p:cNvPr id="1029" name="Picture 1"/>
          <p:cNvPicPr>
            <a:picLocks noChangeAspect="1" noChangeArrowheads="1"/>
          </p:cNvPicPr>
          <p:nvPr/>
        </p:nvPicPr>
        <p:blipFill>
          <a:blip r:embed="rId8" cstate="print"/>
          <a:srcRect/>
          <a:stretch>
            <a:fillRect/>
          </a:stretch>
        </p:blipFill>
        <p:spPr bwMode="auto">
          <a:xfrm>
            <a:off x="2237318" y="3452813"/>
            <a:ext cx="1375833" cy="419100"/>
          </a:xfrm>
          <a:prstGeom prst="rect">
            <a:avLst/>
          </a:prstGeom>
          <a:noFill/>
          <a:ln w="12700">
            <a:noFill/>
            <a:miter lim="800000"/>
            <a:headEnd/>
            <a:tailEnd/>
          </a:ln>
        </p:spPr>
      </p:pic>
      <p:sp>
        <p:nvSpPr>
          <p:cNvPr id="71" name="Rectangle 70"/>
          <p:cNvSpPr>
            <a:spLocks noChangeArrowheads="1"/>
          </p:cNvSpPr>
          <p:nvPr/>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2089152" y="0"/>
            <a:ext cx="1680633"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491106563"/>
      </p:ext>
    </p:extLst>
  </p:cSld>
  <p:clrMap bg1="dk1" tx1="lt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6F222-967A-4F76-9141-11AA4EC80099}" type="datetimeFigureOut">
              <a:rPr lang="es-CL" smtClean="0">
                <a:solidFill>
                  <a:prstClr val="black">
                    <a:tint val="75000"/>
                  </a:prstClr>
                </a:solidFill>
              </a:rPr>
              <a:pPr/>
              <a:t>07-07-2017</a:t>
            </a:fld>
            <a:endParaRPr lang="es-CL">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AABE8-3067-4F4C-96C8-346B5E20569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6826243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2"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203202"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25400" y="6527803"/>
            <a:ext cx="3860800" cy="246063"/>
          </a:xfrm>
          <a:prstGeom prst="rect">
            <a:avLst/>
          </a:prstGeom>
        </p:spPr>
        <p:txBody>
          <a:bodyPr vert="horz" wrap="square" lIns="91440" tIns="45720" rIns="91440" bIns="45720" numCol="1" anchor="t" anchorCtr="0" compatLnSpc="1">
            <a:prstTxWarp prst="textNoShape">
              <a:avLst/>
            </a:prstTxWarp>
          </a:bodyPr>
          <a:lstStyle>
            <a:lvl1pPr>
              <a:defRPr sz="675">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3"/>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latin typeface="Verdana" panose="020B0604030504040204" pitchFamily="34" charset="0"/>
              </a:defRPr>
            </a:lvl1pPr>
          </a:lstStyle>
          <a:p>
            <a:pPr defTabSz="457200" fontAlgn="base">
              <a:spcBef>
                <a:spcPct val="0"/>
              </a:spcBef>
              <a:spcAft>
                <a:spcPct val="0"/>
              </a:spcAft>
            </a:pPr>
            <a:fld id="{A6410575-608B-4EDD-9CBE-54D5BC690E4F}" type="slidenum">
              <a:rPr lang="en-US" altLang="es-CL" smtClean="0">
                <a:ea typeface="ヒラギノ角ゴ Pro W3" charset="-128"/>
              </a:rPr>
              <a:pPr defTabSz="457200" fontAlgn="base">
                <a:spcBef>
                  <a:spcPct val="0"/>
                </a:spcBef>
                <a:spcAft>
                  <a:spcPct val="0"/>
                </a:spcAft>
              </a:pPr>
              <a:t>‹Nº›</a:t>
            </a:fld>
            <a:endParaRPr lang="en-US" altLang="es-CL">
              <a:ea typeface="ヒラギノ角ゴ Pro W3" charset="-128"/>
            </a:endParaRPr>
          </a:p>
        </p:txBody>
      </p:sp>
      <p:sp>
        <p:nvSpPr>
          <p:cNvPr id="7" name="Rectangle 6"/>
          <p:cNvSpPr>
            <a:spLocks noChangeArrowheads="1"/>
          </p:cNvSpPr>
          <p:nvPr userDrawn="1"/>
        </p:nvSpPr>
        <p:spPr bwMode="auto">
          <a:xfrm>
            <a:off x="11218335" y="-6350"/>
            <a:ext cx="378884"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userDrawn="1"/>
        </p:nvSpPr>
        <p:spPr bwMode="auto">
          <a:xfrm>
            <a:off x="11597219" y="3"/>
            <a:ext cx="463549"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userDrawn="1"/>
        </p:nvSpPr>
        <p:spPr bwMode="auto">
          <a:xfrm>
            <a:off x="11218335" y="6400800"/>
            <a:ext cx="378884"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userDrawn="1"/>
        </p:nvSpPr>
        <p:spPr bwMode="auto">
          <a:xfrm>
            <a:off x="11597219" y="6400800"/>
            <a:ext cx="463549"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404503109"/>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iming>
    <p:tnLst>
      <p:par>
        <p:cTn id="1" dur="indefinite" restart="never" nodeType="tmRoot"/>
      </p:par>
    </p:tnLst>
  </p:timing>
  <p:txStyles>
    <p:titleStyle>
      <a:lvl1pPr algn="l" defTabSz="342900" rtl="0" eaLnBrk="0" fontAlgn="base" hangingPunct="0">
        <a:spcBef>
          <a:spcPct val="0"/>
        </a:spcBef>
        <a:spcAft>
          <a:spcPct val="0"/>
        </a:spcAft>
        <a:defRPr sz="1800" kern="1200">
          <a:solidFill>
            <a:srgbClr val="006CB7"/>
          </a:solidFill>
          <a:latin typeface="Verdana"/>
          <a:ea typeface="ヒラギノ角ゴ Pro W3" charset="-128"/>
          <a:cs typeface="Verdana"/>
        </a:defRPr>
      </a:lvl1pPr>
      <a:lvl2pPr algn="l" defTabSz="342900" rtl="0" eaLnBrk="0" fontAlgn="base" hangingPunct="0">
        <a:spcBef>
          <a:spcPct val="0"/>
        </a:spcBef>
        <a:spcAft>
          <a:spcPct val="0"/>
        </a:spcAft>
        <a:defRPr sz="1800">
          <a:solidFill>
            <a:srgbClr val="006CB7"/>
          </a:solidFill>
          <a:latin typeface="Verdana" charset="0"/>
          <a:ea typeface="ヒラギノ角ゴ Pro W3" charset="-128"/>
          <a:cs typeface="Verdana" charset="0"/>
        </a:defRPr>
      </a:lvl2pPr>
      <a:lvl3pPr algn="l" defTabSz="342900" rtl="0" eaLnBrk="0" fontAlgn="base" hangingPunct="0">
        <a:spcBef>
          <a:spcPct val="0"/>
        </a:spcBef>
        <a:spcAft>
          <a:spcPct val="0"/>
        </a:spcAft>
        <a:defRPr sz="1800">
          <a:solidFill>
            <a:srgbClr val="006CB7"/>
          </a:solidFill>
          <a:latin typeface="Verdana" charset="0"/>
          <a:ea typeface="ヒラギノ角ゴ Pro W3" charset="-128"/>
          <a:cs typeface="Verdana" charset="0"/>
        </a:defRPr>
      </a:lvl3pPr>
      <a:lvl4pPr algn="l" defTabSz="342900" rtl="0" eaLnBrk="0" fontAlgn="base" hangingPunct="0">
        <a:spcBef>
          <a:spcPct val="0"/>
        </a:spcBef>
        <a:spcAft>
          <a:spcPct val="0"/>
        </a:spcAft>
        <a:defRPr sz="1800">
          <a:solidFill>
            <a:srgbClr val="006CB7"/>
          </a:solidFill>
          <a:latin typeface="Verdana" charset="0"/>
          <a:ea typeface="ヒラギノ角ゴ Pro W3" charset="-128"/>
          <a:cs typeface="Verdana" charset="0"/>
        </a:defRPr>
      </a:lvl4pPr>
      <a:lvl5pPr algn="l" defTabSz="342900" rtl="0" eaLnBrk="0" fontAlgn="base" hangingPunct="0">
        <a:spcBef>
          <a:spcPct val="0"/>
        </a:spcBef>
        <a:spcAft>
          <a:spcPct val="0"/>
        </a:spcAft>
        <a:defRPr sz="1800">
          <a:solidFill>
            <a:srgbClr val="006CB7"/>
          </a:solidFill>
          <a:latin typeface="Verdana" charset="0"/>
          <a:ea typeface="ヒラギノ角ゴ Pro W3" charset="-128"/>
          <a:cs typeface="Verdana" charset="0"/>
        </a:defRPr>
      </a:lvl5pPr>
      <a:lvl6pPr marL="342900" algn="l" defTabSz="342900" rtl="0" fontAlgn="base">
        <a:spcBef>
          <a:spcPct val="0"/>
        </a:spcBef>
        <a:spcAft>
          <a:spcPct val="0"/>
        </a:spcAft>
        <a:defRPr sz="1800">
          <a:solidFill>
            <a:srgbClr val="006CB7"/>
          </a:solidFill>
          <a:latin typeface="Verdana" charset="0"/>
          <a:ea typeface="ヒラギノ角ゴ Pro W3" charset="-128"/>
        </a:defRPr>
      </a:lvl6pPr>
      <a:lvl7pPr marL="685800" algn="l" defTabSz="342900" rtl="0" fontAlgn="base">
        <a:spcBef>
          <a:spcPct val="0"/>
        </a:spcBef>
        <a:spcAft>
          <a:spcPct val="0"/>
        </a:spcAft>
        <a:defRPr sz="1800">
          <a:solidFill>
            <a:srgbClr val="006CB7"/>
          </a:solidFill>
          <a:latin typeface="Verdana" charset="0"/>
          <a:ea typeface="ヒラギノ角ゴ Pro W3" charset="-128"/>
        </a:defRPr>
      </a:lvl7pPr>
      <a:lvl8pPr marL="1028700" algn="l" defTabSz="342900" rtl="0" fontAlgn="base">
        <a:spcBef>
          <a:spcPct val="0"/>
        </a:spcBef>
        <a:spcAft>
          <a:spcPct val="0"/>
        </a:spcAft>
        <a:defRPr sz="1800">
          <a:solidFill>
            <a:srgbClr val="006CB7"/>
          </a:solidFill>
          <a:latin typeface="Verdana" charset="0"/>
          <a:ea typeface="ヒラギノ角ゴ Pro W3" charset="-128"/>
        </a:defRPr>
      </a:lvl8pPr>
      <a:lvl9pPr marL="1371600" algn="l" defTabSz="342900" rtl="0" fontAlgn="base">
        <a:spcBef>
          <a:spcPct val="0"/>
        </a:spcBef>
        <a:spcAft>
          <a:spcPct val="0"/>
        </a:spcAft>
        <a:defRPr sz="1800">
          <a:solidFill>
            <a:srgbClr val="006CB7"/>
          </a:solidFill>
          <a:latin typeface="Verdana" charset="0"/>
          <a:ea typeface="ヒラギノ角ゴ Pro W3"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1500" kern="1200">
          <a:solidFill>
            <a:srgbClr val="595959"/>
          </a:solidFill>
          <a:latin typeface="+mn-lt"/>
          <a:ea typeface="ヒラギノ角ゴ Pro W3" charset="-128"/>
          <a:cs typeface="ヒラギノ角ゴ Pro W3" charset="-128"/>
        </a:defRPr>
      </a:lvl1pPr>
      <a:lvl2pPr marL="557213" indent="-214313" algn="l" defTabSz="3429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ヒラギノ角ゴ Pro W3" charset="0"/>
        </a:defRPr>
      </a:lvl2pPr>
      <a:lvl3pPr marL="857250" indent="-171450" algn="l" defTabSz="342900" rtl="0" eaLnBrk="0" fontAlgn="base" hangingPunct="0">
        <a:spcBef>
          <a:spcPct val="20000"/>
        </a:spcBef>
        <a:spcAft>
          <a:spcPct val="0"/>
        </a:spcAft>
        <a:buFont typeface="Arial" panose="020B0604020202020204" pitchFamily="34" charset="0"/>
        <a:buChar char="•"/>
        <a:defRPr sz="1200" kern="1200">
          <a:solidFill>
            <a:srgbClr val="595959"/>
          </a:solidFill>
          <a:latin typeface="+mn-lt"/>
          <a:ea typeface="ヒラギノ角ゴ Pro W3" charset="-128"/>
          <a:cs typeface="ヒラギノ角ゴ Pro W3"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050" kern="1200">
          <a:solidFill>
            <a:srgbClr val="595959"/>
          </a:solidFill>
          <a:latin typeface="+mn-lt"/>
          <a:ea typeface="ヒラギノ角ゴ Pro W3" charset="-128"/>
          <a:cs typeface="ヒラギノ角ゴ Pro W3"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050" kern="1200">
          <a:solidFill>
            <a:srgbClr val="595959"/>
          </a:solidFill>
          <a:latin typeface="+mn-lt"/>
          <a:ea typeface="ヒラギノ角ゴ Pro W3" charset="-128"/>
          <a:cs typeface="ヒラギノ角ゴ Pro W3"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82593041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4074172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55941182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45868588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6041345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pPr>
            <a:fld id="{B5682D90-5C94-4049-84BE-755AE5037D0F}" type="slidenum">
              <a:rPr lang="en-US" smtClean="0">
                <a:ea typeface="ヒラギノ角ゴ Pro W3" charset="-128"/>
              </a:rPr>
              <a:pPr defTabSz="457200" fontAlgn="base">
                <a:spcBef>
                  <a:spcPct val="0"/>
                </a:spcBef>
                <a:spcAft>
                  <a:spcPct val="0"/>
                </a:spcAft>
              </a:pPr>
              <a:t>‹Nº›</a:t>
            </a:fld>
            <a:endParaRPr lang="en-US">
              <a:ea typeface="ヒラギノ角ゴ Pro W3" charset="-128"/>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55008920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361.xml"/><Relationship Id="rId4" Type="http://schemas.openxmlformats.org/officeDocument/2006/relationships/image" Target="../media/image37.png"/></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361.xml"/><Relationship Id="rId4" Type="http://schemas.openxmlformats.org/officeDocument/2006/relationships/image" Target="../media/image25.png"/></Relationships>
</file>

<file path=ppt/slides/_rels/slide1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36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0.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5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5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4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4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4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8.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4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609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p>
        </p:txBody>
      </p:sp>
      <p:sp>
        <p:nvSpPr>
          <p:cNvPr id="3" name="object 3"/>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p>
        </p:txBody>
      </p:sp>
      <p:sp>
        <p:nvSpPr>
          <p:cNvPr id="4" name="object 4"/>
          <p:cNvSpPr/>
          <p:nvPr/>
        </p:nvSpPr>
        <p:spPr>
          <a:xfrm>
            <a:off x="5270500" y="0"/>
            <a:ext cx="1651000" cy="15113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227705" y="2133600"/>
            <a:ext cx="7895590" cy="1242060"/>
          </a:xfrm>
          <a:prstGeom prst="rect">
            <a:avLst/>
          </a:prstGeom>
        </p:spPr>
        <p:txBody>
          <a:bodyPr vert="horz" wrap="square" lIns="0" tIns="0" rIns="0" bIns="0" rtlCol="0">
            <a:spAutoFit/>
          </a:bodyPr>
          <a:lstStyle/>
          <a:p>
            <a:pPr marL="476250" marR="5080" indent="-464184">
              <a:lnSpc>
                <a:spcPct val="100000"/>
              </a:lnSpc>
            </a:pPr>
            <a:r>
              <a:rPr sz="4000" b="0" spc="-5" dirty="0">
                <a:solidFill>
                  <a:srgbClr val="556F79"/>
                </a:solidFill>
                <a:latin typeface="Calibri"/>
                <a:cs typeface="Calibri"/>
              </a:rPr>
              <a:t>MODERNIZACIÓN </a:t>
            </a:r>
            <a:r>
              <a:rPr sz="4000" b="0" dirty="0">
                <a:solidFill>
                  <a:srgbClr val="556F79"/>
                </a:solidFill>
                <a:latin typeface="Calibri"/>
                <a:cs typeface="Calibri"/>
              </a:rPr>
              <a:t>DE </a:t>
            </a:r>
            <a:r>
              <a:rPr sz="4000" b="0" spc="-5" dirty="0">
                <a:solidFill>
                  <a:srgbClr val="556F79"/>
                </a:solidFill>
                <a:latin typeface="Calibri"/>
                <a:cs typeface="Calibri"/>
              </a:rPr>
              <a:t>LAS </a:t>
            </a:r>
            <a:r>
              <a:rPr sz="4000" b="0" spc="-10" dirty="0">
                <a:solidFill>
                  <a:srgbClr val="556F79"/>
                </a:solidFill>
                <a:latin typeface="Calibri"/>
                <a:cs typeface="Calibri"/>
              </a:rPr>
              <a:t>RELACIONES  </a:t>
            </a:r>
            <a:r>
              <a:rPr sz="4000" b="0" spc="-5" dirty="0">
                <a:solidFill>
                  <a:srgbClr val="556F79"/>
                </a:solidFill>
                <a:latin typeface="Calibri"/>
                <a:cs typeface="Calibri"/>
              </a:rPr>
              <a:t>LABORALES </a:t>
            </a:r>
            <a:r>
              <a:rPr sz="4000" b="0" dirty="0">
                <a:solidFill>
                  <a:srgbClr val="556F79"/>
                </a:solidFill>
                <a:latin typeface="Calibri"/>
                <a:cs typeface="Calibri"/>
              </a:rPr>
              <a:t>Y </a:t>
            </a:r>
            <a:r>
              <a:rPr sz="4000" b="0" spc="-5" dirty="0">
                <a:solidFill>
                  <a:srgbClr val="556F79"/>
                </a:solidFill>
                <a:latin typeface="Calibri"/>
                <a:cs typeface="Calibri"/>
              </a:rPr>
              <a:t>SUS</a:t>
            </a:r>
            <a:r>
              <a:rPr sz="4000" b="0" spc="-114" dirty="0">
                <a:solidFill>
                  <a:srgbClr val="556F79"/>
                </a:solidFill>
                <a:latin typeface="Calibri"/>
                <a:cs typeface="Calibri"/>
              </a:rPr>
              <a:t> </a:t>
            </a:r>
            <a:r>
              <a:rPr sz="4000" b="0" spc="-5" dirty="0">
                <a:solidFill>
                  <a:srgbClr val="556F79"/>
                </a:solidFill>
                <a:latin typeface="Calibri"/>
                <a:cs typeface="Calibri"/>
              </a:rPr>
              <a:t>INSTITUCIONES</a:t>
            </a:r>
            <a:endParaRPr sz="4000">
              <a:latin typeface="Calibri"/>
              <a:cs typeface="Calibri"/>
            </a:endParaRPr>
          </a:p>
        </p:txBody>
      </p:sp>
      <p:sp>
        <p:nvSpPr>
          <p:cNvPr id="6" name="object 6"/>
          <p:cNvSpPr/>
          <p:nvPr/>
        </p:nvSpPr>
        <p:spPr>
          <a:xfrm>
            <a:off x="4191000" y="4737100"/>
            <a:ext cx="469900" cy="14859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429000" y="4546600"/>
            <a:ext cx="635000" cy="16764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794500" y="4826000"/>
            <a:ext cx="381000" cy="13970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315200" y="4635500"/>
            <a:ext cx="482600" cy="158750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899400" y="4762500"/>
            <a:ext cx="431800" cy="14605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45500" y="4711700"/>
            <a:ext cx="469900" cy="15113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511800" y="4737100"/>
            <a:ext cx="457200" cy="146050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800600" y="4648200"/>
            <a:ext cx="571500" cy="15748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08700" y="4699000"/>
            <a:ext cx="558800" cy="1524000"/>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81201" y="1219200"/>
            <a:ext cx="7859713" cy="4800600"/>
          </a:xfrm>
          <a:prstGeom prst="rect">
            <a:avLst/>
          </a:prstGeom>
          <a:noFill/>
          <a:ln w="9525">
            <a:noFill/>
            <a:miter lim="800000"/>
            <a:headEnd/>
            <a:tailEnd/>
          </a:ln>
        </p:spPr>
        <p:txBody>
          <a:bodyPr/>
          <a:lstStyle/>
          <a:p>
            <a:pPr marL="342900" indent="-342900" algn="just" defTabSz="457200" fontAlgn="base">
              <a:lnSpc>
                <a:spcPct val="90000"/>
              </a:lnSpc>
              <a:spcBef>
                <a:spcPct val="20000"/>
              </a:spcBef>
              <a:spcAft>
                <a:spcPct val="0"/>
              </a:spcAft>
              <a:buFont typeface="Arial" charset="0"/>
              <a:buChar char="•"/>
              <a:defRPr/>
            </a:pPr>
            <a:endParaRPr lang="es-ES_tradnl" sz="2800" dirty="0" smtClean="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ES_tradnl" sz="2800" dirty="0" smtClean="0">
                <a:solidFill>
                  <a:srgbClr val="002060"/>
                </a:solidFill>
                <a:ea typeface="ヒラギノ角ゴ Pro W3" charset="-128"/>
              </a:rPr>
              <a:t>Cambio </a:t>
            </a:r>
            <a:r>
              <a:rPr lang="es-ES_tradnl" sz="2800" dirty="0">
                <a:solidFill>
                  <a:srgbClr val="002060"/>
                </a:solidFill>
                <a:ea typeface="ヒラギノ角ゴ Pro W3" charset="-128"/>
              </a:rPr>
              <a:t>de denominación de </a:t>
            </a:r>
            <a:r>
              <a:rPr lang="es-ES_tradnl" sz="2800" dirty="0" smtClean="0">
                <a:solidFill>
                  <a:srgbClr val="002060"/>
                </a:solidFill>
                <a:ea typeface="ヒラギノ角ゴ Pro W3" charset="-128"/>
              </a:rPr>
              <a:t>“permisos sindicales” </a:t>
            </a:r>
            <a:r>
              <a:rPr lang="es-ES_tradnl" sz="2800" dirty="0">
                <a:solidFill>
                  <a:srgbClr val="002060"/>
                </a:solidFill>
                <a:ea typeface="ヒラギノ角ゴ Pro W3" charset="-128"/>
              </a:rPr>
              <a:t>a </a:t>
            </a:r>
            <a:r>
              <a:rPr lang="es-ES_tradnl" sz="2800" dirty="0" smtClean="0">
                <a:solidFill>
                  <a:srgbClr val="002060"/>
                </a:solidFill>
                <a:ea typeface="ヒラギノ角ゴ Pro W3" charset="-128"/>
              </a:rPr>
              <a:t>“horas </a:t>
            </a:r>
            <a:r>
              <a:rPr lang="es-ES_tradnl" sz="2800" dirty="0">
                <a:solidFill>
                  <a:srgbClr val="002060"/>
                </a:solidFill>
                <a:ea typeface="ヒラギノ角ゴ Pro W3" charset="-128"/>
              </a:rPr>
              <a:t>de trabajo </a:t>
            </a:r>
            <a:r>
              <a:rPr lang="es-ES_tradnl" sz="2800" dirty="0" smtClean="0">
                <a:solidFill>
                  <a:srgbClr val="002060"/>
                </a:solidFill>
                <a:ea typeface="ヒラギノ角ゴ Pro W3" charset="-128"/>
              </a:rPr>
              <a:t>sindical”.</a:t>
            </a:r>
          </a:p>
          <a:p>
            <a:pPr algn="just" defTabSz="457200" fontAlgn="base">
              <a:lnSpc>
                <a:spcPct val="90000"/>
              </a:lnSpc>
              <a:spcBef>
                <a:spcPct val="20000"/>
              </a:spcBef>
              <a:spcAft>
                <a:spcPct val="0"/>
              </a:spcAft>
              <a:defRPr/>
            </a:pPr>
            <a:endParaRPr lang="es-ES_tradnl" sz="2800" dirty="0" smtClean="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ES_tradnl" sz="2800" dirty="0" smtClean="0">
                <a:solidFill>
                  <a:srgbClr val="002060"/>
                </a:solidFill>
                <a:ea typeface="ヒラギノ角ゴ Pro W3" charset="-128"/>
              </a:rPr>
              <a:t>Los </a:t>
            </a:r>
            <a:r>
              <a:rPr lang="es-ES_tradnl" sz="2800" dirty="0">
                <a:solidFill>
                  <a:srgbClr val="002060"/>
                </a:solidFill>
                <a:ea typeface="ヒラギノ角ゴ Pro W3" charset="-128"/>
              </a:rPr>
              <a:t>directores y delegados sindicales podrán hacer uso </a:t>
            </a:r>
            <a:r>
              <a:rPr lang="es-ES_tradnl" sz="2800" u="sng" dirty="0">
                <a:solidFill>
                  <a:srgbClr val="FF0000"/>
                </a:solidFill>
                <a:ea typeface="ヒラギノ角ゴ Pro W3" charset="-128"/>
              </a:rPr>
              <a:t>de hasta tres semanas</a:t>
            </a:r>
            <a:r>
              <a:rPr lang="es-ES_tradnl" sz="2800" dirty="0">
                <a:solidFill>
                  <a:srgbClr val="FF0000"/>
                </a:solidFill>
                <a:ea typeface="ヒラギノ角ゴ Pro W3" charset="-128"/>
              </a:rPr>
              <a:t> </a:t>
            </a:r>
            <a:r>
              <a:rPr lang="es-ES_tradnl" sz="2800" dirty="0">
                <a:solidFill>
                  <a:srgbClr val="002060"/>
                </a:solidFill>
                <a:ea typeface="ヒラギノ角ゴ Pro W3" charset="-128"/>
              </a:rPr>
              <a:t>de horas de trabajo sindical en el año calendario para asistir a actividades destinadas a formación y capacitación  sindical, en conformidad a los estatutos del sindicato.</a:t>
            </a:r>
          </a:p>
        </p:txBody>
      </p:sp>
      <p:sp>
        <p:nvSpPr>
          <p:cNvPr id="60419" name="Rectangle 3"/>
          <p:cNvSpPr>
            <a:spLocks noChangeArrowheads="1"/>
          </p:cNvSpPr>
          <p:nvPr/>
        </p:nvSpPr>
        <p:spPr bwMode="auto">
          <a:xfrm>
            <a:off x="1981200" y="152400"/>
            <a:ext cx="7467600" cy="9017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600" b="1" dirty="0">
                <a:solidFill>
                  <a:srgbClr val="002060"/>
                </a:solidFill>
                <a:ea typeface="ヒラギノ角ゴ Pro W3" charset="-128"/>
              </a:rPr>
              <a:t>4. Horas de trabajo sindical en Sindicatos (249)</a:t>
            </a:r>
            <a:endParaRPr lang="es-ES_tradnl" sz="4400" dirty="0">
              <a:solidFill>
                <a:srgbClr val="002060"/>
              </a:solidFill>
              <a:ea typeface="ヒラギノ角ゴ Pro W3" charset="-128"/>
            </a:endParaRPr>
          </a:p>
        </p:txBody>
      </p:sp>
    </p:spTree>
    <p:extLst>
      <p:ext uri="{BB962C8B-B14F-4D97-AF65-F5344CB8AC3E}">
        <p14:creationId xmlns:p14="http://schemas.microsoft.com/office/powerpoint/2010/main" val="1825741916"/>
      </p:ext>
    </p:extLst>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28800" y="1524000"/>
            <a:ext cx="8915400" cy="31700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CL" sz="2000" dirty="0"/>
              <a:t>El incumplimiento de las estipulaciones contenidas en un instrumento colectivo y las </a:t>
            </a:r>
            <a:r>
              <a:rPr lang="es-CL" sz="2000" dirty="0" smtClean="0"/>
              <a:t>prácticas desleales </a:t>
            </a:r>
            <a:r>
              <a:rPr lang="es-CL" sz="2000" dirty="0"/>
              <a:t>de la letra d) de los artículos </a:t>
            </a:r>
            <a:r>
              <a:rPr lang="es-CL" sz="2000" dirty="0" smtClean="0"/>
              <a:t>403 (reemplazo) </a:t>
            </a:r>
            <a:r>
              <a:rPr lang="es-CL" sz="2000" dirty="0"/>
              <a:t>y 404 serán sancionados con una multa por cada </a:t>
            </a:r>
            <a:r>
              <a:rPr lang="es-CL" sz="2000" dirty="0" smtClean="0"/>
              <a:t>trabajador involucrado </a:t>
            </a:r>
            <a:r>
              <a:rPr lang="es-CL" sz="2000" dirty="0"/>
              <a:t>de acuerdo a las siguientes reglas</a:t>
            </a:r>
            <a:r>
              <a:rPr lang="es-CL" sz="2000" dirty="0" smtClean="0"/>
              <a:t>:</a:t>
            </a:r>
          </a:p>
          <a:p>
            <a:endParaRPr lang="es-CL" sz="2000" dirty="0"/>
          </a:p>
          <a:p>
            <a:r>
              <a:rPr lang="es-CL" sz="2000" dirty="0"/>
              <a:t>1. En la </a:t>
            </a:r>
            <a:r>
              <a:rPr lang="es-CL" sz="2000" u="sng" dirty="0"/>
              <a:t>micro y pequeña </a:t>
            </a:r>
            <a:r>
              <a:rPr lang="es-CL" sz="2000" dirty="0"/>
              <a:t>empresa con multa de </a:t>
            </a:r>
            <a:r>
              <a:rPr lang="es-CL" sz="2000" u="sng" dirty="0"/>
              <a:t>una a diez unidades</a:t>
            </a:r>
            <a:r>
              <a:rPr lang="es-CL" sz="2000" dirty="0"/>
              <a:t> tributarias mensuales.</a:t>
            </a:r>
          </a:p>
          <a:p>
            <a:r>
              <a:rPr lang="es-CL" sz="2000" dirty="0"/>
              <a:t>2. En la </a:t>
            </a:r>
            <a:r>
              <a:rPr lang="es-CL" sz="2000" u="sng" dirty="0"/>
              <a:t>mediana empresa </a:t>
            </a:r>
            <a:r>
              <a:rPr lang="es-CL" sz="2000" dirty="0"/>
              <a:t>con multa de </a:t>
            </a:r>
            <a:r>
              <a:rPr lang="es-CL" sz="2000" u="sng" dirty="0"/>
              <a:t>cinco a cincuenta unidades </a:t>
            </a:r>
            <a:r>
              <a:rPr lang="es-CL" sz="2000" dirty="0"/>
              <a:t>tributarias mensuales.</a:t>
            </a:r>
          </a:p>
          <a:p>
            <a:r>
              <a:rPr lang="es-CL" sz="2000" dirty="0"/>
              <a:t>3. En la </a:t>
            </a:r>
            <a:r>
              <a:rPr lang="es-CL" sz="2000" u="sng" dirty="0"/>
              <a:t>gran empresa </a:t>
            </a:r>
            <a:r>
              <a:rPr lang="es-CL" sz="2000" dirty="0"/>
              <a:t>con multa de </a:t>
            </a:r>
            <a:r>
              <a:rPr lang="es-CL" sz="2000" u="sng" dirty="0"/>
              <a:t>diez a cien unidades tributarias </a:t>
            </a:r>
            <a:r>
              <a:rPr lang="es-CL" sz="2000" dirty="0"/>
              <a:t>mensuales.</a:t>
            </a:r>
          </a:p>
        </p:txBody>
      </p:sp>
      <p:sp>
        <p:nvSpPr>
          <p:cNvPr id="4" name="Rectángulo 3"/>
          <p:cNvSpPr/>
          <p:nvPr/>
        </p:nvSpPr>
        <p:spPr>
          <a:xfrm>
            <a:off x="1851546" y="5029200"/>
            <a:ext cx="8892654"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L" dirty="0"/>
              <a:t>Las multas a que se refieren los incisos anteriores serán a beneficio del Fondo de </a:t>
            </a:r>
            <a:r>
              <a:rPr lang="es-CL" dirty="0" smtClean="0"/>
              <a:t>Formación Sindical </a:t>
            </a:r>
            <a:r>
              <a:rPr lang="es-CL" dirty="0"/>
              <a:t>y Relaciones Laborales Colaborativas, administrado por el Ministerio del Trabajo y </a:t>
            </a:r>
            <a:r>
              <a:rPr lang="es-CL" dirty="0" smtClean="0"/>
              <a:t>Previsión Social</a:t>
            </a:r>
            <a:r>
              <a:rPr lang="es-CL" dirty="0"/>
              <a:t>.</a:t>
            </a:r>
          </a:p>
        </p:txBody>
      </p:sp>
    </p:spTree>
    <p:extLst>
      <p:ext uri="{BB962C8B-B14F-4D97-AF65-F5344CB8AC3E}">
        <p14:creationId xmlns:p14="http://schemas.microsoft.com/office/powerpoint/2010/main" val="144658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El despido Antisindical</a:t>
            </a:r>
            <a:endParaRPr lang="es-CL" dirty="0">
              <a:solidFill>
                <a:srgbClr val="FF0000"/>
              </a:solidFill>
            </a:endParaRPr>
          </a:p>
        </p:txBody>
      </p:sp>
      <p:sp>
        <p:nvSpPr>
          <p:cNvPr id="3" name="CuadroTexto 2"/>
          <p:cNvSpPr txBox="1"/>
          <p:nvPr/>
        </p:nvSpPr>
        <p:spPr>
          <a:xfrm>
            <a:off x="1127448" y="1556792"/>
            <a:ext cx="9073008" cy="3693319"/>
          </a:xfrm>
          <a:prstGeom prst="rect">
            <a:avLst/>
          </a:prstGeom>
          <a:noFill/>
        </p:spPr>
        <p:txBody>
          <a:bodyPr wrap="square" rtlCol="0">
            <a:spAutoFit/>
          </a:bodyPr>
          <a:lstStyle/>
          <a:p>
            <a:r>
              <a:rPr lang="es-MX" dirty="0" smtClean="0">
                <a:solidFill>
                  <a:srgbClr val="0070C0"/>
                </a:solidFill>
              </a:rPr>
              <a:t>El art. 294 regula los efectos del término del contrato de un trabajador no amparado por el fuero laboral, ocurrido con ocasión de una práctica antisindical concreta del empleador: </a:t>
            </a:r>
          </a:p>
          <a:p>
            <a:endParaRPr lang="es-MX" dirty="0">
              <a:solidFill>
                <a:srgbClr val="0070C0"/>
              </a:solidFill>
            </a:endParaRPr>
          </a:p>
          <a:p>
            <a:pPr marL="285750" indent="-285750">
              <a:buFontTx/>
              <a:buChar char="-"/>
            </a:pPr>
            <a:r>
              <a:rPr lang="es-MX" dirty="0" smtClean="0">
                <a:solidFill>
                  <a:srgbClr val="0070C0"/>
                </a:solidFill>
              </a:rPr>
              <a:t>En represalia de su afiliación sindical </a:t>
            </a:r>
          </a:p>
          <a:p>
            <a:pPr marL="285750" indent="-285750">
              <a:buFontTx/>
              <a:buChar char="-"/>
            </a:pPr>
            <a:r>
              <a:rPr lang="es-MX" dirty="0" smtClean="0">
                <a:solidFill>
                  <a:srgbClr val="0070C0"/>
                </a:solidFill>
              </a:rPr>
              <a:t>Su participación en actividades sindicales</a:t>
            </a:r>
          </a:p>
          <a:p>
            <a:pPr marL="285750" indent="-285750">
              <a:buFontTx/>
              <a:buChar char="-"/>
            </a:pPr>
            <a:r>
              <a:rPr lang="es-MX" dirty="0" smtClean="0">
                <a:solidFill>
                  <a:srgbClr val="0070C0"/>
                </a:solidFill>
              </a:rPr>
              <a:t>Su participación en una negociación colectiva</a:t>
            </a:r>
          </a:p>
          <a:p>
            <a:endParaRPr lang="es-MX" dirty="0">
              <a:solidFill>
                <a:srgbClr val="0070C0"/>
              </a:solidFill>
            </a:endParaRPr>
          </a:p>
          <a:p>
            <a:endParaRPr lang="es-MX" dirty="0" smtClean="0">
              <a:solidFill>
                <a:srgbClr val="0070C0"/>
              </a:solidFill>
            </a:endParaRPr>
          </a:p>
          <a:p>
            <a:pPr algn="just"/>
            <a:r>
              <a:rPr lang="es-MX" dirty="0">
                <a:solidFill>
                  <a:srgbClr val="0070C0"/>
                </a:solidFill>
              </a:rPr>
              <a:t> </a:t>
            </a:r>
            <a:r>
              <a:rPr lang="es-MX" dirty="0" smtClean="0">
                <a:solidFill>
                  <a:srgbClr val="0070C0"/>
                </a:solidFill>
              </a:rPr>
              <a:t>    </a:t>
            </a:r>
            <a:r>
              <a:rPr lang="es-MX" b="1" u="sng" dirty="0" smtClean="0">
                <a:solidFill>
                  <a:srgbClr val="0070C0"/>
                </a:solidFill>
              </a:rPr>
              <a:t>Efecto</a:t>
            </a:r>
            <a:r>
              <a:rPr lang="es-MX" dirty="0" smtClean="0">
                <a:solidFill>
                  <a:srgbClr val="0070C0"/>
                </a:solidFill>
              </a:rPr>
              <a:t>: </a:t>
            </a:r>
            <a:r>
              <a:rPr lang="es-MX" u="sng" dirty="0" smtClean="0">
                <a:solidFill>
                  <a:srgbClr val="0070C0"/>
                </a:solidFill>
              </a:rPr>
              <a:t>La nulidad del mismo y reincorporación del trabajador</a:t>
            </a:r>
            <a:r>
              <a:rPr lang="es-MX" dirty="0" smtClean="0">
                <a:solidFill>
                  <a:srgbClr val="0070C0"/>
                </a:solidFill>
              </a:rPr>
              <a:t>. Se aplica el procedimiento de 	 tutela laboral, sin las reglas del despido discriminatorio, que con la antigua ley le 	 permitían optar entre la reincorporación o el pago de las indemnizaciones. 		 </a:t>
            </a:r>
            <a:r>
              <a:rPr lang="es-MX" u="sng" dirty="0" smtClean="0">
                <a:solidFill>
                  <a:srgbClr val="0070C0"/>
                </a:solidFill>
              </a:rPr>
              <a:t>Legitimado Activo</a:t>
            </a:r>
            <a:r>
              <a:rPr lang="es-MX" dirty="0" smtClean="0">
                <a:solidFill>
                  <a:srgbClr val="0070C0"/>
                </a:solidFill>
              </a:rPr>
              <a:t>: El trabajador afectado</a:t>
            </a:r>
          </a:p>
          <a:p>
            <a:r>
              <a:rPr lang="es-MX" dirty="0"/>
              <a:t> </a:t>
            </a:r>
            <a:r>
              <a:rPr lang="es-MX" dirty="0" smtClean="0"/>
              <a:t>     </a:t>
            </a:r>
            <a:endParaRPr lang="es-CL" dirty="0"/>
          </a:p>
        </p:txBody>
      </p:sp>
    </p:spTree>
    <p:extLst>
      <p:ext uri="{BB962C8B-B14F-4D97-AF65-F5344CB8AC3E}">
        <p14:creationId xmlns:p14="http://schemas.microsoft.com/office/powerpoint/2010/main" val="33293542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568" y="0"/>
            <a:ext cx="10972800" cy="1143000"/>
          </a:xfrm>
        </p:spPr>
        <p:txBody>
          <a:bodyPr>
            <a:normAutofit/>
          </a:bodyPr>
          <a:lstStyle/>
          <a:p>
            <a:r>
              <a:rPr lang="es-MX" dirty="0" smtClean="0">
                <a:solidFill>
                  <a:srgbClr val="FF0000"/>
                </a:solidFill>
              </a:rPr>
              <a:t>Pactos de condiciones especiales de trabajo</a:t>
            </a:r>
            <a:endParaRPr lang="es-CL" dirty="0">
              <a:solidFill>
                <a:srgbClr val="FF0000"/>
              </a:solidFill>
            </a:endParaRPr>
          </a:p>
        </p:txBody>
      </p:sp>
      <p:sp>
        <p:nvSpPr>
          <p:cNvPr id="3" name="CuadroTexto 2"/>
          <p:cNvSpPr txBox="1"/>
          <p:nvPr/>
        </p:nvSpPr>
        <p:spPr>
          <a:xfrm>
            <a:off x="551384" y="980728"/>
            <a:ext cx="10513168" cy="6740307"/>
          </a:xfrm>
          <a:prstGeom prst="rect">
            <a:avLst/>
          </a:prstGeom>
          <a:noFill/>
        </p:spPr>
        <p:txBody>
          <a:bodyPr wrap="square" rtlCol="0">
            <a:spAutoFit/>
          </a:bodyPr>
          <a:lstStyle/>
          <a:p>
            <a:pPr algn="just"/>
            <a:r>
              <a:rPr lang="es-MX" dirty="0" smtClean="0">
                <a:solidFill>
                  <a:srgbClr val="0070C0"/>
                </a:solidFill>
              </a:rPr>
              <a:t>La ley 20.940 incorpora directrices normativas que buscan la flexibilización y adaptabilidad sobre condiciones especiales de trabajo. </a:t>
            </a:r>
          </a:p>
          <a:p>
            <a:pPr algn="just"/>
            <a:endParaRPr lang="es-MX" dirty="0">
              <a:solidFill>
                <a:srgbClr val="0070C0"/>
              </a:solidFill>
            </a:endParaRPr>
          </a:p>
          <a:p>
            <a:pPr algn="just"/>
            <a:r>
              <a:rPr lang="es-MX" dirty="0" smtClean="0">
                <a:solidFill>
                  <a:srgbClr val="0070C0"/>
                </a:solidFill>
              </a:rPr>
              <a:t>El proyecto contenía otros pactos, que fueron eliminados por el veto </a:t>
            </a:r>
            <a:r>
              <a:rPr lang="es-MX" dirty="0" err="1" smtClean="0">
                <a:solidFill>
                  <a:srgbClr val="0070C0"/>
                </a:solidFill>
              </a:rPr>
              <a:t>supresivo</a:t>
            </a:r>
            <a:r>
              <a:rPr lang="es-MX" dirty="0" smtClean="0">
                <a:solidFill>
                  <a:srgbClr val="0070C0"/>
                </a:solidFill>
              </a:rPr>
              <a:t> del Gobierno: sistema excepcional de distribución de jornada de trabajo; bolsas de horas extras trimestrales; jornada pasiva.</a:t>
            </a:r>
          </a:p>
          <a:p>
            <a:pPr algn="just"/>
            <a:endParaRPr lang="es-MX" dirty="0">
              <a:solidFill>
                <a:srgbClr val="0070C0"/>
              </a:solidFill>
            </a:endParaRPr>
          </a:p>
          <a:p>
            <a:pPr algn="just"/>
            <a:r>
              <a:rPr lang="es-MX" b="1" dirty="0" smtClean="0">
                <a:solidFill>
                  <a:srgbClr val="0070C0"/>
                </a:solidFill>
              </a:rPr>
              <a:t>Requisitos de los pactos</a:t>
            </a:r>
            <a:r>
              <a:rPr lang="es-MX" dirty="0" smtClean="0">
                <a:solidFill>
                  <a:srgbClr val="0070C0"/>
                </a:solidFill>
              </a:rPr>
              <a:t>:</a:t>
            </a:r>
          </a:p>
          <a:p>
            <a:pPr marL="285750" indent="-285750" algn="just">
              <a:buFontTx/>
              <a:buChar char="-"/>
            </a:pPr>
            <a:r>
              <a:rPr lang="es-MX" dirty="0" smtClean="0">
                <a:solidFill>
                  <a:srgbClr val="0070C0"/>
                </a:solidFill>
              </a:rPr>
              <a:t>Procede en aquellas empresas que tengan una afiliación sindical igual o superior al 30% del total de sus trabajadores. En este caso, la o las OOSS podrán, conjunta o separadamente, acordar con el empleador pacto sobre las condiciones especiales de trabajo.</a:t>
            </a:r>
          </a:p>
          <a:p>
            <a:pPr marL="285750" indent="-285750" algn="just">
              <a:buFontTx/>
              <a:buChar char="-"/>
            </a:pPr>
            <a:endParaRPr lang="es-MX" dirty="0" smtClean="0">
              <a:solidFill>
                <a:srgbClr val="0070C0"/>
              </a:solidFill>
            </a:endParaRPr>
          </a:p>
          <a:p>
            <a:pPr marL="285750" indent="-285750" algn="just">
              <a:buFontTx/>
              <a:buChar char="-"/>
            </a:pPr>
            <a:r>
              <a:rPr lang="es-MX" dirty="0" smtClean="0">
                <a:solidFill>
                  <a:srgbClr val="0070C0"/>
                </a:solidFill>
              </a:rPr>
              <a:t>Estos pactos sólo podrán acordarse en forma directa y sin sujeción a las normas de la N.C. reglada. Deben ser aprobados según sus estatutos y si nada dicen por mayoría absoluta, en asamblea ante ministro de fe. Duración máxima: 3 años</a:t>
            </a:r>
          </a:p>
          <a:p>
            <a:pPr algn="just"/>
            <a:endParaRPr lang="es-MX" dirty="0" smtClean="0">
              <a:solidFill>
                <a:srgbClr val="0070C0"/>
              </a:solidFill>
            </a:endParaRPr>
          </a:p>
          <a:p>
            <a:pPr marL="285750" indent="-285750" algn="just">
              <a:buFontTx/>
              <a:buChar char="-"/>
            </a:pPr>
            <a:r>
              <a:rPr lang="es-MX" dirty="0" smtClean="0">
                <a:solidFill>
                  <a:srgbClr val="0070C0"/>
                </a:solidFill>
              </a:rPr>
              <a:t>Los pactos serán aplicables a los trabajadores representados por las OOSS que los hayan celebrado, salvo que las partes excluyan a un trabajador que lo solicite. Para que se apliquen a trabajadores sin afiliación sindical, se requiere su consentimiento expreso por escrito.</a:t>
            </a:r>
          </a:p>
          <a:p>
            <a:pPr marL="285750" indent="-285750" algn="just">
              <a:buFontTx/>
              <a:buChar char="-"/>
            </a:pPr>
            <a:endParaRPr lang="es-MX" dirty="0" smtClean="0">
              <a:solidFill>
                <a:srgbClr val="0070C0"/>
              </a:solidFill>
            </a:endParaRPr>
          </a:p>
          <a:p>
            <a:pPr marL="285750" indent="-285750" algn="just">
              <a:buFontTx/>
              <a:buChar char="-"/>
            </a:pPr>
            <a:r>
              <a:rPr lang="es-MX" dirty="0" smtClean="0">
                <a:solidFill>
                  <a:srgbClr val="0070C0"/>
                </a:solidFill>
              </a:rPr>
              <a:t>Dentro de los 5 días siguientes a la suscripción del pacto, el empleador deberá registrarlo en forma electrónica ante la DT</a:t>
            </a:r>
            <a:endParaRPr lang="es-MX" dirty="0">
              <a:solidFill>
                <a:srgbClr val="0070C0"/>
              </a:solidFill>
            </a:endParaRPr>
          </a:p>
          <a:p>
            <a:endParaRPr lang="es-MX" dirty="0" smtClean="0"/>
          </a:p>
          <a:p>
            <a:endParaRPr lang="es-MX" dirty="0"/>
          </a:p>
          <a:p>
            <a:r>
              <a:rPr lang="es-MX" dirty="0" smtClean="0"/>
              <a:t>  </a:t>
            </a:r>
            <a:endParaRPr lang="es-CL" dirty="0"/>
          </a:p>
        </p:txBody>
      </p:sp>
    </p:spTree>
    <p:extLst>
      <p:ext uri="{BB962C8B-B14F-4D97-AF65-F5344CB8AC3E}">
        <p14:creationId xmlns:p14="http://schemas.microsoft.com/office/powerpoint/2010/main" val="1579241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40" y="764704"/>
            <a:ext cx="9557320" cy="1143000"/>
          </a:xfrm>
        </p:spPr>
        <p:txBody>
          <a:bodyPr>
            <a:normAutofit fontScale="90000"/>
          </a:bodyPr>
          <a:lstStyle/>
          <a:p>
            <a:r>
              <a:rPr lang="es-MX" dirty="0" smtClean="0">
                <a:solidFill>
                  <a:srgbClr val="FF0000"/>
                </a:solidFill>
              </a:rPr>
              <a:t>Pacto sobre distribución de jornada de trabajo semanal</a:t>
            </a:r>
            <a:endParaRPr lang="es-CL" dirty="0">
              <a:solidFill>
                <a:srgbClr val="FF0000"/>
              </a:solidFill>
            </a:endParaRPr>
          </a:p>
        </p:txBody>
      </p:sp>
      <p:sp>
        <p:nvSpPr>
          <p:cNvPr id="3" name="CuadroTexto 2"/>
          <p:cNvSpPr txBox="1"/>
          <p:nvPr/>
        </p:nvSpPr>
        <p:spPr>
          <a:xfrm>
            <a:off x="623392" y="2996952"/>
            <a:ext cx="7488832" cy="2677656"/>
          </a:xfrm>
          <a:prstGeom prst="rect">
            <a:avLst/>
          </a:prstGeom>
          <a:noFill/>
        </p:spPr>
        <p:txBody>
          <a:bodyPr wrap="square" rtlCol="0">
            <a:spAutoFit/>
          </a:bodyPr>
          <a:lstStyle/>
          <a:p>
            <a:pPr algn="just"/>
            <a:r>
              <a:rPr lang="es-MX" sz="2400" dirty="0" smtClean="0">
                <a:solidFill>
                  <a:srgbClr val="0070C0"/>
                </a:solidFill>
              </a:rPr>
              <a:t>Las partes podrán acordar que la jornada ordinaria semanal de trabajo se distribuya en 4 días. En cualquier caso, la jornada no podrá exceder de 12 horas diarias de trabajo efectivo, incluidas la jornada ordinaria, extraordinaria y los descansos. Si la jornada de trabajo supera las 10 horas, deberá acordarse una hora de descanso imputable a ella. </a:t>
            </a:r>
            <a:endParaRPr lang="es-CL" sz="2400" dirty="0">
              <a:solidFill>
                <a:srgbClr val="0070C0"/>
              </a:solidFill>
            </a:endParaRPr>
          </a:p>
        </p:txBody>
      </p:sp>
      <p:pic>
        <p:nvPicPr>
          <p:cNvPr id="4" name="Imagen 3"/>
          <p:cNvPicPr>
            <a:picLocks noChangeAspect="1"/>
          </p:cNvPicPr>
          <p:nvPr/>
        </p:nvPicPr>
        <p:blipFill>
          <a:blip r:embed="rId2"/>
          <a:stretch>
            <a:fillRect/>
          </a:stretch>
        </p:blipFill>
        <p:spPr>
          <a:xfrm>
            <a:off x="8205229" y="2564904"/>
            <a:ext cx="3981450" cy="2952750"/>
          </a:xfrm>
          <a:prstGeom prst="rect">
            <a:avLst/>
          </a:prstGeom>
        </p:spPr>
      </p:pic>
      <p:pic>
        <p:nvPicPr>
          <p:cNvPr id="5" name="Imagen 4"/>
          <p:cNvPicPr>
            <a:picLocks noChangeAspect="1"/>
          </p:cNvPicPr>
          <p:nvPr/>
        </p:nvPicPr>
        <p:blipFill>
          <a:blip r:embed="rId3"/>
          <a:stretch>
            <a:fillRect/>
          </a:stretch>
        </p:blipFill>
        <p:spPr>
          <a:xfrm>
            <a:off x="4578215" y="6729973"/>
            <a:ext cx="1255885" cy="128027"/>
          </a:xfrm>
          <a:prstGeom prst="rect">
            <a:avLst/>
          </a:prstGeom>
        </p:spPr>
      </p:pic>
      <p:pic>
        <p:nvPicPr>
          <p:cNvPr id="6" name="Imagen 5"/>
          <p:cNvPicPr>
            <a:picLocks noChangeAspect="1"/>
          </p:cNvPicPr>
          <p:nvPr/>
        </p:nvPicPr>
        <p:blipFill>
          <a:blip r:embed="rId4"/>
          <a:stretch>
            <a:fillRect/>
          </a:stretch>
        </p:blipFill>
        <p:spPr>
          <a:xfrm>
            <a:off x="5834100" y="6729972"/>
            <a:ext cx="1609483" cy="128027"/>
          </a:xfrm>
          <a:prstGeom prst="rect">
            <a:avLst/>
          </a:prstGeom>
        </p:spPr>
      </p:pic>
    </p:spTree>
    <p:extLst>
      <p:ext uri="{BB962C8B-B14F-4D97-AF65-F5344CB8AC3E}">
        <p14:creationId xmlns:p14="http://schemas.microsoft.com/office/powerpoint/2010/main" val="5017652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832304" y="1268760"/>
            <a:ext cx="3240360" cy="3240360"/>
          </a:xfrm>
          <a:prstGeom prst="rect">
            <a:avLst/>
          </a:prstGeom>
          <a:effectLst>
            <a:glow>
              <a:schemeClr val="accent1">
                <a:alpha val="40000"/>
              </a:schemeClr>
            </a:glow>
          </a:effectLst>
        </p:spPr>
      </p:pic>
      <p:sp>
        <p:nvSpPr>
          <p:cNvPr id="2" name="Título 1"/>
          <p:cNvSpPr>
            <a:spLocks noGrp="1"/>
          </p:cNvSpPr>
          <p:nvPr>
            <p:ph type="title"/>
          </p:nvPr>
        </p:nvSpPr>
        <p:spPr/>
        <p:txBody>
          <a:bodyPr>
            <a:normAutofit fontScale="90000"/>
          </a:bodyPr>
          <a:lstStyle/>
          <a:p>
            <a:r>
              <a:rPr lang="es-CL" dirty="0">
                <a:solidFill>
                  <a:srgbClr val="FF0000"/>
                </a:solidFill>
              </a:rPr>
              <a:t>Pactos para trabajadores con responsabilidades familiares</a:t>
            </a:r>
          </a:p>
        </p:txBody>
      </p:sp>
      <p:sp>
        <p:nvSpPr>
          <p:cNvPr id="4" name="Rectángulo 3"/>
          <p:cNvSpPr/>
          <p:nvPr/>
        </p:nvSpPr>
        <p:spPr>
          <a:xfrm>
            <a:off x="479376" y="1586541"/>
            <a:ext cx="7920880" cy="5632311"/>
          </a:xfrm>
          <a:prstGeom prst="rect">
            <a:avLst/>
          </a:prstGeom>
        </p:spPr>
        <p:txBody>
          <a:bodyPr wrap="square">
            <a:spAutoFit/>
          </a:bodyPr>
          <a:lstStyle/>
          <a:p>
            <a:pPr algn="just"/>
            <a:r>
              <a:rPr lang="es-CL" dirty="0"/>
              <a:t>Estos pactos permiten que los trabajadores combinen tiempo de trabajo presencial en la empresa y fuera de ella (jornadas flexibles y modalidad de teletrabajo</a:t>
            </a:r>
            <a:r>
              <a:rPr lang="es-CL" dirty="0" smtClean="0"/>
              <a:t>).</a:t>
            </a:r>
          </a:p>
          <a:p>
            <a:pPr algn="just"/>
            <a:endParaRPr lang="es-CL" dirty="0" smtClean="0"/>
          </a:p>
          <a:p>
            <a:pPr algn="just"/>
            <a:r>
              <a:rPr lang="es-CL" dirty="0"/>
              <a:t>Según Convenio 156 OIT, sobre trabajadores con responsabilidades familiares, se entiende por tales, a aquellos trabajadores y trabajadoras con responsabilidades hacia los hijos a su cargo , o bien, respecto a miembros de su familia directa que de manera evidente necesiten su cuidado (tercera edad, discapacidad, etc</a:t>
            </a:r>
            <a:r>
              <a:rPr lang="es-CL" dirty="0" smtClean="0"/>
              <a:t>.</a:t>
            </a:r>
          </a:p>
          <a:p>
            <a:pPr algn="just"/>
            <a:endParaRPr lang="es-CL" dirty="0" smtClean="0"/>
          </a:p>
          <a:p>
            <a:pPr algn="just"/>
            <a:r>
              <a:rPr lang="es-CL" dirty="0"/>
              <a:t>Estos pactos también pueden aplicarse a jóvenes que cursan estudios regulares, mujeres, personas con discapacidad, etc</a:t>
            </a:r>
            <a:r>
              <a:rPr lang="es-CL" dirty="0" smtClean="0"/>
              <a:t>.</a:t>
            </a:r>
          </a:p>
          <a:p>
            <a:pPr algn="just"/>
            <a:endParaRPr lang="es-MX" dirty="0"/>
          </a:p>
          <a:p>
            <a:pPr algn="just"/>
            <a:r>
              <a:rPr lang="es-CL" dirty="0"/>
              <a:t>-</a:t>
            </a:r>
            <a:r>
              <a:rPr lang="es-CL" b="1" u="sng" dirty="0"/>
              <a:t>Implementación operativa</a:t>
            </a:r>
            <a:r>
              <a:rPr lang="es-CL" dirty="0"/>
              <a:t>: El o los sindicatos, deberán suscribir un pacto o acuerdo marco, que permita establecer en la empresa sistemas de jornada, que combine modalidades de trabajo presencial y teletrabajo. Luego corresponderá al acuerdo individual establecer las modalidades específicas en las que se ejecutarán los servicios (el trabajador que desee acogerse, deberá comunicar su intención por escrito al empleador 30 días antes. Es facultativo para el empleador aceptar o rechazar. Si acepta, se suscribe un anexo al contrato individual) </a:t>
            </a:r>
          </a:p>
          <a:p>
            <a:endParaRPr lang="es-CL" dirty="0"/>
          </a:p>
          <a:p>
            <a:endParaRPr lang="es-CL" dirty="0"/>
          </a:p>
        </p:txBody>
      </p:sp>
      <p:pic>
        <p:nvPicPr>
          <p:cNvPr id="6" name="Imagen 5"/>
          <p:cNvPicPr>
            <a:picLocks noChangeAspect="1"/>
          </p:cNvPicPr>
          <p:nvPr/>
        </p:nvPicPr>
        <p:blipFill>
          <a:blip r:embed="rId3"/>
          <a:stretch>
            <a:fillRect/>
          </a:stretch>
        </p:blipFill>
        <p:spPr>
          <a:xfrm>
            <a:off x="10579994" y="6729973"/>
            <a:ext cx="1609483" cy="128027"/>
          </a:xfrm>
          <a:prstGeom prst="rect">
            <a:avLst/>
          </a:prstGeom>
        </p:spPr>
      </p:pic>
      <p:pic>
        <p:nvPicPr>
          <p:cNvPr id="7" name="Imagen 6"/>
          <p:cNvPicPr>
            <a:picLocks noChangeAspect="1"/>
          </p:cNvPicPr>
          <p:nvPr/>
        </p:nvPicPr>
        <p:blipFill>
          <a:blip r:embed="rId4"/>
          <a:stretch>
            <a:fillRect/>
          </a:stretch>
        </p:blipFill>
        <p:spPr>
          <a:xfrm>
            <a:off x="9324109" y="6729973"/>
            <a:ext cx="1255885" cy="128027"/>
          </a:xfrm>
          <a:prstGeom prst="rect">
            <a:avLst/>
          </a:prstGeom>
        </p:spPr>
      </p:pic>
    </p:spTree>
    <p:extLst>
      <p:ext uri="{BB962C8B-B14F-4D97-AF65-F5344CB8AC3E}">
        <p14:creationId xmlns:p14="http://schemas.microsoft.com/office/powerpoint/2010/main" val="10323001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3472" y="1196752"/>
            <a:ext cx="9793088" cy="5539978"/>
          </a:xfrm>
          <a:prstGeom prst="rect">
            <a:avLst/>
          </a:prstGeom>
        </p:spPr>
        <p:txBody>
          <a:bodyPr wrap="square">
            <a:spAutoFit/>
          </a:bodyPr>
          <a:lstStyle/>
          <a:p>
            <a:pPr algn="just"/>
            <a:r>
              <a:rPr lang="es-CL" sz="2400" dirty="0">
                <a:solidFill>
                  <a:srgbClr val="0070C0"/>
                </a:solidFill>
              </a:rPr>
              <a:t>Debe implementar un sistema para que el empleador registre electrónicamente estos pactos, dentro de los 5 días siguientes a su suscripción. </a:t>
            </a:r>
          </a:p>
          <a:p>
            <a:pPr algn="just"/>
            <a:endParaRPr lang="es-CL" sz="2400" dirty="0">
              <a:solidFill>
                <a:srgbClr val="0070C0"/>
              </a:solidFill>
            </a:endParaRPr>
          </a:p>
          <a:p>
            <a:pPr algn="just"/>
            <a:r>
              <a:rPr lang="es-CL" sz="2400" dirty="0">
                <a:solidFill>
                  <a:srgbClr val="0070C0"/>
                </a:solidFill>
              </a:rPr>
              <a:t>Pondrá a disposición de  los usuarios  modelos tipo de pactos </a:t>
            </a:r>
          </a:p>
          <a:p>
            <a:pPr algn="just"/>
            <a:endParaRPr lang="es-CL" sz="2400" dirty="0">
              <a:solidFill>
                <a:srgbClr val="0070C0"/>
              </a:solidFill>
            </a:endParaRPr>
          </a:p>
          <a:p>
            <a:pPr algn="just"/>
            <a:r>
              <a:rPr lang="es-CL" sz="2400" dirty="0">
                <a:solidFill>
                  <a:srgbClr val="0070C0"/>
                </a:solidFill>
              </a:rPr>
              <a:t>Fiscalizará los mencionados acuerdos. </a:t>
            </a:r>
            <a:endParaRPr lang="es-CL" sz="2400" dirty="0" smtClean="0">
              <a:solidFill>
                <a:srgbClr val="0070C0"/>
              </a:solidFill>
            </a:endParaRPr>
          </a:p>
          <a:p>
            <a:pPr algn="just"/>
            <a:endParaRPr lang="es-MX" sz="2400" dirty="0">
              <a:solidFill>
                <a:srgbClr val="0070C0"/>
              </a:solidFill>
            </a:endParaRPr>
          </a:p>
          <a:p>
            <a:pPr algn="just"/>
            <a:r>
              <a:rPr lang="es-CL" sz="2400" dirty="0">
                <a:solidFill>
                  <a:srgbClr val="0070C0"/>
                </a:solidFill>
              </a:rPr>
              <a:t>Federaciones y Confederaciones, podrán suscribir pactos sobre condiciones especiales de trabajo, en cualquier tiempo, previo acuerdo con uno o más empleadores  (Negociación Colectiva No reglada) </a:t>
            </a:r>
          </a:p>
          <a:p>
            <a:pPr algn="just"/>
            <a:endParaRPr lang="es-CL" sz="2400" dirty="0">
              <a:solidFill>
                <a:srgbClr val="0070C0"/>
              </a:solidFill>
            </a:endParaRPr>
          </a:p>
          <a:p>
            <a:pPr algn="just"/>
            <a:r>
              <a:rPr lang="es-CL" sz="2400" dirty="0">
                <a:solidFill>
                  <a:srgbClr val="0070C0"/>
                </a:solidFill>
              </a:rPr>
              <a:t>En estos casos no se exigiría el quórum del 30% y su duración, será la que definan las partes</a:t>
            </a:r>
            <a:r>
              <a:rPr lang="es-CL" dirty="0">
                <a:solidFill>
                  <a:srgbClr val="0070C0"/>
                </a:solidFill>
              </a:rPr>
              <a:t>.</a:t>
            </a:r>
          </a:p>
          <a:p>
            <a:endParaRPr lang="es-CL" dirty="0"/>
          </a:p>
        </p:txBody>
      </p:sp>
      <p:sp>
        <p:nvSpPr>
          <p:cNvPr id="3" name="Rectángulo 2"/>
          <p:cNvSpPr/>
          <p:nvPr/>
        </p:nvSpPr>
        <p:spPr>
          <a:xfrm>
            <a:off x="4583832" y="332656"/>
            <a:ext cx="2633798" cy="707886"/>
          </a:xfrm>
          <a:prstGeom prst="rect">
            <a:avLst/>
          </a:prstGeom>
        </p:spPr>
        <p:txBody>
          <a:bodyPr wrap="none">
            <a:spAutoFit/>
          </a:bodyPr>
          <a:lstStyle/>
          <a:p>
            <a:r>
              <a:rPr lang="es-CL" sz="4000" dirty="0">
                <a:solidFill>
                  <a:srgbClr val="FF0000"/>
                </a:solidFill>
              </a:rPr>
              <a:t>Rol de la DT</a:t>
            </a:r>
          </a:p>
        </p:txBody>
      </p:sp>
      <p:pic>
        <p:nvPicPr>
          <p:cNvPr id="4" name="Imagen 3"/>
          <p:cNvPicPr>
            <a:picLocks noChangeAspect="1"/>
          </p:cNvPicPr>
          <p:nvPr/>
        </p:nvPicPr>
        <p:blipFill>
          <a:blip r:embed="rId2"/>
          <a:stretch>
            <a:fillRect/>
          </a:stretch>
        </p:blipFill>
        <p:spPr>
          <a:xfrm>
            <a:off x="4648778" y="6756016"/>
            <a:ext cx="1255885" cy="128027"/>
          </a:xfrm>
          <a:prstGeom prst="rect">
            <a:avLst/>
          </a:prstGeom>
        </p:spPr>
      </p:pic>
      <p:pic>
        <p:nvPicPr>
          <p:cNvPr id="7" name="Imagen 6"/>
          <p:cNvPicPr>
            <a:picLocks noChangeAspect="1"/>
          </p:cNvPicPr>
          <p:nvPr/>
        </p:nvPicPr>
        <p:blipFill>
          <a:blip r:embed="rId3"/>
          <a:stretch>
            <a:fillRect/>
          </a:stretch>
        </p:blipFill>
        <p:spPr>
          <a:xfrm>
            <a:off x="5900731" y="6756016"/>
            <a:ext cx="1609483" cy="128027"/>
          </a:xfrm>
          <a:prstGeom prst="rect">
            <a:avLst/>
          </a:prstGeom>
        </p:spPr>
      </p:pic>
    </p:spTree>
    <p:extLst>
      <p:ext uri="{BB962C8B-B14F-4D97-AF65-F5344CB8AC3E}">
        <p14:creationId xmlns:p14="http://schemas.microsoft.com/office/powerpoint/2010/main" val="10541553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2246313" y="1406527"/>
            <a:ext cx="7772400" cy="1500187"/>
          </a:xfrm>
        </p:spPr>
        <p:txBody>
          <a:bodyPr/>
          <a:lstStyle/>
          <a:p>
            <a:pPr algn="ctr"/>
            <a:r>
              <a:rPr lang="es-ES_tradnl" sz="8000" dirty="0">
                <a:solidFill>
                  <a:schemeClr val="tx1"/>
                </a:solidFill>
              </a:rPr>
              <a:t>Muchas Gracias.</a:t>
            </a:r>
            <a:endParaRPr lang="es-CL" sz="8000" dirty="0">
              <a:solidFill>
                <a:schemeClr val="tx1"/>
              </a:solidFill>
            </a:endParaRPr>
          </a:p>
        </p:txBody>
      </p:sp>
    </p:spTree>
    <p:extLst>
      <p:ext uri="{BB962C8B-B14F-4D97-AF65-F5344CB8AC3E}">
        <p14:creationId xmlns:p14="http://schemas.microsoft.com/office/powerpoint/2010/main" val="3447244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52500" y="1828800"/>
            <a:ext cx="9525000" cy="3816424"/>
          </a:xfrm>
          <a:prstGeom prst="rect">
            <a:avLst/>
          </a:prstGeom>
          <a:noFill/>
          <a:ln w="9525">
            <a:noFill/>
            <a:miter lim="800000"/>
            <a:headEnd/>
            <a:tailEnd/>
          </a:ln>
        </p:spPr>
        <p:txBody>
          <a:bodyPr/>
          <a:lstStyle/>
          <a:p>
            <a:pPr algn="just" defTabSz="457200" fontAlgn="base">
              <a:spcBef>
                <a:spcPct val="0"/>
              </a:spcBef>
              <a:spcAft>
                <a:spcPct val="0"/>
              </a:spcAft>
            </a:pPr>
            <a:r>
              <a:rPr lang="es-CL" sz="240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El estatuto deberá incorporar un mecanismo destinado a resguardar que el directorio esté integrado por directoras en una proporción no inferior a un tercio del total de sus integrantes con derecho al fuero y a las demás prerrogativas que establece este Código, o por la proporción de directoras que corresponda al porcentaje de afiliación de trabajadoras en el total de afiliados, en el caso de ser menor. </a:t>
            </a:r>
            <a:endParaRPr lang="es-CL" sz="240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algn="just" defTabSz="457200" fontAlgn="base">
              <a:spcBef>
                <a:spcPct val="0"/>
              </a:spcBef>
              <a:spcAft>
                <a:spcPct val="0"/>
              </a:spcAft>
            </a:pPr>
            <a:endParaRPr lang="es-MX" sz="2400" dirty="0">
              <a:solidFill>
                <a:srgbClr val="1F497D">
                  <a:lumMod val="50000"/>
                </a:srgbClr>
              </a:solidFill>
              <a:latin typeface="Arial" pitchFamily="34" charset="0"/>
              <a:ea typeface="ヒラギノ角ゴ Pro W3" charset="-128"/>
            </a:endParaRPr>
          </a:p>
          <a:p>
            <a:pPr algn="just" defTabSz="457200" fontAlgn="base">
              <a:spcBef>
                <a:spcPct val="0"/>
              </a:spcBef>
              <a:spcAft>
                <a:spcPct val="0"/>
              </a:spcAft>
            </a:pPr>
            <a:endParaRPr lang="es-CL" sz="2400" dirty="0">
              <a:solidFill>
                <a:srgbClr val="1F497D">
                  <a:lumMod val="50000"/>
                </a:srgbClr>
              </a:solidFill>
              <a:latin typeface="Arial" pitchFamily="34" charset="0"/>
              <a:ea typeface="ヒラギノ角ゴ Pro W3" charset="-128"/>
            </a:endParaRPr>
          </a:p>
        </p:txBody>
      </p:sp>
      <p:sp>
        <p:nvSpPr>
          <p:cNvPr id="60419" name="Rectangle 3"/>
          <p:cNvSpPr>
            <a:spLocks noChangeArrowheads="1"/>
          </p:cNvSpPr>
          <p:nvPr/>
        </p:nvSpPr>
        <p:spPr bwMode="auto">
          <a:xfrm>
            <a:off x="1981200" y="152400"/>
            <a:ext cx="7467600" cy="1404392"/>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600" b="1" dirty="0">
                <a:solidFill>
                  <a:srgbClr val="002060"/>
                </a:solidFill>
                <a:ea typeface="ヒラギノ角ゴ Pro W3" charset="-128"/>
              </a:rPr>
              <a:t>5. Directorios con equidad de género en sindicatos </a:t>
            </a:r>
            <a:r>
              <a:rPr lang="es-ES_tradnl" sz="3600" b="1" dirty="0" smtClean="0">
                <a:solidFill>
                  <a:srgbClr val="002060"/>
                </a:solidFill>
                <a:ea typeface="ヒラギノ角ゴ Pro W3" charset="-128"/>
              </a:rPr>
              <a:t>(Art</a:t>
            </a:r>
            <a:r>
              <a:rPr lang="es-ES_tradnl" sz="3600" b="1" dirty="0">
                <a:solidFill>
                  <a:srgbClr val="002060"/>
                </a:solidFill>
                <a:ea typeface="ヒラギノ角ゴ Pro W3" charset="-128"/>
              </a:rPr>
              <a:t>. </a:t>
            </a:r>
            <a:r>
              <a:rPr lang="es-ES_tradnl" sz="3600" b="1" dirty="0" smtClean="0">
                <a:solidFill>
                  <a:srgbClr val="002060"/>
                </a:solidFill>
                <a:ea typeface="ヒラギノ角ゴ Pro W3" charset="-128"/>
              </a:rPr>
              <a:t>231)</a:t>
            </a:r>
            <a:endParaRPr lang="es-ES_tradnl" sz="4400" dirty="0">
              <a:solidFill>
                <a:srgbClr val="002060"/>
              </a:solidFill>
              <a:ea typeface="ヒラギノ角ゴ Pro W3" charset="-128"/>
            </a:endParaRPr>
          </a:p>
        </p:txBody>
      </p:sp>
      <p:sp>
        <p:nvSpPr>
          <p:cNvPr id="2" name="Rectángulo 1"/>
          <p:cNvSpPr/>
          <p:nvPr/>
        </p:nvSpPr>
        <p:spPr>
          <a:xfrm>
            <a:off x="952500" y="4419600"/>
            <a:ext cx="94488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CL"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Mecanismo estatutario, implica verificar estándares en el proceso de revisión.</a:t>
            </a:r>
          </a:p>
          <a:p>
            <a:pPr algn="just"/>
            <a:r>
              <a:rPr lang="es-CL"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Se dispone artículo transitorio sexto otorgando “… el plazo de un año, a contar de la fecha de entrada en vigencia de la presente ley, para que las organizaciones sindicales vigentes a dicha fecha procedan a adecuar sus estatutos a las disposiciones contenidas en ella.”</a:t>
            </a:r>
          </a:p>
          <a:p>
            <a:pPr algn="just"/>
            <a:endParaRPr lang="es-CL"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just"/>
            <a:r>
              <a:rPr lang="es-CL"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Es decir:</a:t>
            </a:r>
          </a:p>
          <a:p>
            <a:pPr algn="just"/>
            <a:r>
              <a:rPr lang="es-CL"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Un año desde el </a:t>
            </a:r>
            <a:r>
              <a:rPr lang="es-CL"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01.04.2017</a:t>
            </a:r>
            <a:r>
              <a:rPr lang="es-CL"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 sin apercibimiento</a:t>
            </a:r>
          </a:p>
        </p:txBody>
      </p:sp>
    </p:spTree>
    <p:extLst>
      <p:ext uri="{BB962C8B-B14F-4D97-AF65-F5344CB8AC3E}">
        <p14:creationId xmlns:p14="http://schemas.microsoft.com/office/powerpoint/2010/main" val="73780901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81200" y="1060924"/>
            <a:ext cx="8686800" cy="4800600"/>
          </a:xfrm>
          <a:prstGeom prst="rect">
            <a:avLst/>
          </a:prstGeom>
          <a:noFill/>
          <a:ln w="9525">
            <a:noFill/>
            <a:miter lim="800000"/>
            <a:headEnd/>
            <a:tailEnd/>
          </a:ln>
        </p:spPr>
        <p:txBody>
          <a:bodyPr/>
          <a:lstStyle/>
          <a:p>
            <a:pPr algn="just" defTabSz="457200" fontAlgn="base">
              <a:lnSpc>
                <a:spcPct val="90000"/>
              </a:lnSpc>
              <a:spcBef>
                <a:spcPct val="20000"/>
              </a:spcBef>
              <a:spcAft>
                <a:spcPct val="0"/>
              </a:spcAft>
              <a:defRPr/>
            </a:pPr>
            <a:r>
              <a:rPr lang="es-CL" sz="2400" dirty="0">
                <a:solidFill>
                  <a:srgbClr val="002060"/>
                </a:solidFill>
                <a:ea typeface="ヒラギノ角ゴ Pro W3" charset="-128"/>
              </a:rPr>
              <a:t>Los directores sindicales gozarán del fuero laboral establecido en la legislación vigente desde la fecha de su elección y hasta seis meses después de haber cesado en el cargo, siempre que la cesación en él no se hubiere producido: </a:t>
            </a:r>
            <a:endParaRPr lang="es-CL" sz="2400" dirty="0" smtClean="0">
              <a:solidFill>
                <a:srgbClr val="002060"/>
              </a:solidFill>
              <a:ea typeface="ヒラギノ角ゴ Pro W3" charset="-128"/>
            </a:endParaRPr>
          </a:p>
          <a:p>
            <a:pPr algn="just" defTabSz="457200" fontAlgn="base">
              <a:lnSpc>
                <a:spcPct val="90000"/>
              </a:lnSpc>
              <a:spcBef>
                <a:spcPct val="20000"/>
              </a:spcBef>
              <a:spcAft>
                <a:spcPct val="0"/>
              </a:spcAft>
              <a:defRPr/>
            </a:pPr>
            <a:endParaRPr lang="es-CL" sz="2400" dirty="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CL" sz="2400" dirty="0">
                <a:solidFill>
                  <a:srgbClr val="002060"/>
                </a:solidFill>
                <a:ea typeface="ヒラギノ角ゴ Pro W3" charset="-128"/>
              </a:rPr>
              <a:t>P</a:t>
            </a:r>
            <a:r>
              <a:rPr lang="es-CL" sz="2400" dirty="0" smtClean="0">
                <a:solidFill>
                  <a:srgbClr val="002060"/>
                </a:solidFill>
                <a:ea typeface="ヒラギノ角ゴ Pro W3" charset="-128"/>
              </a:rPr>
              <a:t>or </a:t>
            </a:r>
            <a:r>
              <a:rPr lang="es-CL" sz="2400" dirty="0">
                <a:solidFill>
                  <a:srgbClr val="002060"/>
                </a:solidFill>
                <a:ea typeface="ヒラギノ角ゴ Pro W3" charset="-128"/>
              </a:rPr>
              <a:t>censura de la asamblea sindical, </a:t>
            </a:r>
          </a:p>
          <a:p>
            <a:pPr marL="342900" indent="-342900" algn="just" defTabSz="457200" fontAlgn="base">
              <a:lnSpc>
                <a:spcPct val="90000"/>
              </a:lnSpc>
              <a:spcBef>
                <a:spcPct val="20000"/>
              </a:spcBef>
              <a:spcAft>
                <a:spcPct val="0"/>
              </a:spcAft>
              <a:buFont typeface="Arial" charset="0"/>
              <a:buChar char="•"/>
              <a:defRPr/>
            </a:pPr>
            <a:r>
              <a:rPr lang="es-CL" sz="2400" dirty="0" smtClean="0">
                <a:solidFill>
                  <a:srgbClr val="002060"/>
                </a:solidFill>
                <a:ea typeface="ヒラギノ角ゴ Pro W3" charset="-128"/>
              </a:rPr>
              <a:t>Por </a:t>
            </a:r>
            <a:r>
              <a:rPr lang="es-CL" sz="2400" dirty="0">
                <a:solidFill>
                  <a:srgbClr val="002060"/>
                </a:solidFill>
                <a:ea typeface="ヒラギノ角ゴ Pro W3" charset="-128"/>
              </a:rPr>
              <a:t>sanción aplicada por el tribunal competente en cuya virtud deba hacer abandono del cargo, </a:t>
            </a:r>
            <a:endParaRPr lang="es-CL" sz="2400" dirty="0" smtClean="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CL" sz="2400" dirty="0" smtClean="0">
                <a:solidFill>
                  <a:srgbClr val="002060"/>
                </a:solidFill>
                <a:ea typeface="ヒラギノ角ゴ Pro W3" charset="-128"/>
              </a:rPr>
              <a:t>Por </a:t>
            </a:r>
            <a:r>
              <a:rPr lang="es-CL" sz="2400" dirty="0">
                <a:solidFill>
                  <a:srgbClr val="002060"/>
                </a:solidFill>
                <a:ea typeface="ヒラギノ角ゴ Pro W3" charset="-128"/>
              </a:rPr>
              <a:t>término de la </a:t>
            </a:r>
            <a:r>
              <a:rPr lang="es-CL" sz="2400" dirty="0" smtClean="0">
                <a:solidFill>
                  <a:srgbClr val="002060"/>
                </a:solidFill>
                <a:ea typeface="ヒラギノ角ゴ Pro W3" charset="-128"/>
              </a:rPr>
              <a:t>empresa</a:t>
            </a:r>
          </a:p>
          <a:p>
            <a:pPr marL="342900" indent="-342900" algn="just" defTabSz="457200" fontAlgn="base">
              <a:lnSpc>
                <a:spcPct val="90000"/>
              </a:lnSpc>
              <a:spcBef>
                <a:spcPct val="20000"/>
              </a:spcBef>
              <a:spcAft>
                <a:spcPct val="0"/>
              </a:spcAft>
              <a:buFont typeface="Arial" charset="0"/>
              <a:buChar char="•"/>
              <a:defRPr/>
            </a:pPr>
            <a:endParaRPr lang="es-CL" sz="2400" dirty="0" smtClean="0">
              <a:solidFill>
                <a:srgbClr val="002060"/>
              </a:solidFill>
              <a:ea typeface="ヒラギノ角ゴ Pro W3" charset="-128"/>
            </a:endParaRPr>
          </a:p>
          <a:p>
            <a:pPr algn="just" defTabSz="457200" fontAlgn="base">
              <a:lnSpc>
                <a:spcPct val="90000"/>
              </a:lnSpc>
              <a:spcBef>
                <a:spcPct val="20000"/>
              </a:spcBef>
              <a:spcAft>
                <a:spcPct val="0"/>
              </a:spcAft>
              <a:defRPr/>
            </a:pPr>
            <a:r>
              <a:rPr lang="es-CL" sz="2400" dirty="0" smtClean="0">
                <a:solidFill>
                  <a:srgbClr val="002060"/>
                </a:solidFill>
                <a:ea typeface="ヒラギノ角ゴ Pro W3" charset="-128"/>
              </a:rPr>
              <a:t>	</a:t>
            </a:r>
            <a:r>
              <a:rPr lang="es-CL" sz="2400" u="sng" dirty="0" smtClean="0">
                <a:solidFill>
                  <a:srgbClr val="002060"/>
                </a:solidFill>
                <a:ea typeface="ヒラギノ角ゴ Pro W3" charset="-128"/>
              </a:rPr>
              <a:t>Se agrega</a:t>
            </a:r>
            <a:r>
              <a:rPr lang="es-CL" sz="2400" dirty="0" smtClean="0">
                <a:solidFill>
                  <a:srgbClr val="002060"/>
                </a:solidFill>
                <a:ea typeface="ヒラギノ角ゴ Pro W3" charset="-128"/>
              </a:rPr>
              <a:t>:</a:t>
            </a:r>
            <a:endParaRPr lang="es-CL" sz="2400" dirty="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CL" sz="2400" dirty="0">
                <a:solidFill>
                  <a:srgbClr val="FF0000"/>
                </a:solidFill>
                <a:ea typeface="ヒラギノ角ゴ Pro W3" charset="-128"/>
              </a:rPr>
              <a:t>P</a:t>
            </a:r>
            <a:r>
              <a:rPr lang="es-CL" sz="2400" dirty="0" smtClean="0">
                <a:solidFill>
                  <a:srgbClr val="FF0000"/>
                </a:solidFill>
                <a:ea typeface="ヒラギノ角ゴ Pro W3" charset="-128"/>
              </a:rPr>
              <a:t>or </a:t>
            </a:r>
            <a:r>
              <a:rPr lang="es-CL" sz="2400" dirty="0">
                <a:solidFill>
                  <a:srgbClr val="FF0000"/>
                </a:solidFill>
                <a:ea typeface="ヒラギノ角ゴ Pro W3" charset="-128"/>
              </a:rPr>
              <a:t>renuncia al sindicato </a:t>
            </a:r>
            <a:r>
              <a:rPr lang="es-CL" sz="2400" dirty="0" smtClean="0">
                <a:solidFill>
                  <a:srgbClr val="002060"/>
                </a:solidFill>
                <a:ea typeface="ヒラギノ角ゴ Pro W3" charset="-128"/>
              </a:rPr>
              <a:t> </a:t>
            </a:r>
            <a:endParaRPr lang="es-CL" sz="2400" dirty="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CL" sz="2400" dirty="0" smtClean="0">
                <a:solidFill>
                  <a:srgbClr val="FF0000"/>
                </a:solidFill>
                <a:ea typeface="ヒラギノ角ゴ Pro W3" charset="-128"/>
              </a:rPr>
              <a:t>Cuando </a:t>
            </a:r>
            <a:r>
              <a:rPr lang="es-CL" sz="2400" dirty="0">
                <a:solidFill>
                  <a:srgbClr val="FF0000"/>
                </a:solidFill>
                <a:ea typeface="ヒラギノ角ゴ Pro W3" charset="-128"/>
              </a:rPr>
              <a:t>caduque la personalidad jurídica del sindicato por aplicación de lo dispuesto en el inciso tercero del artículo 223 o en el inciso segundo del artículo </a:t>
            </a:r>
            <a:r>
              <a:rPr lang="es-CL" sz="2400" dirty="0" smtClean="0">
                <a:solidFill>
                  <a:srgbClr val="FF0000"/>
                </a:solidFill>
                <a:ea typeface="ヒラギノ角ゴ Pro W3" charset="-128"/>
              </a:rPr>
              <a:t>227.</a:t>
            </a:r>
            <a:endParaRPr lang="es-CL" sz="2400" dirty="0">
              <a:solidFill>
                <a:srgbClr val="002060"/>
              </a:solidFill>
              <a:ea typeface="ヒラギノ角ゴ Pro W3" charset="-128"/>
            </a:endParaRPr>
          </a:p>
        </p:txBody>
      </p:sp>
      <p:sp>
        <p:nvSpPr>
          <p:cNvPr id="60419" name="Rectangle 3"/>
          <p:cNvSpPr>
            <a:spLocks noChangeArrowheads="1"/>
          </p:cNvSpPr>
          <p:nvPr/>
        </p:nvSpPr>
        <p:spPr bwMode="auto">
          <a:xfrm>
            <a:off x="1981200" y="141027"/>
            <a:ext cx="7467600" cy="9017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600" b="1" dirty="0">
                <a:solidFill>
                  <a:srgbClr val="002060"/>
                </a:solidFill>
                <a:ea typeface="ヒラギノ角ゴ Pro W3" charset="-128"/>
              </a:rPr>
              <a:t>6. Ampliación causales de pérdida de fuero (243)</a:t>
            </a:r>
            <a:endParaRPr lang="es-ES_tradnl" sz="4400" dirty="0">
              <a:solidFill>
                <a:srgbClr val="002060"/>
              </a:solidFill>
              <a:ea typeface="ヒラギノ角ゴ Pro W3" charset="-128"/>
            </a:endParaRPr>
          </a:p>
        </p:txBody>
      </p:sp>
    </p:spTree>
    <p:extLst>
      <p:ext uri="{BB962C8B-B14F-4D97-AF65-F5344CB8AC3E}">
        <p14:creationId xmlns:p14="http://schemas.microsoft.com/office/powerpoint/2010/main" val="6715856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487488" y="1369310"/>
            <a:ext cx="7859713" cy="4800600"/>
          </a:xfrm>
          <a:prstGeom prst="rect">
            <a:avLst/>
          </a:prstGeom>
          <a:noFill/>
          <a:ln w="9525">
            <a:noFill/>
            <a:miter lim="800000"/>
            <a:headEnd/>
            <a:tailEnd/>
          </a:ln>
        </p:spPr>
        <p:txBody>
          <a:bodyPr/>
          <a:lstStyle/>
          <a:p>
            <a:pPr algn="just" defTabSz="457200" fontAlgn="base">
              <a:lnSpc>
                <a:spcPct val="90000"/>
              </a:lnSpc>
              <a:spcBef>
                <a:spcPct val="20000"/>
              </a:spcBef>
              <a:spcAft>
                <a:spcPct val="0"/>
              </a:spcAft>
              <a:defRPr/>
            </a:pPr>
            <a:r>
              <a:rPr lang="es-CL" sz="2800" dirty="0" smtClean="0">
                <a:solidFill>
                  <a:srgbClr val="002060"/>
                </a:solidFill>
                <a:ea typeface="ヒラギノ角ゴ Pro W3" charset="-128"/>
              </a:rPr>
              <a:t>-Eliminación </a:t>
            </a:r>
            <a:r>
              <a:rPr lang="es-CL" sz="2800" dirty="0">
                <a:solidFill>
                  <a:srgbClr val="002060"/>
                </a:solidFill>
                <a:ea typeface="ヒラギノ角ゴ Pro W3" charset="-128"/>
              </a:rPr>
              <a:t>delegados de personal (Art. 5° transitorio los delegados electos con anterioridad a la publicación de la Ley siguen hasta el término de su mandato</a:t>
            </a:r>
            <a:r>
              <a:rPr lang="es-CL" sz="2800" dirty="0" smtClean="0">
                <a:solidFill>
                  <a:srgbClr val="002060"/>
                </a:solidFill>
                <a:ea typeface="ヒラギノ角ゴ Pro W3" charset="-128"/>
              </a:rPr>
              <a:t>)</a:t>
            </a:r>
          </a:p>
          <a:p>
            <a:pPr algn="just" defTabSz="457200" fontAlgn="base">
              <a:lnSpc>
                <a:spcPct val="90000"/>
              </a:lnSpc>
              <a:spcBef>
                <a:spcPct val="20000"/>
              </a:spcBef>
              <a:spcAft>
                <a:spcPct val="0"/>
              </a:spcAft>
              <a:defRPr/>
            </a:pPr>
            <a:r>
              <a:rPr lang="es-CL" sz="2800" dirty="0" smtClean="0">
                <a:solidFill>
                  <a:srgbClr val="002060"/>
                </a:solidFill>
                <a:ea typeface="ヒラギノ角ゴ Pro W3" charset="-128"/>
              </a:rPr>
              <a:t>-Se </a:t>
            </a:r>
            <a:r>
              <a:rPr lang="es-CL" sz="2800" dirty="0">
                <a:solidFill>
                  <a:srgbClr val="002060"/>
                </a:solidFill>
                <a:ea typeface="ヒラギノ角ゴ Pro W3" charset="-128"/>
              </a:rPr>
              <a:t>incorpora como ministros de fe a los secretarios municipales, donde no exista otro tipo de ministros de </a:t>
            </a:r>
            <a:r>
              <a:rPr lang="es-CL" sz="2800" dirty="0" smtClean="0">
                <a:solidFill>
                  <a:srgbClr val="002060"/>
                </a:solidFill>
                <a:ea typeface="ヒラギノ角ゴ Pro W3" charset="-128"/>
              </a:rPr>
              <a:t>fe</a:t>
            </a:r>
          </a:p>
          <a:p>
            <a:pPr algn="just" defTabSz="457200" fontAlgn="base">
              <a:lnSpc>
                <a:spcPct val="90000"/>
              </a:lnSpc>
              <a:spcBef>
                <a:spcPct val="20000"/>
              </a:spcBef>
              <a:spcAft>
                <a:spcPct val="0"/>
              </a:spcAft>
              <a:defRPr/>
            </a:pPr>
            <a:r>
              <a:rPr lang="es-MX" sz="2800" dirty="0" smtClean="0">
                <a:solidFill>
                  <a:srgbClr val="002060"/>
                </a:solidFill>
                <a:ea typeface="ヒラギノ角ゴ Pro W3" charset="-128"/>
              </a:rPr>
              <a:t>-Respecto a disolución del sindicato, se agrega norma que señala  que el empleador podrá solicitar fundadamente a la DT que ejerza la </a:t>
            </a:r>
            <a:r>
              <a:rPr lang="es-MX" sz="2800" smtClean="0">
                <a:solidFill>
                  <a:srgbClr val="002060"/>
                </a:solidFill>
                <a:ea typeface="ヒラギノ角ゴ Pro W3" charset="-128"/>
              </a:rPr>
              <a:t>acción judicial. </a:t>
            </a:r>
            <a:endParaRPr lang="es-CL" sz="2800" dirty="0">
              <a:solidFill>
                <a:srgbClr val="002060"/>
              </a:solidFill>
              <a:ea typeface="ヒラギノ角ゴ Pro W3" charset="-128"/>
            </a:endParaRPr>
          </a:p>
          <a:p>
            <a:pPr algn="just" defTabSz="457200" fontAlgn="base">
              <a:lnSpc>
                <a:spcPct val="90000"/>
              </a:lnSpc>
              <a:spcBef>
                <a:spcPct val="20000"/>
              </a:spcBef>
              <a:spcAft>
                <a:spcPct val="0"/>
              </a:spcAft>
              <a:defRPr/>
            </a:pPr>
            <a:endParaRPr lang="es-CL" sz="2800" dirty="0">
              <a:solidFill>
                <a:srgbClr val="002060"/>
              </a:solidFill>
              <a:ea typeface="ヒラギノ角ゴ Pro W3" charset="-128"/>
            </a:endParaRPr>
          </a:p>
        </p:txBody>
      </p:sp>
      <p:sp>
        <p:nvSpPr>
          <p:cNvPr id="60419" name="Rectangle 3"/>
          <p:cNvSpPr>
            <a:spLocks noChangeArrowheads="1"/>
          </p:cNvSpPr>
          <p:nvPr/>
        </p:nvSpPr>
        <p:spPr bwMode="auto">
          <a:xfrm>
            <a:off x="1998644" y="152400"/>
            <a:ext cx="7467600" cy="9017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600" b="1" dirty="0">
                <a:solidFill>
                  <a:srgbClr val="002060"/>
                </a:solidFill>
                <a:ea typeface="ヒラギノ角ゴ Pro W3" charset="-128"/>
              </a:rPr>
              <a:t>7</a:t>
            </a:r>
            <a:r>
              <a:rPr lang="es-ES_tradnl" sz="3600" b="1" dirty="0" smtClean="0">
                <a:solidFill>
                  <a:srgbClr val="002060"/>
                </a:solidFill>
                <a:ea typeface="ヒラギノ角ゴ Pro W3" charset="-128"/>
              </a:rPr>
              <a:t>. Otras</a:t>
            </a:r>
          </a:p>
        </p:txBody>
      </p:sp>
    </p:spTree>
    <p:extLst>
      <p:ext uri="{BB962C8B-B14F-4D97-AF65-F5344CB8AC3E}">
        <p14:creationId xmlns:p14="http://schemas.microsoft.com/office/powerpoint/2010/main" val="342664964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2207568" y="4005064"/>
            <a:ext cx="7467600" cy="1440160"/>
          </a:xfrm>
          <a:prstGeom prst="rect">
            <a:avLst/>
          </a:prstGeom>
          <a:solidFill>
            <a:schemeClr val="bg2"/>
          </a:solidFill>
          <a:ln w="9525">
            <a:noFill/>
            <a:miter lim="800000"/>
            <a:headEnd/>
            <a:tailEnd/>
          </a:ln>
        </p:spPr>
        <p:txBody>
          <a:bodyPr anchor="ctr"/>
          <a:lstStyle/>
          <a:p>
            <a:pPr lvl="1" algn="ctr" defTabSz="457200" fontAlgn="base">
              <a:spcBef>
                <a:spcPct val="0"/>
              </a:spcBef>
              <a:spcAft>
                <a:spcPct val="0"/>
              </a:spcAft>
              <a:defRPr/>
            </a:pPr>
            <a:r>
              <a:rPr lang="es-ES_tradnl" sz="3600" b="1" dirty="0">
                <a:solidFill>
                  <a:srgbClr val="002060"/>
                </a:solidFill>
                <a:ea typeface="ヒラギノ角ゴ Pro W3" charset="-128"/>
              </a:rPr>
              <a:t>CONTENIDOS DE LA REFORMA LABORAL EN </a:t>
            </a:r>
            <a:r>
              <a:rPr lang="es-ES_tradnl" sz="3600" b="1" dirty="0" smtClean="0">
                <a:solidFill>
                  <a:srgbClr val="002060"/>
                </a:solidFill>
                <a:ea typeface="ヒラギノ角ゴ Pro W3" charset="-128"/>
              </a:rPr>
              <a:t>MATERIA DE NEGOCIACIÓN COLECTIVA</a:t>
            </a:r>
            <a:endParaRPr lang="es-ES_tradnl" sz="4400" dirty="0">
              <a:solidFill>
                <a:srgbClr val="002060"/>
              </a:solidFill>
              <a:ea typeface="ヒラギノ角ゴ Pro W3" charset="-128"/>
            </a:endParaRPr>
          </a:p>
        </p:txBody>
      </p:sp>
      <p:pic>
        <p:nvPicPr>
          <p:cNvPr id="2" name="Imagen 1"/>
          <p:cNvPicPr>
            <a:picLocks noChangeAspect="1"/>
          </p:cNvPicPr>
          <p:nvPr/>
        </p:nvPicPr>
        <p:blipFill>
          <a:blip r:embed="rId2"/>
          <a:stretch>
            <a:fillRect/>
          </a:stretch>
        </p:blipFill>
        <p:spPr>
          <a:xfrm>
            <a:off x="3503712" y="121450"/>
            <a:ext cx="5178152" cy="3883614"/>
          </a:xfrm>
          <a:prstGeom prst="rect">
            <a:avLst/>
          </a:prstGeom>
        </p:spPr>
      </p:pic>
    </p:spTree>
    <p:extLst>
      <p:ext uri="{BB962C8B-B14F-4D97-AF65-F5344CB8AC3E}">
        <p14:creationId xmlns:p14="http://schemas.microsoft.com/office/powerpoint/2010/main" val="327110479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9800" y="260650"/>
            <a:ext cx="7558608" cy="1224135"/>
          </a:xfrm>
        </p:spPr>
        <p:txBody>
          <a:bodyPr/>
          <a:lstStyle/>
          <a:p>
            <a:pPr algn="ctr"/>
            <a:r>
              <a:rPr lang="es-CL" sz="2800" dirty="0">
                <a:solidFill>
                  <a:schemeClr val="tx1"/>
                </a:solidFill>
              </a:rPr>
              <a:t>NORMAS </a:t>
            </a:r>
            <a:br>
              <a:rPr lang="es-CL" sz="2800" dirty="0">
                <a:solidFill>
                  <a:schemeClr val="tx1"/>
                </a:solidFill>
              </a:rPr>
            </a:br>
            <a:r>
              <a:rPr lang="es-CL" sz="2800" dirty="0">
                <a:solidFill>
                  <a:schemeClr val="tx1"/>
                </a:solidFill>
              </a:rPr>
              <a:t>DEROGADAS</a:t>
            </a:r>
            <a:endParaRPr lang="es-CL" dirty="0"/>
          </a:p>
        </p:txBody>
      </p:sp>
      <p:graphicFrame>
        <p:nvGraphicFramePr>
          <p:cNvPr id="3" name="Diagrama 2"/>
          <p:cNvGraphicFramePr/>
          <p:nvPr>
            <p:extLst/>
          </p:nvPr>
        </p:nvGraphicFramePr>
        <p:xfrm>
          <a:off x="2209800" y="1397000"/>
          <a:ext cx="734258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978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CuadroTexto 22"/>
          <p:cNvSpPr txBox="1"/>
          <p:nvPr/>
        </p:nvSpPr>
        <p:spPr>
          <a:xfrm>
            <a:off x="3390900" y="160537"/>
            <a:ext cx="5029200" cy="609600"/>
          </a:xfrm>
          <a:prstGeom prst="rect">
            <a:avLst/>
          </a:prstGeom>
          <a:solidFill>
            <a:schemeClr val="bg1">
              <a:lumMod val="95000"/>
            </a:schemeClr>
          </a:solidFill>
        </p:spPr>
        <p:txBody>
          <a:bodyPr wrap="square" rtlCol="0">
            <a:spAutoFit/>
          </a:bodyPr>
          <a:lstStyle/>
          <a:p>
            <a:endParaRPr lang="es-CL" dirty="0"/>
          </a:p>
        </p:txBody>
      </p:sp>
      <p:sp>
        <p:nvSpPr>
          <p:cNvPr id="2" name="object 2"/>
          <p:cNvSpPr txBox="1">
            <a:spLocks noGrp="1"/>
          </p:cNvSpPr>
          <p:nvPr>
            <p:ph type="title"/>
          </p:nvPr>
        </p:nvSpPr>
        <p:spPr>
          <a:xfrm>
            <a:off x="2903454" y="245960"/>
            <a:ext cx="5486399" cy="492443"/>
          </a:xfrm>
          <a:prstGeom prst="rect">
            <a:avLst/>
          </a:prstGeom>
        </p:spPr>
        <p:txBody>
          <a:bodyPr vert="horz" wrap="square" lIns="0" tIns="0" rIns="0" bIns="0" rtlCol="0">
            <a:spAutoFit/>
          </a:bodyPr>
          <a:lstStyle/>
          <a:p>
            <a:pPr marL="12700">
              <a:lnSpc>
                <a:spcPct val="100000"/>
              </a:lnSpc>
            </a:pPr>
            <a:r>
              <a:rPr lang="es-MX" sz="3200" spc="-10" dirty="0" smtClean="0">
                <a:latin typeface="Calibri" panose="020F0502020204030204" pitchFamily="34" charset="0"/>
              </a:rPr>
              <a:t>              1. </a:t>
            </a:r>
            <a:r>
              <a:rPr sz="3200" spc="-10" dirty="0" err="1" smtClean="0">
                <a:latin typeface="Calibri" panose="020F0502020204030204" pitchFamily="34" charset="0"/>
              </a:rPr>
              <a:t>Materias</a:t>
            </a:r>
            <a:r>
              <a:rPr sz="3200" spc="-10" dirty="0" smtClean="0">
                <a:latin typeface="Calibri" panose="020F0502020204030204" pitchFamily="34" charset="0"/>
              </a:rPr>
              <a:t> </a:t>
            </a:r>
            <a:r>
              <a:rPr sz="3200" dirty="0">
                <a:latin typeface="Calibri" panose="020F0502020204030204" pitchFamily="34" charset="0"/>
              </a:rPr>
              <a:t>a</a:t>
            </a:r>
            <a:r>
              <a:rPr sz="3200" spc="-20" dirty="0">
                <a:latin typeface="Calibri" panose="020F0502020204030204" pitchFamily="34" charset="0"/>
              </a:rPr>
              <a:t> </a:t>
            </a:r>
            <a:r>
              <a:rPr sz="3200" spc="-5" dirty="0">
                <a:latin typeface="Calibri" panose="020F0502020204030204" pitchFamily="34" charset="0"/>
              </a:rPr>
              <a:t>Negociar</a:t>
            </a:r>
          </a:p>
        </p:txBody>
      </p:sp>
      <p:sp>
        <p:nvSpPr>
          <p:cNvPr id="3"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9" name="object 9"/>
          <p:cNvSpPr/>
          <p:nvPr/>
        </p:nvSpPr>
        <p:spPr>
          <a:xfrm>
            <a:off x="232884" y="3328318"/>
            <a:ext cx="2272321" cy="2285082"/>
          </a:xfrm>
          <a:custGeom>
            <a:avLst/>
            <a:gdLst/>
            <a:ahLst/>
            <a:cxnLst/>
            <a:rect l="l" t="t" r="r" b="b"/>
            <a:pathLst>
              <a:path w="2501900" h="2501900">
                <a:moveTo>
                  <a:pt x="2501900" y="0"/>
                </a:moveTo>
                <a:lnTo>
                  <a:pt x="0" y="500380"/>
                </a:lnTo>
                <a:lnTo>
                  <a:pt x="0" y="2501900"/>
                </a:lnTo>
                <a:lnTo>
                  <a:pt x="2501900" y="2501900"/>
                </a:lnTo>
                <a:lnTo>
                  <a:pt x="2501900" y="0"/>
                </a:lnTo>
                <a:close/>
              </a:path>
            </a:pathLst>
          </a:custGeom>
          <a:solidFill>
            <a:srgbClr val="E6F0FA"/>
          </a:solidFill>
        </p:spPr>
        <p:txBody>
          <a:bodyPr wrap="square" lIns="0" tIns="0" rIns="0" bIns="0" rtlCol="0"/>
          <a:lstStyle/>
          <a:p>
            <a:endParaRPr>
              <a:solidFill>
                <a:prstClr val="black"/>
              </a:solidFill>
            </a:endParaRPr>
          </a:p>
        </p:txBody>
      </p:sp>
      <p:sp>
        <p:nvSpPr>
          <p:cNvPr id="10" name="object 10"/>
          <p:cNvSpPr/>
          <p:nvPr/>
        </p:nvSpPr>
        <p:spPr>
          <a:xfrm>
            <a:off x="431800" y="1371600"/>
            <a:ext cx="939800" cy="952500"/>
          </a:xfrm>
          <a:custGeom>
            <a:avLst/>
            <a:gdLst/>
            <a:ahLst/>
            <a:cxnLst/>
            <a:rect l="l" t="t" r="r" b="b"/>
            <a:pathLst>
              <a:path w="939800" h="952500">
                <a:moveTo>
                  <a:pt x="469900" y="0"/>
                </a:moveTo>
                <a:lnTo>
                  <a:pt x="421854" y="2458"/>
                </a:lnTo>
                <a:lnTo>
                  <a:pt x="375197" y="9675"/>
                </a:lnTo>
                <a:lnTo>
                  <a:pt x="330163" y="21410"/>
                </a:lnTo>
                <a:lnTo>
                  <a:pt x="286991" y="37425"/>
                </a:lnTo>
                <a:lnTo>
                  <a:pt x="245915" y="57479"/>
                </a:lnTo>
                <a:lnTo>
                  <a:pt x="207171" y="81334"/>
                </a:lnTo>
                <a:lnTo>
                  <a:pt x="170997" y="108751"/>
                </a:lnTo>
                <a:lnTo>
                  <a:pt x="137628" y="139488"/>
                </a:lnTo>
                <a:lnTo>
                  <a:pt x="107300" y="173309"/>
                </a:lnTo>
                <a:lnTo>
                  <a:pt x="80249" y="209972"/>
                </a:lnTo>
                <a:lnTo>
                  <a:pt x="56713" y="249239"/>
                </a:lnTo>
                <a:lnTo>
                  <a:pt x="36926" y="290870"/>
                </a:lnTo>
                <a:lnTo>
                  <a:pt x="21125" y="334626"/>
                </a:lnTo>
                <a:lnTo>
                  <a:pt x="9546" y="380267"/>
                </a:lnTo>
                <a:lnTo>
                  <a:pt x="2425" y="427555"/>
                </a:lnTo>
                <a:lnTo>
                  <a:pt x="0" y="476250"/>
                </a:lnTo>
                <a:lnTo>
                  <a:pt x="2425" y="524944"/>
                </a:lnTo>
                <a:lnTo>
                  <a:pt x="9546" y="572232"/>
                </a:lnTo>
                <a:lnTo>
                  <a:pt x="21125" y="617873"/>
                </a:lnTo>
                <a:lnTo>
                  <a:pt x="36926" y="661629"/>
                </a:lnTo>
                <a:lnTo>
                  <a:pt x="56713" y="703260"/>
                </a:lnTo>
                <a:lnTo>
                  <a:pt x="80249" y="742527"/>
                </a:lnTo>
                <a:lnTo>
                  <a:pt x="107300" y="779190"/>
                </a:lnTo>
                <a:lnTo>
                  <a:pt x="137628" y="813011"/>
                </a:lnTo>
                <a:lnTo>
                  <a:pt x="170997" y="843748"/>
                </a:lnTo>
                <a:lnTo>
                  <a:pt x="207171" y="871165"/>
                </a:lnTo>
                <a:lnTo>
                  <a:pt x="245915" y="895020"/>
                </a:lnTo>
                <a:lnTo>
                  <a:pt x="286991" y="915074"/>
                </a:lnTo>
                <a:lnTo>
                  <a:pt x="330163" y="931089"/>
                </a:lnTo>
                <a:lnTo>
                  <a:pt x="375197" y="942824"/>
                </a:lnTo>
                <a:lnTo>
                  <a:pt x="421854" y="950041"/>
                </a:lnTo>
                <a:lnTo>
                  <a:pt x="469900" y="952500"/>
                </a:lnTo>
                <a:lnTo>
                  <a:pt x="517943" y="950041"/>
                </a:lnTo>
                <a:lnTo>
                  <a:pt x="564599" y="942824"/>
                </a:lnTo>
                <a:lnTo>
                  <a:pt x="609631" y="931089"/>
                </a:lnTo>
                <a:lnTo>
                  <a:pt x="652803" y="915074"/>
                </a:lnTo>
                <a:lnTo>
                  <a:pt x="693879" y="895020"/>
                </a:lnTo>
                <a:lnTo>
                  <a:pt x="732622" y="871165"/>
                </a:lnTo>
                <a:lnTo>
                  <a:pt x="768797" y="843748"/>
                </a:lnTo>
                <a:lnTo>
                  <a:pt x="802166" y="813011"/>
                </a:lnTo>
                <a:lnTo>
                  <a:pt x="832495" y="779190"/>
                </a:lnTo>
                <a:lnTo>
                  <a:pt x="859546" y="742527"/>
                </a:lnTo>
                <a:lnTo>
                  <a:pt x="883084" y="703260"/>
                </a:lnTo>
                <a:lnTo>
                  <a:pt x="902871" y="661629"/>
                </a:lnTo>
                <a:lnTo>
                  <a:pt x="918673" y="617873"/>
                </a:lnTo>
                <a:lnTo>
                  <a:pt x="930253" y="572232"/>
                </a:lnTo>
                <a:lnTo>
                  <a:pt x="937373" y="524944"/>
                </a:lnTo>
                <a:lnTo>
                  <a:pt x="939800" y="476250"/>
                </a:lnTo>
                <a:lnTo>
                  <a:pt x="937373" y="427555"/>
                </a:lnTo>
                <a:lnTo>
                  <a:pt x="930253" y="380267"/>
                </a:lnTo>
                <a:lnTo>
                  <a:pt x="918673" y="334626"/>
                </a:lnTo>
                <a:lnTo>
                  <a:pt x="902871" y="290870"/>
                </a:lnTo>
                <a:lnTo>
                  <a:pt x="883084" y="249239"/>
                </a:lnTo>
                <a:lnTo>
                  <a:pt x="859546" y="209972"/>
                </a:lnTo>
                <a:lnTo>
                  <a:pt x="832495" y="173309"/>
                </a:lnTo>
                <a:lnTo>
                  <a:pt x="802166" y="139488"/>
                </a:lnTo>
                <a:lnTo>
                  <a:pt x="768797" y="108751"/>
                </a:lnTo>
                <a:lnTo>
                  <a:pt x="732622" y="81334"/>
                </a:lnTo>
                <a:lnTo>
                  <a:pt x="693879" y="57479"/>
                </a:lnTo>
                <a:lnTo>
                  <a:pt x="652803" y="37425"/>
                </a:lnTo>
                <a:lnTo>
                  <a:pt x="609631" y="21410"/>
                </a:lnTo>
                <a:lnTo>
                  <a:pt x="564599" y="9675"/>
                </a:lnTo>
                <a:lnTo>
                  <a:pt x="517943" y="2458"/>
                </a:lnTo>
                <a:lnTo>
                  <a:pt x="469900" y="0"/>
                </a:lnTo>
                <a:close/>
              </a:path>
            </a:pathLst>
          </a:custGeom>
          <a:solidFill>
            <a:srgbClr val="FFFFFF"/>
          </a:solidFill>
        </p:spPr>
        <p:txBody>
          <a:bodyPr wrap="square" lIns="0" tIns="0" rIns="0" bIns="0" rtlCol="0"/>
          <a:lstStyle/>
          <a:p>
            <a:endParaRPr>
              <a:solidFill>
                <a:prstClr val="black"/>
              </a:solidFill>
            </a:endParaRPr>
          </a:p>
        </p:txBody>
      </p:sp>
      <p:sp>
        <p:nvSpPr>
          <p:cNvPr id="11" name="object 11"/>
          <p:cNvSpPr/>
          <p:nvPr/>
        </p:nvSpPr>
        <p:spPr>
          <a:xfrm>
            <a:off x="893144" y="2596133"/>
            <a:ext cx="939800" cy="952500"/>
          </a:xfrm>
          <a:custGeom>
            <a:avLst/>
            <a:gdLst/>
            <a:ahLst/>
            <a:cxnLst/>
            <a:rect l="l" t="t" r="r" b="b"/>
            <a:pathLst>
              <a:path w="939800" h="952500">
                <a:moveTo>
                  <a:pt x="0" y="476250"/>
                </a:moveTo>
                <a:lnTo>
                  <a:pt x="2426" y="427556"/>
                </a:lnTo>
                <a:lnTo>
                  <a:pt x="9546" y="380269"/>
                </a:lnTo>
                <a:lnTo>
                  <a:pt x="21125" y="334627"/>
                </a:lnTo>
                <a:lnTo>
                  <a:pt x="36927" y="290872"/>
                </a:lnTo>
                <a:lnTo>
                  <a:pt x="56714" y="249240"/>
                </a:lnTo>
                <a:lnTo>
                  <a:pt x="80251" y="209974"/>
                </a:lnTo>
                <a:lnTo>
                  <a:pt x="107302" y="173310"/>
                </a:lnTo>
                <a:lnTo>
                  <a:pt x="137630" y="139490"/>
                </a:lnTo>
                <a:lnTo>
                  <a:pt x="170999" y="108752"/>
                </a:lnTo>
                <a:lnTo>
                  <a:pt x="207174" y="81335"/>
                </a:lnTo>
                <a:lnTo>
                  <a:pt x="245917" y="57480"/>
                </a:lnTo>
                <a:lnTo>
                  <a:pt x="286993" y="37426"/>
                </a:lnTo>
                <a:lnTo>
                  <a:pt x="330166" y="21411"/>
                </a:lnTo>
                <a:lnTo>
                  <a:pt x="375198" y="9675"/>
                </a:lnTo>
                <a:lnTo>
                  <a:pt x="421855" y="2458"/>
                </a:lnTo>
                <a:lnTo>
                  <a:pt x="469900" y="0"/>
                </a:lnTo>
                <a:lnTo>
                  <a:pt x="517944" y="2458"/>
                </a:lnTo>
                <a:lnTo>
                  <a:pt x="564601" y="9675"/>
                </a:lnTo>
                <a:lnTo>
                  <a:pt x="609634" y="21411"/>
                </a:lnTo>
                <a:lnTo>
                  <a:pt x="652806" y="37426"/>
                </a:lnTo>
                <a:lnTo>
                  <a:pt x="693882" y="57480"/>
                </a:lnTo>
                <a:lnTo>
                  <a:pt x="732626" y="81335"/>
                </a:lnTo>
                <a:lnTo>
                  <a:pt x="768800" y="108752"/>
                </a:lnTo>
                <a:lnTo>
                  <a:pt x="802170" y="139490"/>
                </a:lnTo>
                <a:lnTo>
                  <a:pt x="832498" y="173310"/>
                </a:lnTo>
                <a:lnTo>
                  <a:pt x="859549" y="209974"/>
                </a:lnTo>
                <a:lnTo>
                  <a:pt x="883086" y="249240"/>
                </a:lnTo>
                <a:lnTo>
                  <a:pt x="902873" y="290872"/>
                </a:lnTo>
                <a:lnTo>
                  <a:pt x="918674" y="334627"/>
                </a:lnTo>
                <a:lnTo>
                  <a:pt x="930253" y="380269"/>
                </a:lnTo>
                <a:lnTo>
                  <a:pt x="937374" y="427556"/>
                </a:lnTo>
                <a:lnTo>
                  <a:pt x="939800" y="476250"/>
                </a:lnTo>
                <a:lnTo>
                  <a:pt x="937374" y="524943"/>
                </a:lnTo>
                <a:lnTo>
                  <a:pt x="930253" y="572231"/>
                </a:lnTo>
                <a:lnTo>
                  <a:pt x="918674" y="617872"/>
                </a:lnTo>
                <a:lnTo>
                  <a:pt x="902873" y="661628"/>
                </a:lnTo>
                <a:lnTo>
                  <a:pt x="883086" y="703259"/>
                </a:lnTo>
                <a:lnTo>
                  <a:pt x="859549" y="742526"/>
                </a:lnTo>
                <a:lnTo>
                  <a:pt x="832498" y="779189"/>
                </a:lnTo>
                <a:lnTo>
                  <a:pt x="802170" y="813009"/>
                </a:lnTo>
                <a:lnTo>
                  <a:pt x="768800" y="843747"/>
                </a:lnTo>
                <a:lnTo>
                  <a:pt x="732626" y="871164"/>
                </a:lnTo>
                <a:lnTo>
                  <a:pt x="693882" y="895019"/>
                </a:lnTo>
                <a:lnTo>
                  <a:pt x="652806" y="915074"/>
                </a:lnTo>
                <a:lnTo>
                  <a:pt x="609634" y="931089"/>
                </a:lnTo>
                <a:lnTo>
                  <a:pt x="564601" y="942824"/>
                </a:lnTo>
                <a:lnTo>
                  <a:pt x="517944" y="950041"/>
                </a:lnTo>
                <a:lnTo>
                  <a:pt x="469900" y="952500"/>
                </a:lnTo>
                <a:lnTo>
                  <a:pt x="421855" y="950041"/>
                </a:lnTo>
                <a:lnTo>
                  <a:pt x="375198" y="942824"/>
                </a:lnTo>
                <a:lnTo>
                  <a:pt x="330166" y="931089"/>
                </a:lnTo>
                <a:lnTo>
                  <a:pt x="286993" y="915074"/>
                </a:lnTo>
                <a:lnTo>
                  <a:pt x="245917" y="895019"/>
                </a:lnTo>
                <a:lnTo>
                  <a:pt x="207174" y="871164"/>
                </a:lnTo>
                <a:lnTo>
                  <a:pt x="170999" y="843747"/>
                </a:lnTo>
                <a:lnTo>
                  <a:pt x="137630" y="813009"/>
                </a:lnTo>
                <a:lnTo>
                  <a:pt x="107302" y="779189"/>
                </a:lnTo>
                <a:lnTo>
                  <a:pt x="80251" y="742526"/>
                </a:lnTo>
                <a:lnTo>
                  <a:pt x="56714" y="703259"/>
                </a:lnTo>
                <a:lnTo>
                  <a:pt x="36927" y="661628"/>
                </a:lnTo>
                <a:lnTo>
                  <a:pt x="21125" y="617872"/>
                </a:lnTo>
                <a:lnTo>
                  <a:pt x="9546" y="572231"/>
                </a:lnTo>
                <a:lnTo>
                  <a:pt x="2426" y="524943"/>
                </a:lnTo>
                <a:lnTo>
                  <a:pt x="0" y="476250"/>
                </a:lnTo>
                <a:close/>
              </a:path>
            </a:pathLst>
          </a:custGeom>
          <a:ln w="50800">
            <a:solidFill>
              <a:srgbClr val="556F79"/>
            </a:solidFill>
          </a:ln>
        </p:spPr>
        <p:txBody>
          <a:bodyPr wrap="square" lIns="0" tIns="0" rIns="0" bIns="0" rtlCol="0"/>
          <a:lstStyle/>
          <a:p>
            <a:endParaRPr>
              <a:solidFill>
                <a:prstClr val="black"/>
              </a:solidFill>
            </a:endParaRPr>
          </a:p>
        </p:txBody>
      </p:sp>
      <p:sp>
        <p:nvSpPr>
          <p:cNvPr id="12" name="object 12"/>
          <p:cNvSpPr txBox="1"/>
          <p:nvPr/>
        </p:nvSpPr>
        <p:spPr>
          <a:xfrm>
            <a:off x="431800" y="4090318"/>
            <a:ext cx="1879600" cy="1384300"/>
          </a:xfrm>
          <a:prstGeom prst="rect">
            <a:avLst/>
          </a:prstGeom>
        </p:spPr>
        <p:txBody>
          <a:bodyPr vert="horz" wrap="square" lIns="0" tIns="0" rIns="0" bIns="0" rtlCol="0">
            <a:spAutoFit/>
          </a:bodyPr>
          <a:lstStyle/>
          <a:p>
            <a:pPr marL="64769" algn="ctr">
              <a:lnSpc>
                <a:spcPts val="2130"/>
              </a:lnSpc>
            </a:pPr>
            <a:r>
              <a:rPr spc="-5" dirty="0">
                <a:solidFill>
                  <a:srgbClr val="556F79"/>
                </a:solidFill>
                <a:latin typeface="Calibri Light"/>
                <a:cs typeface="Calibri Light"/>
              </a:rPr>
              <a:t>Las materias </a:t>
            </a:r>
            <a:r>
              <a:rPr dirty="0">
                <a:solidFill>
                  <a:srgbClr val="556F79"/>
                </a:solidFill>
                <a:latin typeface="Calibri Light"/>
                <a:cs typeface="Calibri Light"/>
              </a:rPr>
              <a:t>que</a:t>
            </a:r>
            <a:r>
              <a:rPr spc="-55" dirty="0">
                <a:solidFill>
                  <a:srgbClr val="556F79"/>
                </a:solidFill>
                <a:latin typeface="Calibri Light"/>
                <a:cs typeface="Calibri Light"/>
              </a:rPr>
              <a:t> </a:t>
            </a:r>
            <a:r>
              <a:rPr dirty="0" smtClean="0">
                <a:solidFill>
                  <a:srgbClr val="556F79"/>
                </a:solidFill>
                <a:latin typeface="Calibri Light"/>
                <a:cs typeface="Calibri Light"/>
              </a:rPr>
              <a:t>se</a:t>
            </a:r>
            <a:r>
              <a:rPr lang="es-MX" dirty="0" smtClean="0">
                <a:solidFill>
                  <a:prstClr val="black"/>
                </a:solidFill>
                <a:latin typeface="Calibri Light"/>
                <a:cs typeface="Calibri Light"/>
              </a:rPr>
              <a:t> </a:t>
            </a:r>
            <a:r>
              <a:rPr spc="-15" dirty="0" err="1" smtClean="0">
                <a:solidFill>
                  <a:srgbClr val="556F79"/>
                </a:solidFill>
                <a:latin typeface="Calibri Light"/>
                <a:cs typeface="Calibri Light"/>
              </a:rPr>
              <a:t>refieren</a:t>
            </a:r>
            <a:r>
              <a:rPr lang="es-MX" spc="-15" dirty="0" smtClean="0">
                <a:solidFill>
                  <a:srgbClr val="556F79"/>
                </a:solidFill>
                <a:latin typeface="Calibri Light"/>
                <a:cs typeface="Calibri Light"/>
              </a:rPr>
              <a:t> </a:t>
            </a:r>
            <a:r>
              <a:rPr dirty="0" smtClean="0">
                <a:solidFill>
                  <a:srgbClr val="556F79"/>
                </a:solidFill>
                <a:latin typeface="Calibri Light"/>
                <a:cs typeface="Calibri Light"/>
              </a:rPr>
              <a:t>a  </a:t>
            </a:r>
            <a:r>
              <a:rPr spc="-10" dirty="0">
                <a:solidFill>
                  <a:srgbClr val="556F79"/>
                </a:solidFill>
                <a:latin typeface="Calibri Light"/>
                <a:cs typeface="Calibri Light"/>
              </a:rPr>
              <a:t>remuneraciones</a:t>
            </a:r>
            <a:r>
              <a:rPr spc="-30" dirty="0">
                <a:solidFill>
                  <a:srgbClr val="556F79"/>
                </a:solidFill>
                <a:latin typeface="Calibri Light"/>
                <a:cs typeface="Calibri Light"/>
              </a:rPr>
              <a:t> </a:t>
            </a:r>
            <a:r>
              <a:rPr dirty="0">
                <a:solidFill>
                  <a:srgbClr val="556F79"/>
                </a:solidFill>
                <a:latin typeface="Calibri Light"/>
                <a:cs typeface="Calibri Light"/>
              </a:rPr>
              <a:t>u</a:t>
            </a:r>
            <a:endParaRPr dirty="0">
              <a:solidFill>
                <a:prstClr val="black"/>
              </a:solidFill>
              <a:latin typeface="Calibri Light"/>
              <a:cs typeface="Calibri Light"/>
            </a:endParaRPr>
          </a:p>
          <a:p>
            <a:pPr marL="12700" marR="5715" indent="103505" algn="ctr">
              <a:lnSpc>
                <a:spcPts val="2100"/>
              </a:lnSpc>
              <a:spcBef>
                <a:spcPts val="80"/>
              </a:spcBef>
            </a:pPr>
            <a:r>
              <a:rPr spc="-10" dirty="0">
                <a:solidFill>
                  <a:srgbClr val="556F79"/>
                </a:solidFill>
                <a:latin typeface="Calibri Light"/>
                <a:cs typeface="Calibri Light"/>
              </a:rPr>
              <a:t>otros </a:t>
            </a:r>
            <a:r>
              <a:rPr spc="-5" dirty="0">
                <a:solidFill>
                  <a:srgbClr val="556F79"/>
                </a:solidFill>
                <a:latin typeface="Calibri Light"/>
                <a:cs typeface="Calibri Light"/>
              </a:rPr>
              <a:t>beneficios</a:t>
            </a:r>
            <a:r>
              <a:rPr spc="-55" dirty="0">
                <a:solidFill>
                  <a:srgbClr val="556F79"/>
                </a:solidFill>
                <a:latin typeface="Calibri Light"/>
                <a:cs typeface="Calibri Light"/>
              </a:rPr>
              <a:t> </a:t>
            </a:r>
            <a:r>
              <a:rPr spc="-5" dirty="0">
                <a:solidFill>
                  <a:srgbClr val="556F79"/>
                </a:solidFill>
                <a:latin typeface="Calibri Light"/>
                <a:cs typeface="Calibri Light"/>
              </a:rPr>
              <a:t>en  especie </a:t>
            </a:r>
            <a:r>
              <a:rPr dirty="0">
                <a:solidFill>
                  <a:srgbClr val="556F79"/>
                </a:solidFill>
                <a:latin typeface="Calibri Light"/>
                <a:cs typeface="Calibri Light"/>
              </a:rPr>
              <a:t>o </a:t>
            </a:r>
            <a:r>
              <a:rPr spc="-5" dirty="0">
                <a:solidFill>
                  <a:srgbClr val="556F79"/>
                </a:solidFill>
                <a:latin typeface="Calibri Light"/>
                <a:cs typeface="Calibri Light"/>
              </a:rPr>
              <a:t>en</a:t>
            </a:r>
            <a:r>
              <a:rPr spc="-40" dirty="0">
                <a:solidFill>
                  <a:srgbClr val="556F79"/>
                </a:solidFill>
                <a:latin typeface="Calibri Light"/>
                <a:cs typeface="Calibri Light"/>
              </a:rPr>
              <a:t> </a:t>
            </a:r>
            <a:r>
              <a:rPr spc="-10" dirty="0">
                <a:solidFill>
                  <a:srgbClr val="556F79"/>
                </a:solidFill>
                <a:latin typeface="Calibri Light"/>
                <a:cs typeface="Calibri Light"/>
              </a:rPr>
              <a:t>dinero.</a:t>
            </a:r>
            <a:endParaRPr dirty="0">
              <a:solidFill>
                <a:prstClr val="black"/>
              </a:solidFill>
              <a:latin typeface="Calibri Light"/>
              <a:cs typeface="Calibri Light"/>
            </a:endParaRPr>
          </a:p>
        </p:txBody>
      </p:sp>
      <p:sp>
        <p:nvSpPr>
          <p:cNvPr id="13" name="object 13"/>
          <p:cNvSpPr/>
          <p:nvPr/>
        </p:nvSpPr>
        <p:spPr>
          <a:xfrm>
            <a:off x="2629512" y="3416836"/>
            <a:ext cx="2159000" cy="2254250"/>
          </a:xfrm>
          <a:custGeom>
            <a:avLst/>
            <a:gdLst/>
            <a:ahLst/>
            <a:cxnLst/>
            <a:rect l="l" t="t" r="r" b="b"/>
            <a:pathLst>
              <a:path w="2489200" h="2501900">
                <a:moveTo>
                  <a:pt x="0" y="0"/>
                </a:moveTo>
                <a:lnTo>
                  <a:pt x="0" y="2501900"/>
                </a:lnTo>
                <a:lnTo>
                  <a:pt x="2489200" y="2501900"/>
                </a:lnTo>
                <a:lnTo>
                  <a:pt x="2489200" y="50038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15" name="object 15"/>
          <p:cNvSpPr/>
          <p:nvPr/>
        </p:nvSpPr>
        <p:spPr>
          <a:xfrm>
            <a:off x="3084007" y="2642528"/>
            <a:ext cx="939800" cy="952500"/>
          </a:xfrm>
          <a:custGeom>
            <a:avLst/>
            <a:gdLst/>
            <a:ahLst/>
            <a:cxnLst/>
            <a:rect l="l" t="t" r="r" b="b"/>
            <a:pathLst>
              <a:path w="939800" h="952500">
                <a:moveTo>
                  <a:pt x="939800" y="476250"/>
                </a:moveTo>
                <a:lnTo>
                  <a:pt x="937374" y="427556"/>
                </a:lnTo>
                <a:lnTo>
                  <a:pt x="930253" y="380269"/>
                </a:lnTo>
                <a:lnTo>
                  <a:pt x="918674" y="334627"/>
                </a:lnTo>
                <a:lnTo>
                  <a:pt x="902873" y="290872"/>
                </a:lnTo>
                <a:lnTo>
                  <a:pt x="883085" y="249240"/>
                </a:lnTo>
                <a:lnTo>
                  <a:pt x="859548" y="209974"/>
                </a:lnTo>
                <a:lnTo>
                  <a:pt x="832497" y="173310"/>
                </a:lnTo>
                <a:lnTo>
                  <a:pt x="802169" y="139490"/>
                </a:lnTo>
                <a:lnTo>
                  <a:pt x="768800" y="108752"/>
                </a:lnTo>
                <a:lnTo>
                  <a:pt x="732625" y="81335"/>
                </a:lnTo>
                <a:lnTo>
                  <a:pt x="693882" y="57480"/>
                </a:lnTo>
                <a:lnTo>
                  <a:pt x="652806" y="37426"/>
                </a:lnTo>
                <a:lnTo>
                  <a:pt x="609634" y="21411"/>
                </a:lnTo>
                <a:lnTo>
                  <a:pt x="564601" y="9675"/>
                </a:lnTo>
                <a:lnTo>
                  <a:pt x="517944" y="2458"/>
                </a:lnTo>
                <a:lnTo>
                  <a:pt x="469900" y="0"/>
                </a:lnTo>
                <a:lnTo>
                  <a:pt x="421855" y="2458"/>
                </a:lnTo>
                <a:lnTo>
                  <a:pt x="375199" y="9675"/>
                </a:lnTo>
                <a:lnTo>
                  <a:pt x="330166" y="21411"/>
                </a:lnTo>
                <a:lnTo>
                  <a:pt x="286994" y="37426"/>
                </a:lnTo>
                <a:lnTo>
                  <a:pt x="245918" y="57480"/>
                </a:lnTo>
                <a:lnTo>
                  <a:pt x="207174" y="81335"/>
                </a:lnTo>
                <a:lnTo>
                  <a:pt x="171000" y="108752"/>
                </a:lnTo>
                <a:lnTo>
                  <a:pt x="137630" y="139490"/>
                </a:lnTo>
                <a:lnTo>
                  <a:pt x="107302" y="173310"/>
                </a:lnTo>
                <a:lnTo>
                  <a:pt x="80251" y="209974"/>
                </a:lnTo>
                <a:lnTo>
                  <a:pt x="56714" y="249240"/>
                </a:lnTo>
                <a:lnTo>
                  <a:pt x="36927" y="290872"/>
                </a:lnTo>
                <a:lnTo>
                  <a:pt x="21125" y="334627"/>
                </a:lnTo>
                <a:lnTo>
                  <a:pt x="9546" y="380269"/>
                </a:lnTo>
                <a:lnTo>
                  <a:pt x="2426" y="427556"/>
                </a:lnTo>
                <a:lnTo>
                  <a:pt x="0" y="476250"/>
                </a:lnTo>
                <a:lnTo>
                  <a:pt x="2426" y="524943"/>
                </a:lnTo>
                <a:lnTo>
                  <a:pt x="9546" y="572231"/>
                </a:lnTo>
                <a:lnTo>
                  <a:pt x="21125" y="617872"/>
                </a:lnTo>
                <a:lnTo>
                  <a:pt x="36927" y="661628"/>
                </a:lnTo>
                <a:lnTo>
                  <a:pt x="56714" y="703259"/>
                </a:lnTo>
                <a:lnTo>
                  <a:pt x="80251" y="742526"/>
                </a:lnTo>
                <a:lnTo>
                  <a:pt x="107302" y="779189"/>
                </a:lnTo>
                <a:lnTo>
                  <a:pt x="137630" y="813009"/>
                </a:lnTo>
                <a:lnTo>
                  <a:pt x="171000" y="843747"/>
                </a:lnTo>
                <a:lnTo>
                  <a:pt x="207174" y="871164"/>
                </a:lnTo>
                <a:lnTo>
                  <a:pt x="245918" y="895019"/>
                </a:lnTo>
                <a:lnTo>
                  <a:pt x="286994" y="915074"/>
                </a:lnTo>
                <a:lnTo>
                  <a:pt x="330166" y="931089"/>
                </a:lnTo>
                <a:lnTo>
                  <a:pt x="375199" y="942824"/>
                </a:lnTo>
                <a:lnTo>
                  <a:pt x="421855" y="950041"/>
                </a:lnTo>
                <a:lnTo>
                  <a:pt x="469900" y="952500"/>
                </a:lnTo>
                <a:lnTo>
                  <a:pt x="517944" y="950041"/>
                </a:lnTo>
                <a:lnTo>
                  <a:pt x="564601" y="942824"/>
                </a:lnTo>
                <a:lnTo>
                  <a:pt x="609634" y="931089"/>
                </a:lnTo>
                <a:lnTo>
                  <a:pt x="652806" y="915074"/>
                </a:lnTo>
                <a:lnTo>
                  <a:pt x="693882" y="895019"/>
                </a:lnTo>
                <a:lnTo>
                  <a:pt x="732625" y="871164"/>
                </a:lnTo>
                <a:lnTo>
                  <a:pt x="768800" y="843747"/>
                </a:lnTo>
                <a:lnTo>
                  <a:pt x="802169" y="813009"/>
                </a:lnTo>
                <a:lnTo>
                  <a:pt x="832497" y="779189"/>
                </a:lnTo>
                <a:lnTo>
                  <a:pt x="859548" y="742526"/>
                </a:lnTo>
                <a:lnTo>
                  <a:pt x="883085" y="703259"/>
                </a:lnTo>
                <a:lnTo>
                  <a:pt x="902873" y="661628"/>
                </a:lnTo>
                <a:lnTo>
                  <a:pt x="918674" y="617872"/>
                </a:lnTo>
                <a:lnTo>
                  <a:pt x="930253" y="572231"/>
                </a:lnTo>
                <a:lnTo>
                  <a:pt x="937374" y="524943"/>
                </a:lnTo>
                <a:lnTo>
                  <a:pt x="939800" y="476250"/>
                </a:lnTo>
                <a:close/>
              </a:path>
            </a:pathLst>
          </a:custGeom>
          <a:ln w="50800">
            <a:solidFill>
              <a:srgbClr val="556F79"/>
            </a:solidFill>
          </a:ln>
        </p:spPr>
        <p:txBody>
          <a:bodyPr wrap="square" lIns="0" tIns="0" rIns="0" bIns="0" rtlCol="0"/>
          <a:lstStyle/>
          <a:p>
            <a:endParaRPr>
              <a:solidFill>
                <a:prstClr val="black"/>
              </a:solidFill>
            </a:endParaRPr>
          </a:p>
        </p:txBody>
      </p:sp>
      <p:sp>
        <p:nvSpPr>
          <p:cNvPr id="16" name="object 16"/>
          <p:cNvSpPr txBox="1"/>
          <p:nvPr/>
        </p:nvSpPr>
        <p:spPr>
          <a:xfrm>
            <a:off x="2739390" y="4272181"/>
            <a:ext cx="1908810" cy="543560"/>
          </a:xfrm>
          <a:prstGeom prst="rect">
            <a:avLst/>
          </a:prstGeom>
        </p:spPr>
        <p:txBody>
          <a:bodyPr vert="horz" wrap="square" lIns="0" tIns="0" rIns="0" bIns="0" rtlCol="0">
            <a:spAutoFit/>
          </a:bodyPr>
          <a:lstStyle/>
          <a:p>
            <a:pPr marL="12700" marR="5080" algn="ctr">
              <a:lnSpc>
                <a:spcPts val="2100"/>
              </a:lnSpc>
            </a:pPr>
            <a:r>
              <a:rPr spc="-5" dirty="0">
                <a:solidFill>
                  <a:srgbClr val="556F79"/>
                </a:solidFill>
                <a:latin typeface="Calibri Light"/>
                <a:cs typeface="Calibri Light"/>
              </a:rPr>
              <a:t>Las condiciones  comunes </a:t>
            </a:r>
            <a:r>
              <a:rPr dirty="0">
                <a:solidFill>
                  <a:srgbClr val="556F79"/>
                </a:solidFill>
                <a:latin typeface="Calibri Light"/>
                <a:cs typeface="Calibri Light"/>
              </a:rPr>
              <a:t>de</a:t>
            </a:r>
            <a:r>
              <a:rPr spc="-45" dirty="0">
                <a:solidFill>
                  <a:srgbClr val="556F79"/>
                </a:solidFill>
                <a:latin typeface="Calibri Light"/>
                <a:cs typeface="Calibri Light"/>
              </a:rPr>
              <a:t> </a:t>
            </a:r>
            <a:r>
              <a:rPr spc="-10" dirty="0">
                <a:solidFill>
                  <a:srgbClr val="556F79"/>
                </a:solidFill>
                <a:latin typeface="Calibri Light"/>
                <a:cs typeface="Calibri Light"/>
              </a:rPr>
              <a:t>trabajo.</a:t>
            </a:r>
            <a:endParaRPr dirty="0">
              <a:solidFill>
                <a:prstClr val="black"/>
              </a:solidFill>
              <a:latin typeface="Calibri Light"/>
              <a:cs typeface="Calibri Light"/>
            </a:endParaRPr>
          </a:p>
        </p:txBody>
      </p:sp>
      <p:sp>
        <p:nvSpPr>
          <p:cNvPr id="17" name="object 17"/>
          <p:cNvSpPr/>
          <p:nvPr/>
        </p:nvSpPr>
        <p:spPr>
          <a:xfrm>
            <a:off x="1125369" y="2805683"/>
            <a:ext cx="584200" cy="5715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8" name="object 18"/>
          <p:cNvSpPr/>
          <p:nvPr/>
        </p:nvSpPr>
        <p:spPr>
          <a:xfrm>
            <a:off x="3249107" y="2786633"/>
            <a:ext cx="609600" cy="6096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pic>
        <p:nvPicPr>
          <p:cNvPr id="25" name="Imagen 24"/>
          <p:cNvPicPr>
            <a:picLocks noChangeAspect="1"/>
          </p:cNvPicPr>
          <p:nvPr/>
        </p:nvPicPr>
        <p:blipFill>
          <a:blip r:embed="rId4"/>
          <a:stretch>
            <a:fillRect/>
          </a:stretch>
        </p:blipFill>
        <p:spPr>
          <a:xfrm>
            <a:off x="7772400" y="995294"/>
            <a:ext cx="2670279" cy="469433"/>
          </a:xfrm>
          <a:prstGeom prst="rect">
            <a:avLst/>
          </a:prstGeom>
        </p:spPr>
      </p:pic>
      <p:pic>
        <p:nvPicPr>
          <p:cNvPr id="26" name="Imagen 25"/>
          <p:cNvPicPr>
            <a:picLocks noChangeAspect="1"/>
          </p:cNvPicPr>
          <p:nvPr/>
        </p:nvPicPr>
        <p:blipFill>
          <a:blip r:embed="rId5"/>
          <a:stretch>
            <a:fillRect/>
          </a:stretch>
        </p:blipFill>
        <p:spPr>
          <a:xfrm>
            <a:off x="976260" y="943574"/>
            <a:ext cx="2670279" cy="469433"/>
          </a:xfrm>
          <a:prstGeom prst="rect">
            <a:avLst/>
          </a:prstGeom>
        </p:spPr>
      </p:pic>
      <p:sp>
        <p:nvSpPr>
          <p:cNvPr id="27" name="CuadroTexto 26"/>
          <p:cNvSpPr txBox="1"/>
          <p:nvPr/>
        </p:nvSpPr>
        <p:spPr>
          <a:xfrm>
            <a:off x="1736982" y="986593"/>
            <a:ext cx="2423513" cy="369332"/>
          </a:xfrm>
          <a:prstGeom prst="rect">
            <a:avLst/>
          </a:prstGeom>
          <a:noFill/>
        </p:spPr>
        <p:txBody>
          <a:bodyPr wrap="square" rtlCol="0">
            <a:spAutoFit/>
          </a:bodyPr>
          <a:lstStyle/>
          <a:p>
            <a:r>
              <a:rPr lang="es-MX" dirty="0" smtClean="0"/>
              <a:t>Ley Antigua</a:t>
            </a:r>
            <a:endParaRPr lang="es-CL" dirty="0"/>
          </a:p>
        </p:txBody>
      </p:sp>
      <p:sp>
        <p:nvSpPr>
          <p:cNvPr id="29" name="CuadroTexto 28"/>
          <p:cNvSpPr txBox="1"/>
          <p:nvPr/>
        </p:nvSpPr>
        <p:spPr>
          <a:xfrm>
            <a:off x="8686801" y="1020179"/>
            <a:ext cx="1905000" cy="369332"/>
          </a:xfrm>
          <a:prstGeom prst="rect">
            <a:avLst/>
          </a:prstGeom>
          <a:noFill/>
        </p:spPr>
        <p:txBody>
          <a:bodyPr wrap="square" rtlCol="0">
            <a:spAutoFit/>
          </a:bodyPr>
          <a:lstStyle/>
          <a:p>
            <a:r>
              <a:rPr lang="es-MX" dirty="0" smtClean="0"/>
              <a:t>Ley Nueva</a:t>
            </a:r>
            <a:endParaRPr lang="es-CL" dirty="0"/>
          </a:p>
        </p:txBody>
      </p:sp>
      <p:cxnSp>
        <p:nvCxnSpPr>
          <p:cNvPr id="31" name="Conector recto 30"/>
          <p:cNvCxnSpPr/>
          <p:nvPr/>
        </p:nvCxnSpPr>
        <p:spPr>
          <a:xfrm>
            <a:off x="5256378" y="1531888"/>
            <a:ext cx="0" cy="42963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955022903"/>
              </p:ext>
            </p:extLst>
          </p:nvPr>
        </p:nvGraphicFramePr>
        <p:xfrm>
          <a:off x="5635150" y="1786242"/>
          <a:ext cx="6235807" cy="4206240"/>
        </p:xfrm>
        <a:graphic>
          <a:graphicData uri="http://schemas.openxmlformats.org/drawingml/2006/table">
            <a:tbl>
              <a:tblPr firstRow="1" bandRow="1">
                <a:tableStyleId>{5C22544A-7EE6-4342-B048-85BDC9FD1C3A}</a:tableStyleId>
              </a:tblPr>
              <a:tblGrid>
                <a:gridCol w="6235807"/>
              </a:tblGrid>
              <a:tr h="37084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CL" sz="1600" b="0" dirty="0" smtClean="0"/>
                        <a:t>Se pueden negociar todas aquellas materias de interés común de las partes  que afecten las relaciones mutuas entre trabajadores y empleadores</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Las materias que se refieren a  remuneraciones u otros  beneficios en especie o en  dinero</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Las condiciones comunes de  trabajo</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Acuerdos para la conciliación  del trabajo con las  responsabilidades familiares</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Acuerdos para el ejercicio de  la corresponsabilidad parental</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Planes de igualdad de  oportunidades</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Planes de equidad de género</a:t>
                      </a:r>
                      <a:endParaRPr lang="es-CL"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dirty="0" smtClean="0"/>
                        <a:t>Creación y mantención de  servicios de bienestar.</a:t>
                      </a:r>
                      <a:endParaRPr lang="es-CL" sz="1600" dirty="0"/>
                    </a:p>
                  </a:txBody>
                  <a:tcPr/>
                </a:tc>
              </a:tr>
              <a:tr h="370840">
                <a:tc>
                  <a:txBody>
                    <a:bodyPr/>
                    <a:lstStyle/>
                    <a:p>
                      <a:r>
                        <a:rPr lang="es-CL" sz="1600" dirty="0" smtClean="0"/>
                        <a:t>Mecanismos de resolución de  controversias</a:t>
                      </a:r>
                      <a:endParaRPr lang="es-CL" sz="1600" dirty="0"/>
                    </a:p>
                  </a:txBody>
                  <a:tcPr/>
                </a:tc>
              </a:tr>
            </a:tbl>
          </a:graphicData>
        </a:graphic>
      </p:graphicFrame>
    </p:spTree>
    <p:extLst>
      <p:ext uri="{BB962C8B-B14F-4D97-AF65-F5344CB8AC3E}">
        <p14:creationId xmlns:p14="http://schemas.microsoft.com/office/powerpoint/2010/main" val="323004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40" y="692696"/>
            <a:ext cx="9936102" cy="861774"/>
          </a:xfrm>
        </p:spPr>
        <p:txBody>
          <a:bodyPr/>
          <a:lstStyle/>
          <a:p>
            <a:r>
              <a:rPr lang="es-MX" sz="2800" dirty="0" smtClean="0"/>
              <a:t>En diversas normas, la ley distingue según el tamaño de la empresa:</a:t>
            </a:r>
            <a:endParaRPr lang="es-CL" sz="2800" dirty="0"/>
          </a:p>
        </p:txBody>
      </p:sp>
      <p:sp>
        <p:nvSpPr>
          <p:cNvPr id="3" name="Marcador de texto 2"/>
          <p:cNvSpPr>
            <a:spLocks noGrp="1"/>
          </p:cNvSpPr>
          <p:nvPr>
            <p:ph type="body" idx="1"/>
          </p:nvPr>
        </p:nvSpPr>
        <p:spPr>
          <a:xfrm>
            <a:off x="1631504" y="1844824"/>
            <a:ext cx="7992888" cy="3323987"/>
          </a:xfrm>
        </p:spPr>
        <p:txBody>
          <a:bodyPr/>
          <a:lstStyle/>
          <a:p>
            <a:pPr algn="just">
              <a:lnSpc>
                <a:spcPct val="150000"/>
              </a:lnSpc>
            </a:pPr>
            <a:r>
              <a:rPr lang="es-CL" b="1" dirty="0">
                <a:solidFill>
                  <a:srgbClr val="FF0000"/>
                </a:solidFill>
                <a:latin typeface="Arial" panose="020B0604020202020204" pitchFamily="34" charset="0"/>
                <a:cs typeface="Arial" panose="020B0604020202020204" pitchFamily="34" charset="0"/>
              </a:rPr>
              <a:t>Art. 505 bis</a:t>
            </a:r>
            <a:r>
              <a:rPr lang="es-CL" dirty="0">
                <a:solidFill>
                  <a:srgbClr val="FF0000"/>
                </a:solidFill>
                <a:latin typeface="Arial" panose="020B0604020202020204" pitchFamily="34" charset="0"/>
                <a:cs typeface="Arial" panose="020B0604020202020204" pitchFamily="34" charset="0"/>
              </a:rPr>
              <a:t>. </a:t>
            </a:r>
            <a:r>
              <a:rPr lang="es-CL" dirty="0">
                <a:solidFill>
                  <a:srgbClr val="0070C0"/>
                </a:solidFill>
                <a:latin typeface="Arial" panose="020B0604020202020204" pitchFamily="34" charset="0"/>
                <a:cs typeface="Arial" panose="020B0604020202020204" pitchFamily="34" charset="0"/>
              </a:rPr>
              <a:t>Para los efectos de este Código y sus leyes complementarias, los empleadores </a:t>
            </a:r>
            <a:r>
              <a:rPr lang="es-CL" dirty="0" smtClean="0">
                <a:solidFill>
                  <a:srgbClr val="0070C0"/>
                </a:solidFill>
                <a:latin typeface="Arial" panose="020B0604020202020204" pitchFamily="34" charset="0"/>
                <a:cs typeface="Arial" panose="020B0604020202020204" pitchFamily="34" charset="0"/>
              </a:rPr>
              <a:t>se clasificarán </a:t>
            </a:r>
            <a:r>
              <a:rPr lang="es-CL" dirty="0">
                <a:solidFill>
                  <a:srgbClr val="0070C0"/>
                </a:solidFill>
                <a:latin typeface="Arial" panose="020B0604020202020204" pitchFamily="34" charset="0"/>
                <a:cs typeface="Arial" panose="020B0604020202020204" pitchFamily="34" charset="0"/>
              </a:rPr>
              <a:t>en micro, pequeña, mediana y gran empresa, en función del número de </a:t>
            </a:r>
            <a:r>
              <a:rPr lang="es-CL" dirty="0" smtClean="0">
                <a:solidFill>
                  <a:srgbClr val="0070C0"/>
                </a:solidFill>
                <a:latin typeface="Arial" panose="020B0604020202020204" pitchFamily="34" charset="0"/>
                <a:cs typeface="Arial" panose="020B0604020202020204" pitchFamily="34" charset="0"/>
              </a:rPr>
              <a:t>trabajadores.</a:t>
            </a:r>
          </a:p>
          <a:p>
            <a:pPr algn="just">
              <a:lnSpc>
                <a:spcPct val="150000"/>
              </a:lnSpc>
            </a:pPr>
            <a:endParaRPr lang="es-CL" dirty="0">
              <a:solidFill>
                <a:srgbClr val="0070C0"/>
              </a:solidFill>
              <a:latin typeface="Arial" panose="020B0604020202020204" pitchFamily="34" charset="0"/>
              <a:cs typeface="Arial" panose="020B0604020202020204" pitchFamily="34" charset="0"/>
            </a:endParaRPr>
          </a:p>
          <a:p>
            <a:pPr algn="just">
              <a:lnSpc>
                <a:spcPct val="150000"/>
              </a:lnSpc>
            </a:pPr>
            <a:r>
              <a:rPr lang="es-CL" b="1" dirty="0" smtClean="0">
                <a:solidFill>
                  <a:srgbClr val="0070C0"/>
                </a:solidFill>
                <a:latin typeface="Arial" panose="020B0604020202020204" pitchFamily="34" charset="0"/>
                <a:cs typeface="Arial" panose="020B0604020202020204" pitchFamily="34" charset="0"/>
              </a:rPr>
              <a:t>Micro </a:t>
            </a:r>
            <a:r>
              <a:rPr lang="es-CL" b="1" dirty="0">
                <a:solidFill>
                  <a:srgbClr val="0070C0"/>
                </a:solidFill>
                <a:latin typeface="Arial" panose="020B0604020202020204" pitchFamily="34" charset="0"/>
                <a:cs typeface="Arial" panose="020B0604020202020204" pitchFamily="34" charset="0"/>
              </a:rPr>
              <a:t>empresa </a:t>
            </a:r>
            <a:r>
              <a:rPr lang="es-CL" dirty="0">
                <a:solidFill>
                  <a:srgbClr val="0070C0"/>
                </a:solidFill>
                <a:latin typeface="Arial" panose="020B0604020202020204" pitchFamily="34" charset="0"/>
                <a:cs typeface="Arial" panose="020B0604020202020204" pitchFamily="34" charset="0"/>
              </a:rPr>
              <a:t>aquella que tuviere contratados de 1 a 9 </a:t>
            </a:r>
            <a:r>
              <a:rPr lang="es-CL" dirty="0" smtClean="0">
                <a:solidFill>
                  <a:srgbClr val="0070C0"/>
                </a:solidFill>
                <a:latin typeface="Arial" panose="020B0604020202020204" pitchFamily="34" charset="0"/>
                <a:cs typeface="Arial" panose="020B0604020202020204" pitchFamily="34" charset="0"/>
              </a:rPr>
              <a:t>trabajadores, </a:t>
            </a:r>
          </a:p>
          <a:p>
            <a:pPr algn="just">
              <a:lnSpc>
                <a:spcPct val="150000"/>
              </a:lnSpc>
            </a:pPr>
            <a:r>
              <a:rPr lang="es-CL" b="1" dirty="0" smtClean="0">
                <a:solidFill>
                  <a:srgbClr val="0070C0"/>
                </a:solidFill>
                <a:latin typeface="Arial" panose="020B0604020202020204" pitchFamily="34" charset="0"/>
                <a:cs typeface="Arial" panose="020B0604020202020204" pitchFamily="34" charset="0"/>
              </a:rPr>
              <a:t>Pequeña </a:t>
            </a:r>
            <a:r>
              <a:rPr lang="es-CL" b="1" dirty="0">
                <a:solidFill>
                  <a:srgbClr val="0070C0"/>
                </a:solidFill>
                <a:latin typeface="Arial" panose="020B0604020202020204" pitchFamily="34" charset="0"/>
                <a:cs typeface="Arial" panose="020B0604020202020204" pitchFamily="34" charset="0"/>
              </a:rPr>
              <a:t>empresa </a:t>
            </a:r>
            <a:r>
              <a:rPr lang="es-CL" dirty="0">
                <a:solidFill>
                  <a:srgbClr val="0070C0"/>
                </a:solidFill>
                <a:latin typeface="Arial" panose="020B0604020202020204" pitchFamily="34" charset="0"/>
                <a:cs typeface="Arial" panose="020B0604020202020204" pitchFamily="34" charset="0"/>
              </a:rPr>
              <a:t>aquella que tuviere contratados de 10 a 49 trabajadores, </a:t>
            </a:r>
            <a:endParaRPr lang="es-CL" dirty="0" smtClean="0">
              <a:solidFill>
                <a:srgbClr val="0070C0"/>
              </a:solidFill>
              <a:latin typeface="Arial" panose="020B0604020202020204" pitchFamily="34" charset="0"/>
              <a:cs typeface="Arial" panose="020B0604020202020204" pitchFamily="34" charset="0"/>
            </a:endParaRPr>
          </a:p>
          <a:p>
            <a:pPr algn="just">
              <a:lnSpc>
                <a:spcPct val="150000"/>
              </a:lnSpc>
            </a:pPr>
            <a:r>
              <a:rPr lang="es-CL" b="1" dirty="0" smtClean="0">
                <a:solidFill>
                  <a:srgbClr val="0070C0"/>
                </a:solidFill>
                <a:latin typeface="Arial" panose="020B0604020202020204" pitchFamily="34" charset="0"/>
                <a:cs typeface="Arial" panose="020B0604020202020204" pitchFamily="34" charset="0"/>
              </a:rPr>
              <a:t>Mediana empresa </a:t>
            </a:r>
            <a:r>
              <a:rPr lang="es-CL" dirty="0" smtClean="0">
                <a:solidFill>
                  <a:srgbClr val="0070C0"/>
                </a:solidFill>
                <a:latin typeface="Arial" panose="020B0604020202020204" pitchFamily="34" charset="0"/>
                <a:cs typeface="Arial" panose="020B0604020202020204" pitchFamily="34" charset="0"/>
              </a:rPr>
              <a:t>aquella </a:t>
            </a:r>
            <a:r>
              <a:rPr lang="es-CL" dirty="0">
                <a:solidFill>
                  <a:srgbClr val="0070C0"/>
                </a:solidFill>
                <a:latin typeface="Arial" panose="020B0604020202020204" pitchFamily="34" charset="0"/>
                <a:cs typeface="Arial" panose="020B0604020202020204" pitchFamily="34" charset="0"/>
              </a:rPr>
              <a:t>que tuviere contratados de 50 a 199 trabajadores y </a:t>
            </a:r>
            <a:endParaRPr lang="es-CL" dirty="0" smtClean="0">
              <a:solidFill>
                <a:srgbClr val="0070C0"/>
              </a:solidFill>
              <a:latin typeface="Arial" panose="020B0604020202020204" pitchFamily="34" charset="0"/>
              <a:cs typeface="Arial" panose="020B0604020202020204" pitchFamily="34" charset="0"/>
            </a:endParaRPr>
          </a:p>
          <a:p>
            <a:pPr algn="just">
              <a:lnSpc>
                <a:spcPct val="150000"/>
              </a:lnSpc>
            </a:pPr>
            <a:r>
              <a:rPr lang="es-CL" b="1" dirty="0" smtClean="0">
                <a:solidFill>
                  <a:srgbClr val="0070C0"/>
                </a:solidFill>
                <a:latin typeface="Arial" panose="020B0604020202020204" pitchFamily="34" charset="0"/>
                <a:cs typeface="Arial" panose="020B0604020202020204" pitchFamily="34" charset="0"/>
              </a:rPr>
              <a:t>Gran </a:t>
            </a:r>
            <a:r>
              <a:rPr lang="es-CL" b="1" dirty="0">
                <a:solidFill>
                  <a:srgbClr val="0070C0"/>
                </a:solidFill>
                <a:latin typeface="Arial" panose="020B0604020202020204" pitchFamily="34" charset="0"/>
                <a:cs typeface="Arial" panose="020B0604020202020204" pitchFamily="34" charset="0"/>
              </a:rPr>
              <a:t>empresa aquella </a:t>
            </a:r>
            <a:r>
              <a:rPr lang="es-CL" dirty="0">
                <a:solidFill>
                  <a:srgbClr val="0070C0"/>
                </a:solidFill>
                <a:latin typeface="Arial" panose="020B0604020202020204" pitchFamily="34" charset="0"/>
                <a:cs typeface="Arial" panose="020B0604020202020204" pitchFamily="34" charset="0"/>
              </a:rPr>
              <a:t>que </a:t>
            </a:r>
            <a:r>
              <a:rPr lang="es-CL" dirty="0" smtClean="0">
                <a:solidFill>
                  <a:srgbClr val="0070C0"/>
                </a:solidFill>
                <a:latin typeface="Arial" panose="020B0604020202020204" pitchFamily="34" charset="0"/>
                <a:cs typeface="Arial" panose="020B0604020202020204" pitchFamily="34" charset="0"/>
              </a:rPr>
              <a:t>tuviere contratados </a:t>
            </a:r>
            <a:r>
              <a:rPr lang="es-CL" dirty="0">
                <a:solidFill>
                  <a:srgbClr val="0070C0"/>
                </a:solidFill>
                <a:latin typeface="Arial" panose="020B0604020202020204" pitchFamily="34" charset="0"/>
                <a:cs typeface="Arial" panose="020B0604020202020204" pitchFamily="34" charset="0"/>
              </a:rPr>
              <a:t>200 trabajadores o más.</a:t>
            </a:r>
          </a:p>
        </p:txBody>
      </p:sp>
      <p:sp>
        <p:nvSpPr>
          <p:cNvPr id="4"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6"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4010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5690" y="184286"/>
            <a:ext cx="10657184" cy="461665"/>
          </a:xfrm>
          <a:prstGeom prst="rect">
            <a:avLst/>
          </a:prstGeom>
          <a:noFill/>
        </p:spPr>
        <p:txBody>
          <a:bodyPr wrap="square" rtlCol="0">
            <a:spAutoFit/>
          </a:bodyPr>
          <a:lstStyle/>
          <a:p>
            <a:r>
              <a:rPr lang="es-MX" sz="2400" dirty="0" smtClean="0">
                <a:solidFill>
                  <a:srgbClr val="FF0000"/>
                </a:solidFill>
              </a:rPr>
              <a:t>¿Quiénes pueden negociar colectivamente?</a:t>
            </a:r>
            <a:endParaRPr lang="es-CL" sz="2400" dirty="0">
              <a:solidFill>
                <a:srgbClr val="FF0000"/>
              </a:solidFill>
            </a:endParaRPr>
          </a:p>
        </p:txBody>
      </p:sp>
      <p:sp>
        <p:nvSpPr>
          <p:cNvPr id="5" name="CuadroTexto 4"/>
          <p:cNvSpPr txBox="1"/>
          <p:nvPr/>
        </p:nvSpPr>
        <p:spPr>
          <a:xfrm>
            <a:off x="875420" y="658276"/>
            <a:ext cx="9577064" cy="5062924"/>
          </a:xfrm>
          <a:prstGeom prst="rect">
            <a:avLst/>
          </a:prstGeom>
          <a:noFill/>
        </p:spPr>
        <p:txBody>
          <a:bodyPr wrap="square" rtlCol="0">
            <a:spAutoFit/>
          </a:bodyPr>
          <a:lstStyle/>
          <a:p>
            <a:r>
              <a:rPr lang="es-MX" sz="1900" b="1" dirty="0" smtClean="0">
                <a:solidFill>
                  <a:srgbClr val="0070C0"/>
                </a:solidFill>
              </a:rPr>
              <a:t>     </a:t>
            </a:r>
            <a:r>
              <a:rPr lang="es-MX" sz="1900" b="1" u="sng" dirty="0" smtClean="0">
                <a:solidFill>
                  <a:srgbClr val="0070C0"/>
                </a:solidFill>
              </a:rPr>
              <a:t>La ley 20.940, modificó el artículo 305 del CT y derogó las reglas que prohibían negociar a</a:t>
            </a:r>
            <a:r>
              <a:rPr lang="es-MX" sz="1900" b="1" dirty="0" smtClean="0">
                <a:solidFill>
                  <a:srgbClr val="0070C0"/>
                </a:solidFill>
              </a:rPr>
              <a:t>:</a:t>
            </a:r>
          </a:p>
          <a:p>
            <a:endParaRPr lang="es-MX" sz="1900" dirty="0">
              <a:solidFill>
                <a:srgbClr val="0070C0"/>
              </a:solidFill>
            </a:endParaRPr>
          </a:p>
          <a:p>
            <a:pPr algn="just"/>
            <a:r>
              <a:rPr lang="es-MX" sz="1900" dirty="0" smtClean="0">
                <a:solidFill>
                  <a:srgbClr val="0070C0"/>
                </a:solidFill>
              </a:rPr>
              <a:t>-Los trabajadores contratados por obra o faena transitoria de temporada, quienes podrán negociar colectivamente conforme al procedimiento general de NC o conforme al procedimiento especial para trabajadores eventuales, de temporada y de obra o faena transitoria (arts. 365 a 372 CT.) </a:t>
            </a:r>
            <a:r>
              <a:rPr lang="es-MX" sz="1900" i="1" dirty="0" smtClean="0">
                <a:solidFill>
                  <a:srgbClr val="0070C0"/>
                </a:solidFill>
              </a:rPr>
              <a:t>(*No se requiere solicitar su desafuero cuando el contrato expire dentro del período del fuero de la NC</a:t>
            </a:r>
            <a:r>
              <a:rPr lang="es-MX" sz="1900" dirty="0" smtClean="0">
                <a:solidFill>
                  <a:srgbClr val="0070C0"/>
                </a:solidFill>
              </a:rPr>
              <a:t>).</a:t>
            </a:r>
          </a:p>
          <a:p>
            <a:pPr algn="just"/>
            <a:endParaRPr lang="es-MX" sz="1900" dirty="0">
              <a:solidFill>
                <a:srgbClr val="0070C0"/>
              </a:solidFill>
            </a:endParaRPr>
          </a:p>
          <a:p>
            <a:pPr algn="just"/>
            <a:r>
              <a:rPr lang="es-MX" sz="1900" dirty="0" smtClean="0">
                <a:solidFill>
                  <a:srgbClr val="0070C0"/>
                </a:solidFill>
              </a:rPr>
              <a:t>- La personas autorizadas para contratar o despedir trabajadores</a:t>
            </a:r>
          </a:p>
          <a:p>
            <a:pPr algn="just"/>
            <a:endParaRPr lang="es-MX" sz="1900" dirty="0" smtClean="0">
              <a:solidFill>
                <a:srgbClr val="0070C0"/>
              </a:solidFill>
            </a:endParaRPr>
          </a:p>
          <a:p>
            <a:pPr algn="just"/>
            <a:r>
              <a:rPr lang="es-MX" sz="1900" dirty="0" smtClean="0">
                <a:solidFill>
                  <a:srgbClr val="0070C0"/>
                </a:solidFill>
              </a:rPr>
              <a:t>- Los trabajadores que, de acuerdo con la organización interna de la empresa, ejerzan dentro de ella un cargo superior de mando e inspección, siempre que estén dotados de atribuciones decisorias sobre políticas y procesos productivos o de comercialización.</a:t>
            </a:r>
          </a:p>
          <a:p>
            <a:pPr algn="just"/>
            <a:endParaRPr lang="es-MX" sz="1900" dirty="0" smtClean="0">
              <a:solidFill>
                <a:srgbClr val="0070C0"/>
              </a:solidFill>
            </a:endParaRPr>
          </a:p>
          <a:p>
            <a:pPr algn="just"/>
            <a:r>
              <a:rPr lang="es-MX" sz="1900" u="sng" dirty="0" smtClean="0">
                <a:solidFill>
                  <a:srgbClr val="0070C0"/>
                </a:solidFill>
              </a:rPr>
              <a:t>En consecuencia:</a:t>
            </a:r>
          </a:p>
          <a:p>
            <a:pPr algn="just"/>
            <a:r>
              <a:rPr lang="es-MX" sz="1900" dirty="0" smtClean="0">
                <a:solidFill>
                  <a:srgbClr val="0070C0"/>
                </a:solidFill>
              </a:rPr>
              <a:t>Para nuestro CT, en coherencia por lo planteado por la OIT, la regla general es que todos los trabajadores pueden negociar </a:t>
            </a:r>
            <a:endParaRPr lang="es-CL" sz="1900" dirty="0">
              <a:solidFill>
                <a:srgbClr val="0070C0"/>
              </a:solidFill>
            </a:endParaRPr>
          </a:p>
        </p:txBody>
      </p:sp>
      <p:pic>
        <p:nvPicPr>
          <p:cNvPr id="6" name="Imagen 5"/>
          <p:cNvPicPr>
            <a:picLocks noChangeAspect="1"/>
          </p:cNvPicPr>
          <p:nvPr/>
        </p:nvPicPr>
        <p:blipFill>
          <a:blip r:embed="rId2"/>
          <a:stretch>
            <a:fillRect/>
          </a:stretch>
        </p:blipFill>
        <p:spPr>
          <a:xfrm>
            <a:off x="4411602" y="5517232"/>
            <a:ext cx="335896" cy="1200416"/>
          </a:xfrm>
          <a:prstGeom prst="rect">
            <a:avLst/>
          </a:prstGeom>
        </p:spPr>
      </p:pic>
      <p:pic>
        <p:nvPicPr>
          <p:cNvPr id="7" name="Imagen 6"/>
          <p:cNvPicPr>
            <a:picLocks noChangeAspect="1"/>
          </p:cNvPicPr>
          <p:nvPr/>
        </p:nvPicPr>
        <p:blipFill>
          <a:blip r:embed="rId3"/>
          <a:stretch>
            <a:fillRect/>
          </a:stretch>
        </p:blipFill>
        <p:spPr>
          <a:xfrm>
            <a:off x="5020637" y="5517232"/>
            <a:ext cx="436515" cy="1200416"/>
          </a:xfrm>
          <a:prstGeom prst="rect">
            <a:avLst/>
          </a:prstGeom>
        </p:spPr>
      </p:pic>
      <p:pic>
        <p:nvPicPr>
          <p:cNvPr id="8" name="Imagen 7"/>
          <p:cNvPicPr>
            <a:picLocks noChangeAspect="1"/>
          </p:cNvPicPr>
          <p:nvPr/>
        </p:nvPicPr>
        <p:blipFill>
          <a:blip r:embed="rId4"/>
          <a:stretch>
            <a:fillRect/>
          </a:stretch>
        </p:blipFill>
        <p:spPr>
          <a:xfrm>
            <a:off x="5663952" y="5501860"/>
            <a:ext cx="360040" cy="1215788"/>
          </a:xfrm>
          <a:prstGeom prst="rect">
            <a:avLst/>
          </a:prstGeom>
        </p:spPr>
      </p:pic>
      <p:pic>
        <p:nvPicPr>
          <p:cNvPr id="9" name="Imagen 8"/>
          <p:cNvPicPr>
            <a:picLocks noChangeAspect="1"/>
          </p:cNvPicPr>
          <p:nvPr/>
        </p:nvPicPr>
        <p:blipFill>
          <a:blip r:embed="rId5"/>
          <a:stretch>
            <a:fillRect/>
          </a:stretch>
        </p:blipFill>
        <p:spPr>
          <a:xfrm>
            <a:off x="3854893" y="6729972"/>
            <a:ext cx="1255885" cy="128027"/>
          </a:xfrm>
          <a:prstGeom prst="rect">
            <a:avLst/>
          </a:prstGeom>
        </p:spPr>
      </p:pic>
      <p:pic>
        <p:nvPicPr>
          <p:cNvPr id="10" name="Imagen 9"/>
          <p:cNvPicPr>
            <a:picLocks noChangeAspect="1"/>
          </p:cNvPicPr>
          <p:nvPr/>
        </p:nvPicPr>
        <p:blipFill>
          <a:blip r:embed="rId6"/>
          <a:stretch>
            <a:fillRect/>
          </a:stretch>
        </p:blipFill>
        <p:spPr>
          <a:xfrm>
            <a:off x="5110778" y="6729973"/>
            <a:ext cx="1621677" cy="128027"/>
          </a:xfrm>
          <a:prstGeom prst="rect">
            <a:avLst/>
          </a:prstGeom>
        </p:spPr>
      </p:pic>
    </p:spTree>
    <p:extLst>
      <p:ext uri="{BB962C8B-B14F-4D97-AF65-F5344CB8AC3E}">
        <p14:creationId xmlns:p14="http://schemas.microsoft.com/office/powerpoint/2010/main" val="288821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48680"/>
            <a:ext cx="10670976" cy="599501"/>
          </a:xfrm>
        </p:spPr>
        <p:txBody>
          <a:bodyPr/>
          <a:lstStyle/>
          <a:p>
            <a:r>
              <a:rPr lang="es-MX" sz="2000" b="1" dirty="0" smtClean="0">
                <a:solidFill>
                  <a:srgbClr val="FF0000"/>
                </a:solidFill>
              </a:rPr>
              <a:t>El art. 305 prohíbe negociar a los siguientes categorías de trabajadores, según el tamaño de la empresa:</a:t>
            </a:r>
            <a:r>
              <a:rPr lang="es-MX" dirty="0" smtClean="0"/>
              <a:t/>
            </a:r>
            <a:br>
              <a:rPr lang="es-MX" dirty="0" smtClean="0"/>
            </a:br>
            <a:r>
              <a:rPr lang="es-MX" dirty="0" smtClean="0"/>
              <a:t> </a:t>
            </a:r>
            <a:endParaRPr lang="es-CL" dirty="0"/>
          </a:p>
        </p:txBody>
      </p:sp>
      <p:sp>
        <p:nvSpPr>
          <p:cNvPr id="3" name="Marcador de texto 2"/>
          <p:cNvSpPr>
            <a:spLocks noGrp="1"/>
          </p:cNvSpPr>
          <p:nvPr>
            <p:ph type="body" idx="1"/>
          </p:nvPr>
        </p:nvSpPr>
        <p:spPr>
          <a:xfrm>
            <a:off x="609600" y="1267252"/>
            <a:ext cx="10887000" cy="4585871"/>
          </a:xfrm>
        </p:spPr>
        <p:txBody>
          <a:bodyPr/>
          <a:lstStyle/>
          <a:p>
            <a:pPr algn="just"/>
            <a:r>
              <a:rPr lang="es-MX" sz="2000" b="1" u="sng" dirty="0" smtClean="0">
                <a:solidFill>
                  <a:srgbClr val="0070C0"/>
                </a:solidFill>
              </a:rPr>
              <a:t>En cualquier empresa</a:t>
            </a:r>
            <a:r>
              <a:rPr lang="es-MX" sz="2000" dirty="0" smtClean="0">
                <a:solidFill>
                  <a:srgbClr val="0070C0"/>
                </a:solidFill>
              </a:rPr>
              <a:t>: L</a:t>
            </a:r>
            <a:r>
              <a:rPr lang="es-CL" sz="2000" dirty="0" smtClean="0">
                <a:solidFill>
                  <a:srgbClr val="0070C0"/>
                </a:solidFill>
              </a:rPr>
              <a:t>os </a:t>
            </a:r>
            <a:r>
              <a:rPr lang="es-CL" sz="2000" dirty="0">
                <a:solidFill>
                  <a:srgbClr val="0070C0"/>
                </a:solidFill>
              </a:rPr>
              <a:t>trabajadores que tengan facultades de  </a:t>
            </a:r>
            <a:r>
              <a:rPr lang="es-CL" sz="2000" b="1" u="sng" dirty="0">
                <a:solidFill>
                  <a:srgbClr val="0070C0"/>
                </a:solidFill>
              </a:rPr>
              <a:t>representación</a:t>
            </a:r>
            <a:r>
              <a:rPr lang="es-CL" sz="2000" dirty="0">
                <a:solidFill>
                  <a:srgbClr val="0070C0"/>
                </a:solidFill>
              </a:rPr>
              <a:t> del empleador </a:t>
            </a:r>
            <a:r>
              <a:rPr lang="es-CL" sz="2000" b="1" u="sng" dirty="0">
                <a:solidFill>
                  <a:srgbClr val="0070C0"/>
                </a:solidFill>
              </a:rPr>
              <a:t>y</a:t>
            </a:r>
            <a:r>
              <a:rPr lang="es-CL" sz="2000" dirty="0">
                <a:solidFill>
                  <a:srgbClr val="0070C0"/>
                </a:solidFill>
              </a:rPr>
              <a:t> estén</a:t>
            </a:r>
          </a:p>
          <a:p>
            <a:pPr algn="just"/>
            <a:r>
              <a:rPr lang="es-CL" sz="2000" dirty="0">
                <a:solidFill>
                  <a:srgbClr val="0070C0"/>
                </a:solidFill>
              </a:rPr>
              <a:t>dotados de facultades </a:t>
            </a:r>
            <a:r>
              <a:rPr lang="es-CL" sz="2000" b="1" u="sng" dirty="0">
                <a:solidFill>
                  <a:srgbClr val="0070C0"/>
                </a:solidFill>
              </a:rPr>
              <a:t>generales de  administración</a:t>
            </a:r>
            <a:r>
              <a:rPr lang="es-CL" sz="2000" dirty="0">
                <a:solidFill>
                  <a:srgbClr val="0070C0"/>
                </a:solidFill>
              </a:rPr>
              <a:t>, tales como gerentes y  subgerentes</a:t>
            </a:r>
            <a:r>
              <a:rPr lang="es-CL" sz="2000" dirty="0" smtClean="0">
                <a:solidFill>
                  <a:srgbClr val="0070C0"/>
                </a:solidFill>
              </a:rPr>
              <a:t>.</a:t>
            </a:r>
          </a:p>
          <a:p>
            <a:pPr algn="just"/>
            <a:endParaRPr lang="es-MX" sz="2000" dirty="0">
              <a:solidFill>
                <a:srgbClr val="0070C0"/>
              </a:solidFill>
            </a:endParaRPr>
          </a:p>
          <a:p>
            <a:pPr algn="just"/>
            <a:r>
              <a:rPr lang="es-MX" sz="2000" b="1" u="sng" dirty="0" smtClean="0">
                <a:solidFill>
                  <a:srgbClr val="0070C0"/>
                </a:solidFill>
              </a:rPr>
              <a:t>En la micro y pequeña empresa</a:t>
            </a:r>
            <a:r>
              <a:rPr lang="es-MX" sz="2000" dirty="0" smtClean="0">
                <a:solidFill>
                  <a:srgbClr val="0070C0"/>
                </a:solidFill>
              </a:rPr>
              <a:t>: El personal de confianza que ejerza cargos superiores de mando. Respecto a los trabajadores sujetos a contrato de aprendizaje, el empleador podrá excusarse de negociar. (</a:t>
            </a:r>
            <a:r>
              <a:rPr lang="es-MX" sz="2000" i="1" dirty="0" smtClean="0">
                <a:solidFill>
                  <a:srgbClr val="0070C0"/>
                </a:solidFill>
              </a:rPr>
              <a:t>Por “Personal de confianza” entendemos aquellos que ejercen algunas de las potestades propias del empleador en relación con otros dependientes, ya sea contratándolos, amonestándolos, otorgándoles permiso, entre otras manifestaciones</a:t>
            </a:r>
            <a:r>
              <a:rPr lang="es-MX" sz="2000" dirty="0" smtClean="0">
                <a:solidFill>
                  <a:srgbClr val="0070C0"/>
                </a:solidFill>
              </a:rPr>
              <a:t>)</a:t>
            </a:r>
          </a:p>
          <a:p>
            <a:endParaRPr lang="es-MX" sz="2000" dirty="0" smtClean="0">
              <a:solidFill>
                <a:srgbClr val="0070C0"/>
              </a:solidFill>
            </a:endParaRPr>
          </a:p>
          <a:p>
            <a:r>
              <a:rPr lang="es-MX" sz="2000" b="1" u="sng" dirty="0" smtClean="0">
                <a:solidFill>
                  <a:srgbClr val="0070C0"/>
                </a:solidFill>
              </a:rPr>
              <a:t>Requisito común</a:t>
            </a:r>
            <a:r>
              <a:rPr lang="es-MX" sz="2000" dirty="0" smtClean="0">
                <a:solidFill>
                  <a:srgbClr val="0070C0"/>
                </a:solidFill>
              </a:rPr>
              <a:t>: Que la prohibición conste por escrito en el contrato de trabajo. </a:t>
            </a:r>
          </a:p>
          <a:p>
            <a:endParaRPr lang="es-MX" sz="2000" dirty="0">
              <a:solidFill>
                <a:srgbClr val="0070C0"/>
              </a:solidFill>
            </a:endParaRPr>
          </a:p>
          <a:p>
            <a:pPr algn="just"/>
            <a:r>
              <a:rPr lang="es-MX" sz="2000" dirty="0" smtClean="0">
                <a:solidFill>
                  <a:srgbClr val="0070C0"/>
                </a:solidFill>
              </a:rPr>
              <a:t>El propio trabajador o el sindicato podrán </a:t>
            </a:r>
            <a:r>
              <a:rPr lang="es-MX" sz="2000" u="sng" dirty="0" smtClean="0">
                <a:solidFill>
                  <a:srgbClr val="0070C0"/>
                </a:solidFill>
              </a:rPr>
              <a:t>reclamar</a:t>
            </a:r>
            <a:r>
              <a:rPr lang="es-MX" sz="2000" dirty="0" smtClean="0">
                <a:solidFill>
                  <a:srgbClr val="0070C0"/>
                </a:solidFill>
              </a:rPr>
              <a:t> de esta circunstancia, ante la IT en cualquier momento. De la resolución de la IT podrá reclamarse judicialmente, dentro del plazo de 15 días contados desde la notificación</a:t>
            </a:r>
            <a:r>
              <a:rPr lang="es-MX" sz="2000" dirty="0" smtClean="0"/>
              <a:t>. </a:t>
            </a:r>
            <a:endParaRPr lang="es-MX" sz="2000" dirty="0"/>
          </a:p>
          <a:p>
            <a:endParaRPr lang="es-CL" dirty="0"/>
          </a:p>
        </p:txBody>
      </p:sp>
      <p:pic>
        <p:nvPicPr>
          <p:cNvPr id="4" name="Imagen 3"/>
          <p:cNvPicPr>
            <a:picLocks noChangeAspect="1"/>
          </p:cNvPicPr>
          <p:nvPr/>
        </p:nvPicPr>
        <p:blipFill>
          <a:blip r:embed="rId2"/>
          <a:stretch>
            <a:fillRect/>
          </a:stretch>
        </p:blipFill>
        <p:spPr>
          <a:xfrm>
            <a:off x="5632383" y="5598196"/>
            <a:ext cx="388737" cy="1149061"/>
          </a:xfrm>
          <a:prstGeom prst="rect">
            <a:avLst/>
          </a:prstGeom>
        </p:spPr>
      </p:pic>
      <p:pic>
        <p:nvPicPr>
          <p:cNvPr id="5" name="Imagen 4"/>
          <p:cNvPicPr>
            <a:picLocks noChangeAspect="1"/>
          </p:cNvPicPr>
          <p:nvPr/>
        </p:nvPicPr>
        <p:blipFill>
          <a:blip r:embed="rId3"/>
          <a:stretch>
            <a:fillRect/>
          </a:stretch>
        </p:blipFill>
        <p:spPr>
          <a:xfrm>
            <a:off x="6040417" y="5589239"/>
            <a:ext cx="428912" cy="1149061"/>
          </a:xfrm>
          <a:prstGeom prst="rect">
            <a:avLst/>
          </a:prstGeom>
        </p:spPr>
      </p:pic>
      <p:pic>
        <p:nvPicPr>
          <p:cNvPr id="6" name="Imagen 5"/>
          <p:cNvPicPr>
            <a:picLocks noChangeAspect="1"/>
          </p:cNvPicPr>
          <p:nvPr/>
        </p:nvPicPr>
        <p:blipFill>
          <a:blip r:embed="rId4"/>
          <a:stretch>
            <a:fillRect/>
          </a:stretch>
        </p:blipFill>
        <p:spPr>
          <a:xfrm>
            <a:off x="4707269" y="6738301"/>
            <a:ext cx="1255885" cy="128027"/>
          </a:xfrm>
          <a:prstGeom prst="rect">
            <a:avLst/>
          </a:prstGeom>
        </p:spPr>
      </p:pic>
      <p:pic>
        <p:nvPicPr>
          <p:cNvPr id="7" name="Imagen 6"/>
          <p:cNvPicPr>
            <a:picLocks noChangeAspect="1"/>
          </p:cNvPicPr>
          <p:nvPr/>
        </p:nvPicPr>
        <p:blipFill>
          <a:blip r:embed="rId5"/>
          <a:stretch>
            <a:fillRect/>
          </a:stretch>
        </p:blipFill>
        <p:spPr>
          <a:xfrm>
            <a:off x="5956589" y="6738301"/>
            <a:ext cx="1621677" cy="128027"/>
          </a:xfrm>
          <a:prstGeom prst="rect">
            <a:avLst/>
          </a:prstGeom>
        </p:spPr>
      </p:pic>
    </p:spTree>
    <p:extLst>
      <p:ext uri="{BB962C8B-B14F-4D97-AF65-F5344CB8AC3E}">
        <p14:creationId xmlns:p14="http://schemas.microsoft.com/office/powerpoint/2010/main" val="76080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3200400" y="402563"/>
            <a:ext cx="5595409" cy="430887"/>
          </a:xfrm>
        </p:spPr>
        <p:txBody>
          <a:bodyPr/>
          <a:lstStyle/>
          <a:p>
            <a:r>
              <a:rPr lang="es-MX" altLang="es-CL" sz="2800" dirty="0" smtClean="0">
                <a:solidFill>
                  <a:srgbClr val="E10202"/>
                </a:solidFill>
                <a:latin typeface="Verdana" pitchFamily="34" charset="0"/>
                <a:cs typeface="Verdana" pitchFamily="34" charset="0"/>
              </a:rPr>
              <a:t>Estructura Código del Trabajo</a:t>
            </a:r>
            <a:endParaRPr lang="es-CL" altLang="es-CL" sz="2800" dirty="0" smtClean="0">
              <a:solidFill>
                <a:srgbClr val="E10202"/>
              </a:solidFill>
              <a:latin typeface="Verdana" pitchFamily="34" charset="0"/>
              <a:cs typeface="Verdana" pitchFamily="34" charset="0"/>
            </a:endParaRPr>
          </a:p>
        </p:txBody>
      </p:sp>
      <p:sp>
        <p:nvSpPr>
          <p:cNvPr id="34819" name="CuadroTexto 3"/>
          <p:cNvSpPr txBox="1">
            <a:spLocks noChangeArrowheads="1"/>
          </p:cNvSpPr>
          <p:nvPr/>
        </p:nvSpPr>
        <p:spPr bwMode="auto">
          <a:xfrm>
            <a:off x="1143000" y="1371600"/>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595959"/>
                </a:solidFill>
                <a:latin typeface="Calibri" pitchFamily="34" charset="0"/>
                <a:ea typeface="ヒラギノ角ゴ Pro W3" charset="-128"/>
              </a:defRPr>
            </a:lvl1pPr>
            <a:lvl2pPr marL="742950" indent="-285750">
              <a:defRPr sz="2000">
                <a:solidFill>
                  <a:srgbClr val="595959"/>
                </a:solidFill>
                <a:latin typeface="Calibri" pitchFamily="34" charset="0"/>
                <a:ea typeface="ヒラギノ角ゴ Pro W3" charset="-128"/>
              </a:defRPr>
            </a:lvl2pPr>
            <a:lvl3pPr marL="1143000" indent="-228600">
              <a:defRPr sz="2000">
                <a:solidFill>
                  <a:srgbClr val="595959"/>
                </a:solidFill>
                <a:latin typeface="Calibri" pitchFamily="34" charset="0"/>
                <a:ea typeface="ヒラギノ角ゴ Pro W3" charset="-128"/>
              </a:defRPr>
            </a:lvl3pPr>
            <a:lvl4pPr marL="1600200" indent="-228600">
              <a:defRPr sz="2000">
                <a:solidFill>
                  <a:srgbClr val="595959"/>
                </a:solidFill>
                <a:latin typeface="Calibri" pitchFamily="34" charset="0"/>
                <a:ea typeface="ヒラギノ角ゴ Pro W3" charset="-128"/>
              </a:defRPr>
            </a:lvl4pPr>
            <a:lvl5pPr marL="2057400" indent="-228600">
              <a:defRPr sz="2000">
                <a:solidFill>
                  <a:srgbClr val="595959"/>
                </a:solidFill>
                <a:latin typeface="Calibri" pitchFamily="34" charset="0"/>
                <a:ea typeface="ヒラギノ角ゴ Pro W3" charset="-128"/>
              </a:defRPr>
            </a:lvl5pPr>
            <a:lvl6pPr marL="2514600" indent="-228600" defTabSz="457200" eaLnBrk="0" fontAlgn="base" hangingPunct="0">
              <a:spcBef>
                <a:spcPct val="0"/>
              </a:spcBef>
              <a:spcAft>
                <a:spcPct val="0"/>
              </a:spcAft>
              <a:defRPr sz="2000">
                <a:solidFill>
                  <a:srgbClr val="595959"/>
                </a:solidFill>
                <a:latin typeface="Calibri" pitchFamily="34" charset="0"/>
                <a:ea typeface="ヒラギノ角ゴ Pro W3" charset="-128"/>
              </a:defRPr>
            </a:lvl6pPr>
            <a:lvl7pPr marL="2971800" indent="-228600" defTabSz="457200" eaLnBrk="0" fontAlgn="base" hangingPunct="0">
              <a:spcBef>
                <a:spcPct val="0"/>
              </a:spcBef>
              <a:spcAft>
                <a:spcPct val="0"/>
              </a:spcAft>
              <a:defRPr sz="2000">
                <a:solidFill>
                  <a:srgbClr val="595959"/>
                </a:solidFill>
                <a:latin typeface="Calibri" pitchFamily="34" charset="0"/>
                <a:ea typeface="ヒラギノ角ゴ Pro W3" charset="-128"/>
              </a:defRPr>
            </a:lvl7pPr>
            <a:lvl8pPr marL="3429000" indent="-228600" defTabSz="457200" eaLnBrk="0" fontAlgn="base" hangingPunct="0">
              <a:spcBef>
                <a:spcPct val="0"/>
              </a:spcBef>
              <a:spcAft>
                <a:spcPct val="0"/>
              </a:spcAft>
              <a:defRPr sz="2000">
                <a:solidFill>
                  <a:srgbClr val="595959"/>
                </a:solidFill>
                <a:latin typeface="Calibri" pitchFamily="34" charset="0"/>
                <a:ea typeface="ヒラギノ角ゴ Pro W3" charset="-128"/>
              </a:defRPr>
            </a:lvl8pPr>
            <a:lvl9pPr marL="3886200" indent="-228600" defTabSz="457200" eaLnBrk="0" fontAlgn="base" hangingPunct="0">
              <a:spcBef>
                <a:spcPct val="0"/>
              </a:spcBef>
              <a:spcAft>
                <a:spcPct val="0"/>
              </a:spcAft>
              <a:defRPr sz="2000">
                <a:solidFill>
                  <a:srgbClr val="595959"/>
                </a:solidFill>
                <a:latin typeface="Calibri" pitchFamily="34" charset="0"/>
                <a:ea typeface="ヒラギノ角ゴ Pro W3" charset="-128"/>
              </a:defRPr>
            </a:lvl9pPr>
          </a:lstStyle>
          <a:p>
            <a:r>
              <a:rPr lang="es-MX" altLang="es-CL" dirty="0">
                <a:solidFill>
                  <a:srgbClr val="005FA1"/>
                </a:solidFill>
              </a:rPr>
              <a:t>Título Preliminar</a:t>
            </a:r>
          </a:p>
          <a:p>
            <a:r>
              <a:rPr lang="es-MX" altLang="es-CL" dirty="0" smtClean="0">
                <a:solidFill>
                  <a:srgbClr val="005FA1"/>
                </a:solidFill>
              </a:rPr>
              <a:t>Libro </a:t>
            </a:r>
            <a:r>
              <a:rPr lang="es-MX" altLang="es-CL" dirty="0">
                <a:solidFill>
                  <a:srgbClr val="005FA1"/>
                </a:solidFill>
              </a:rPr>
              <a:t>I “Del contrato individual de trabajo y de la capacitación laboral”</a:t>
            </a:r>
          </a:p>
          <a:p>
            <a:r>
              <a:rPr lang="es-MX" altLang="es-CL" dirty="0" smtClean="0">
                <a:solidFill>
                  <a:srgbClr val="005FA1"/>
                </a:solidFill>
              </a:rPr>
              <a:t>Libro </a:t>
            </a:r>
            <a:r>
              <a:rPr lang="es-MX" altLang="es-CL" dirty="0">
                <a:solidFill>
                  <a:srgbClr val="005FA1"/>
                </a:solidFill>
              </a:rPr>
              <a:t>II “De la protección a los trabajadores”</a:t>
            </a:r>
          </a:p>
          <a:p>
            <a:r>
              <a:rPr lang="es-MX" altLang="es-CL" dirty="0" smtClean="0">
                <a:solidFill>
                  <a:srgbClr val="FF0000"/>
                </a:solidFill>
              </a:rPr>
              <a:t>Libro </a:t>
            </a:r>
            <a:r>
              <a:rPr lang="es-MX" altLang="es-CL" dirty="0">
                <a:solidFill>
                  <a:srgbClr val="FF0000"/>
                </a:solidFill>
              </a:rPr>
              <a:t>III “De las organizaciones Sindicales y del delegado de personal”</a:t>
            </a:r>
          </a:p>
          <a:p>
            <a:r>
              <a:rPr lang="es-MX" altLang="es-CL" dirty="0" smtClean="0">
                <a:solidFill>
                  <a:srgbClr val="FF0000"/>
                </a:solidFill>
              </a:rPr>
              <a:t>Libro </a:t>
            </a:r>
            <a:r>
              <a:rPr lang="es-MX" altLang="es-CL" dirty="0">
                <a:solidFill>
                  <a:srgbClr val="FF0000"/>
                </a:solidFill>
              </a:rPr>
              <a:t>IV “De la Negociación Colectiva”</a:t>
            </a:r>
          </a:p>
          <a:p>
            <a:r>
              <a:rPr lang="es-MX" altLang="es-CL" dirty="0" smtClean="0">
                <a:solidFill>
                  <a:srgbClr val="005FA1"/>
                </a:solidFill>
              </a:rPr>
              <a:t>Libro </a:t>
            </a:r>
            <a:r>
              <a:rPr lang="es-MX" altLang="es-CL" dirty="0">
                <a:solidFill>
                  <a:srgbClr val="005FA1"/>
                </a:solidFill>
              </a:rPr>
              <a:t>V “De la jurisdicción laboral”</a:t>
            </a:r>
            <a:endParaRPr lang="es-CL" altLang="es-CL" dirty="0">
              <a:solidFill>
                <a:srgbClr val="005FA1"/>
              </a:solidFill>
            </a:endParaRPr>
          </a:p>
        </p:txBody>
      </p:sp>
      <p:sp>
        <p:nvSpPr>
          <p:cNvPr id="2" name="Rectángulo 1"/>
          <p:cNvSpPr/>
          <p:nvPr/>
        </p:nvSpPr>
        <p:spPr>
          <a:xfrm>
            <a:off x="1219200" y="3717032"/>
            <a:ext cx="8458200" cy="646331"/>
          </a:xfrm>
          <a:prstGeom prst="rect">
            <a:avLst/>
          </a:prstGeom>
        </p:spPr>
        <p:txBody>
          <a:bodyPr wrap="square">
            <a:spAutoFit/>
          </a:bodyPr>
          <a:lstStyle/>
          <a:p>
            <a:r>
              <a:rPr lang="es-CL" dirty="0"/>
              <a:t>En el D.O. del día 08 de septiembre de 2016, se publica la Ley N° </a:t>
            </a:r>
            <a:r>
              <a:rPr lang="es-CL" dirty="0" smtClean="0"/>
              <a:t>20.940</a:t>
            </a:r>
            <a:r>
              <a:rPr lang="es-CL" dirty="0"/>
              <a:t>, que “Moderniza el sistema de relaciones laborales”.</a:t>
            </a:r>
          </a:p>
        </p:txBody>
      </p:sp>
      <p:sp>
        <p:nvSpPr>
          <p:cNvPr id="3" name="Rectángulo 2"/>
          <p:cNvSpPr/>
          <p:nvPr/>
        </p:nvSpPr>
        <p:spPr>
          <a:xfrm>
            <a:off x="1174214" y="4725144"/>
            <a:ext cx="9036586" cy="1200329"/>
          </a:xfrm>
          <a:prstGeom prst="rect">
            <a:avLst/>
          </a:prstGeom>
        </p:spPr>
        <p:txBody>
          <a:bodyPr wrap="square">
            <a:spAutoFit/>
          </a:bodyPr>
          <a:lstStyle/>
          <a:p>
            <a:r>
              <a:rPr lang="es-CL" dirty="0"/>
              <a:t>Con esta reforma se modifican principalmente el Libro IV del Código del Trabajo, y en menor medida el libro III. </a:t>
            </a:r>
          </a:p>
          <a:p>
            <a:endParaRPr lang="es-CL" dirty="0"/>
          </a:p>
          <a:p>
            <a:r>
              <a:rPr lang="es-CL" dirty="0"/>
              <a:t>Entrará en vigencia el 01 de abril de 2017</a:t>
            </a:r>
          </a:p>
        </p:txBody>
      </p:sp>
      <p:pic>
        <p:nvPicPr>
          <p:cNvPr id="4" name="Imagen 3"/>
          <p:cNvPicPr>
            <a:picLocks noChangeAspect="1"/>
          </p:cNvPicPr>
          <p:nvPr/>
        </p:nvPicPr>
        <p:blipFill>
          <a:blip r:embed="rId2"/>
          <a:stretch>
            <a:fillRect/>
          </a:stretch>
        </p:blipFill>
        <p:spPr>
          <a:xfrm>
            <a:off x="4511824" y="6692640"/>
            <a:ext cx="3159811" cy="165360"/>
          </a:xfrm>
          <a:prstGeom prst="rect">
            <a:avLst/>
          </a:prstGeom>
        </p:spPr>
      </p:pic>
      <p:pic>
        <p:nvPicPr>
          <p:cNvPr id="5" name="Imagen 4"/>
          <p:cNvPicPr>
            <a:picLocks noChangeAspect="1"/>
          </p:cNvPicPr>
          <p:nvPr/>
        </p:nvPicPr>
        <p:blipFill>
          <a:blip r:embed="rId3"/>
          <a:stretch>
            <a:fillRect/>
          </a:stretch>
        </p:blipFill>
        <p:spPr>
          <a:xfrm>
            <a:off x="9709363" y="692696"/>
            <a:ext cx="1784151" cy="2521600"/>
          </a:xfrm>
          <a:prstGeom prst="rect">
            <a:avLst/>
          </a:prstGeom>
          <a:effectLst>
            <a:outerShdw blurRad="292100" dist="457200" dir="11160000" sx="69000" sy="69000" algn="ctr" rotWithShape="0">
              <a:srgbClr val="000000">
                <a:alpha val="25000"/>
              </a:srgbClr>
            </a:outerShdw>
          </a:effectLst>
        </p:spPr>
      </p:pic>
    </p:spTree>
    <p:extLst>
      <p:ext uri="{BB962C8B-B14F-4D97-AF65-F5344CB8AC3E}">
        <p14:creationId xmlns:p14="http://schemas.microsoft.com/office/powerpoint/2010/main" val="1012065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6700" y="410441"/>
            <a:ext cx="5665927" cy="492443"/>
          </a:xfrm>
          <a:prstGeom prst="rect">
            <a:avLst/>
          </a:prstGeom>
        </p:spPr>
        <p:txBody>
          <a:bodyPr vert="horz" wrap="square" lIns="0" tIns="0" rIns="0" bIns="0" rtlCol="0">
            <a:spAutoFit/>
          </a:bodyPr>
          <a:lstStyle/>
          <a:p>
            <a:pPr marL="12700">
              <a:lnSpc>
                <a:spcPct val="100000"/>
              </a:lnSpc>
            </a:pPr>
            <a:r>
              <a:rPr sz="3200" spc="-10" dirty="0">
                <a:latin typeface="Calibri" panose="020F0502020204030204" pitchFamily="34" charset="0"/>
              </a:rPr>
              <a:t>Derecho </a:t>
            </a:r>
            <a:r>
              <a:rPr sz="3200" dirty="0">
                <a:latin typeface="Calibri" panose="020F0502020204030204" pitchFamily="34" charset="0"/>
              </a:rPr>
              <a:t>de</a:t>
            </a:r>
            <a:r>
              <a:rPr sz="3200" spc="-20" dirty="0">
                <a:latin typeface="Calibri" panose="020F0502020204030204" pitchFamily="34" charset="0"/>
              </a:rPr>
              <a:t> </a:t>
            </a:r>
            <a:r>
              <a:rPr sz="3200" spc="-10" dirty="0">
                <a:latin typeface="Calibri" panose="020F0502020204030204" pitchFamily="34" charset="0"/>
              </a:rPr>
              <a:t>Información</a:t>
            </a:r>
          </a:p>
        </p:txBody>
      </p:sp>
      <p:sp>
        <p:nvSpPr>
          <p:cNvPr id="3"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8" name="object 8"/>
          <p:cNvSpPr txBox="1"/>
          <p:nvPr/>
        </p:nvSpPr>
        <p:spPr>
          <a:xfrm>
            <a:off x="1536700" y="1625600"/>
            <a:ext cx="9118600" cy="1229182"/>
          </a:xfrm>
          <a:prstGeom prst="rect">
            <a:avLst/>
          </a:prstGeom>
        </p:spPr>
        <p:style>
          <a:lnRef idx="1">
            <a:schemeClr val="dk1"/>
          </a:lnRef>
          <a:fillRef idx="2">
            <a:schemeClr val="dk1"/>
          </a:fillRef>
          <a:effectRef idx="1">
            <a:schemeClr val="dk1"/>
          </a:effectRef>
          <a:fontRef idx="minor">
            <a:schemeClr val="dk1"/>
          </a:fontRef>
        </p:style>
        <p:txBody>
          <a:bodyPr vert="horz" wrap="square" lIns="0" tIns="120014" rIns="0" bIns="0" rtlCol="0">
            <a:spAutoFit/>
          </a:bodyPr>
          <a:lstStyle/>
          <a:p>
            <a:pPr marL="438784" marR="431165" algn="ctr">
              <a:lnSpc>
                <a:spcPct val="99500"/>
              </a:lnSpc>
              <a:spcBef>
                <a:spcPts val="944"/>
              </a:spcBef>
            </a:pPr>
            <a:r>
              <a:rPr sz="2400" spc="-5" dirty="0">
                <a:solidFill>
                  <a:schemeClr val="tx1"/>
                </a:solidFill>
                <a:latin typeface="Calibri Light"/>
                <a:cs typeface="Calibri Light"/>
              </a:rPr>
              <a:t>La antigua ley </a:t>
            </a:r>
            <a:r>
              <a:rPr sz="2400" spc="-10" dirty="0">
                <a:solidFill>
                  <a:schemeClr val="tx1"/>
                </a:solidFill>
                <a:latin typeface="Calibri Light"/>
                <a:cs typeface="Calibri Light"/>
              </a:rPr>
              <a:t>obliga </a:t>
            </a:r>
            <a:r>
              <a:rPr sz="2400" dirty="0">
                <a:solidFill>
                  <a:schemeClr val="tx1"/>
                </a:solidFill>
                <a:latin typeface="Calibri Light"/>
                <a:cs typeface="Calibri Light"/>
              </a:rPr>
              <a:t>a las </a:t>
            </a:r>
            <a:r>
              <a:rPr sz="2400" spc="-5" dirty="0">
                <a:solidFill>
                  <a:schemeClr val="tx1"/>
                </a:solidFill>
                <a:latin typeface="Calibri Light"/>
                <a:cs typeface="Calibri Light"/>
              </a:rPr>
              <a:t>empresas </a:t>
            </a:r>
            <a:r>
              <a:rPr sz="2400" dirty="0">
                <a:solidFill>
                  <a:schemeClr val="tx1"/>
                </a:solidFill>
                <a:latin typeface="Calibri Light"/>
                <a:cs typeface="Calibri Light"/>
              </a:rPr>
              <a:t>a </a:t>
            </a:r>
            <a:r>
              <a:rPr sz="2400" spc="-10" dirty="0">
                <a:solidFill>
                  <a:schemeClr val="tx1"/>
                </a:solidFill>
                <a:latin typeface="Calibri Light"/>
                <a:cs typeface="Calibri Light"/>
              </a:rPr>
              <a:t>entregar </a:t>
            </a:r>
            <a:r>
              <a:rPr sz="2400" dirty="0">
                <a:solidFill>
                  <a:schemeClr val="tx1"/>
                </a:solidFill>
                <a:latin typeface="Calibri Light"/>
                <a:cs typeface="Calibri Light"/>
              </a:rPr>
              <a:t>a </a:t>
            </a:r>
            <a:r>
              <a:rPr sz="2400" spc="-5" dirty="0">
                <a:solidFill>
                  <a:schemeClr val="tx1"/>
                </a:solidFill>
                <a:latin typeface="Calibri Light"/>
                <a:cs typeface="Calibri Light"/>
              </a:rPr>
              <a:t>los </a:t>
            </a:r>
            <a:r>
              <a:rPr sz="2400" spc="-10" dirty="0">
                <a:solidFill>
                  <a:schemeClr val="tx1"/>
                </a:solidFill>
                <a:latin typeface="Calibri Light"/>
                <a:cs typeface="Calibri Light"/>
              </a:rPr>
              <a:t>sindicatos </a:t>
            </a:r>
            <a:r>
              <a:rPr sz="2400" dirty="0">
                <a:solidFill>
                  <a:schemeClr val="tx1"/>
                </a:solidFill>
                <a:latin typeface="Calibri Light"/>
                <a:cs typeface="Calibri Light"/>
              </a:rPr>
              <a:t>y grupos </a:t>
            </a:r>
            <a:r>
              <a:rPr sz="2400" spc="-5" dirty="0">
                <a:solidFill>
                  <a:schemeClr val="tx1"/>
                </a:solidFill>
                <a:latin typeface="Calibri Light"/>
                <a:cs typeface="Calibri Light"/>
              </a:rPr>
              <a:t>negociadores solo  </a:t>
            </a:r>
            <a:r>
              <a:rPr sz="2400" spc="-10" dirty="0">
                <a:solidFill>
                  <a:schemeClr val="tx1"/>
                </a:solidFill>
                <a:latin typeface="Calibri Light"/>
                <a:cs typeface="Calibri Light"/>
              </a:rPr>
              <a:t>información </a:t>
            </a:r>
            <a:r>
              <a:rPr sz="2400" spc="-5" dirty="0">
                <a:solidFill>
                  <a:schemeClr val="tx1"/>
                </a:solidFill>
                <a:latin typeface="Calibri Light"/>
                <a:cs typeface="Calibri Light"/>
              </a:rPr>
              <a:t>específica </a:t>
            </a:r>
            <a:r>
              <a:rPr sz="2400" spc="-10" dirty="0">
                <a:solidFill>
                  <a:schemeClr val="tx1"/>
                </a:solidFill>
                <a:latin typeface="Calibri Light"/>
                <a:cs typeface="Calibri Light"/>
              </a:rPr>
              <a:t>para </a:t>
            </a:r>
            <a:r>
              <a:rPr sz="2400" dirty="0">
                <a:solidFill>
                  <a:schemeClr val="tx1"/>
                </a:solidFill>
                <a:latin typeface="Calibri Light"/>
                <a:cs typeface="Calibri Light"/>
              </a:rPr>
              <a:t>la </a:t>
            </a:r>
            <a:r>
              <a:rPr sz="2400" spc="-5" dirty="0">
                <a:solidFill>
                  <a:schemeClr val="tx1"/>
                </a:solidFill>
                <a:latin typeface="Calibri Light"/>
                <a:cs typeface="Calibri Light"/>
              </a:rPr>
              <a:t>NC, </a:t>
            </a:r>
            <a:r>
              <a:rPr sz="2400" dirty="0">
                <a:solidFill>
                  <a:schemeClr val="tx1"/>
                </a:solidFill>
                <a:latin typeface="Calibri Light"/>
                <a:cs typeface="Calibri Light"/>
              </a:rPr>
              <a:t>sin </a:t>
            </a:r>
            <a:r>
              <a:rPr sz="2400" spc="-5" dirty="0">
                <a:solidFill>
                  <a:schemeClr val="tx1"/>
                </a:solidFill>
                <a:latin typeface="Calibri Light"/>
                <a:cs typeface="Calibri Light"/>
              </a:rPr>
              <a:t>distinguir </a:t>
            </a:r>
            <a:r>
              <a:rPr sz="2400" spc="-10" dirty="0">
                <a:solidFill>
                  <a:schemeClr val="tx1"/>
                </a:solidFill>
                <a:latin typeface="Calibri Light"/>
                <a:cs typeface="Calibri Light"/>
              </a:rPr>
              <a:t>entre </a:t>
            </a:r>
            <a:r>
              <a:rPr sz="2400" spc="-5" dirty="0">
                <a:solidFill>
                  <a:schemeClr val="tx1"/>
                </a:solidFill>
                <a:latin typeface="Calibri Light"/>
                <a:cs typeface="Calibri Light"/>
              </a:rPr>
              <a:t>tamaño </a:t>
            </a:r>
            <a:r>
              <a:rPr sz="2400" dirty="0">
                <a:solidFill>
                  <a:schemeClr val="tx1"/>
                </a:solidFill>
                <a:latin typeface="Calibri Light"/>
                <a:cs typeface="Calibri Light"/>
              </a:rPr>
              <a:t>de </a:t>
            </a:r>
            <a:r>
              <a:rPr sz="2400" spc="-5" dirty="0">
                <a:solidFill>
                  <a:schemeClr val="tx1"/>
                </a:solidFill>
                <a:latin typeface="Calibri Light"/>
                <a:cs typeface="Calibri Light"/>
              </a:rPr>
              <a:t>empresa </a:t>
            </a:r>
            <a:r>
              <a:rPr sz="2400" dirty="0">
                <a:solidFill>
                  <a:schemeClr val="tx1"/>
                </a:solidFill>
                <a:latin typeface="Calibri Light"/>
                <a:cs typeface="Calibri Light"/>
              </a:rPr>
              <a:t>y sin </a:t>
            </a:r>
            <a:r>
              <a:rPr sz="2400" spc="-5" dirty="0">
                <a:solidFill>
                  <a:schemeClr val="tx1"/>
                </a:solidFill>
                <a:latin typeface="Calibri Light"/>
                <a:cs typeface="Calibri Light"/>
              </a:rPr>
              <a:t>regular </a:t>
            </a:r>
            <a:r>
              <a:rPr sz="2400" dirty="0">
                <a:solidFill>
                  <a:schemeClr val="tx1"/>
                </a:solidFill>
                <a:latin typeface="Calibri Light"/>
                <a:cs typeface="Calibri Light"/>
              </a:rPr>
              <a:t>su  </a:t>
            </a:r>
            <a:r>
              <a:rPr sz="2400" spc="-15" dirty="0">
                <a:solidFill>
                  <a:schemeClr val="tx1"/>
                </a:solidFill>
                <a:latin typeface="Calibri Light"/>
                <a:cs typeface="Calibri Light"/>
              </a:rPr>
              <a:t>entrega.</a:t>
            </a:r>
            <a:endParaRPr sz="2400" dirty="0">
              <a:solidFill>
                <a:schemeClr val="tx1"/>
              </a:solidFill>
              <a:latin typeface="Calibri Light"/>
              <a:cs typeface="Calibri Light"/>
            </a:endParaRPr>
          </a:p>
        </p:txBody>
      </p:sp>
      <p:sp>
        <p:nvSpPr>
          <p:cNvPr id="9" name="object 9"/>
          <p:cNvSpPr/>
          <p:nvPr/>
        </p:nvSpPr>
        <p:spPr>
          <a:xfrm>
            <a:off x="4953000" y="3530600"/>
            <a:ext cx="5143500" cy="2019300"/>
          </a:xfrm>
          <a:custGeom>
            <a:avLst/>
            <a:gdLst/>
            <a:ahLst/>
            <a:cxnLst/>
            <a:rect l="l" t="t" r="r" b="b"/>
            <a:pathLst>
              <a:path w="5143500" h="2019300">
                <a:moveTo>
                  <a:pt x="0" y="2019300"/>
                </a:moveTo>
                <a:lnTo>
                  <a:pt x="5143500" y="2019300"/>
                </a:lnTo>
                <a:lnTo>
                  <a:pt x="5143500" y="0"/>
                </a:lnTo>
                <a:lnTo>
                  <a:pt x="0" y="0"/>
                </a:lnTo>
                <a:lnTo>
                  <a:pt x="0" y="2019300"/>
                </a:lnTo>
                <a:close/>
              </a:path>
            </a:pathLst>
          </a:custGeom>
          <a:solidFill>
            <a:srgbClr val="E6F0FA"/>
          </a:solidFill>
        </p:spPr>
        <p:txBody>
          <a:bodyPr wrap="square" lIns="0" tIns="0" rIns="0" bIns="0" rtlCol="0"/>
          <a:lstStyle/>
          <a:p>
            <a:endParaRPr>
              <a:solidFill>
                <a:prstClr val="black"/>
              </a:solidFill>
            </a:endParaRPr>
          </a:p>
        </p:txBody>
      </p:sp>
      <p:sp>
        <p:nvSpPr>
          <p:cNvPr id="10" name="object 10"/>
          <p:cNvSpPr/>
          <p:nvPr/>
        </p:nvSpPr>
        <p:spPr>
          <a:xfrm>
            <a:off x="2095500" y="3530600"/>
            <a:ext cx="2857500" cy="2019300"/>
          </a:xfrm>
          <a:custGeom>
            <a:avLst/>
            <a:gdLst/>
            <a:ahLst/>
            <a:cxnLst/>
            <a:rect l="l" t="t" r="r" b="b"/>
            <a:pathLst>
              <a:path w="2857500" h="2019300">
                <a:moveTo>
                  <a:pt x="0" y="0"/>
                </a:moveTo>
                <a:lnTo>
                  <a:pt x="2857500" y="0"/>
                </a:lnTo>
                <a:lnTo>
                  <a:pt x="2857500" y="2019300"/>
                </a:lnTo>
                <a:lnTo>
                  <a:pt x="0" y="20193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11" name="object 11"/>
          <p:cNvSpPr/>
          <p:nvPr/>
        </p:nvSpPr>
        <p:spPr>
          <a:xfrm>
            <a:off x="4737100" y="4318000"/>
            <a:ext cx="444500" cy="444500"/>
          </a:xfrm>
          <a:custGeom>
            <a:avLst/>
            <a:gdLst/>
            <a:ahLst/>
            <a:cxnLst/>
            <a:rect l="l" t="t" r="r" b="b"/>
            <a:pathLst>
              <a:path w="444500" h="444500">
                <a:moveTo>
                  <a:pt x="222250" y="0"/>
                </a:moveTo>
                <a:lnTo>
                  <a:pt x="0" y="222250"/>
                </a:lnTo>
                <a:lnTo>
                  <a:pt x="222250" y="444500"/>
                </a:lnTo>
                <a:lnTo>
                  <a:pt x="444500" y="222250"/>
                </a:lnTo>
                <a:lnTo>
                  <a:pt x="222250" y="0"/>
                </a:lnTo>
                <a:close/>
              </a:path>
            </a:pathLst>
          </a:custGeom>
          <a:solidFill>
            <a:srgbClr val="1979BA"/>
          </a:solidFill>
        </p:spPr>
        <p:txBody>
          <a:bodyPr wrap="square" lIns="0" tIns="0" rIns="0" bIns="0" rtlCol="0"/>
          <a:lstStyle/>
          <a:p>
            <a:endParaRPr>
              <a:solidFill>
                <a:prstClr val="black"/>
              </a:solidFill>
            </a:endParaRPr>
          </a:p>
        </p:txBody>
      </p:sp>
      <p:sp>
        <p:nvSpPr>
          <p:cNvPr id="12" name="object 12"/>
          <p:cNvSpPr txBox="1"/>
          <p:nvPr/>
        </p:nvSpPr>
        <p:spPr>
          <a:xfrm>
            <a:off x="2495600" y="4275137"/>
            <a:ext cx="1807833" cy="538609"/>
          </a:xfrm>
          <a:prstGeom prst="rect">
            <a:avLst/>
          </a:prstGeom>
        </p:spPr>
        <p:txBody>
          <a:bodyPr vert="horz" wrap="square" lIns="0" tIns="0" rIns="0" bIns="0" rtlCol="0">
            <a:spAutoFit/>
          </a:bodyPr>
          <a:lstStyle/>
          <a:p>
            <a:pPr marL="12700" marR="5080" indent="500380">
              <a:lnSpc>
                <a:spcPts val="2100"/>
              </a:lnSpc>
            </a:pPr>
            <a:r>
              <a:rPr sz="2000" b="1" dirty="0">
                <a:solidFill>
                  <a:srgbClr val="FFFFFF"/>
                </a:solidFill>
                <a:cs typeface="Calibri"/>
              </a:rPr>
              <a:t>¿QUÉ  </a:t>
            </a:r>
            <a:r>
              <a:rPr sz="2000" b="1" spc="-5" dirty="0">
                <a:solidFill>
                  <a:srgbClr val="FFFFFF"/>
                </a:solidFill>
                <a:cs typeface="Calibri"/>
              </a:rPr>
              <a:t>I</a:t>
            </a:r>
            <a:r>
              <a:rPr sz="2000" b="1" dirty="0">
                <a:solidFill>
                  <a:srgbClr val="FFFFFF"/>
                </a:solidFill>
                <a:cs typeface="Calibri"/>
              </a:rPr>
              <a:t>N</a:t>
            </a:r>
            <a:r>
              <a:rPr sz="2000" b="1" spc="-15" dirty="0">
                <a:solidFill>
                  <a:srgbClr val="FFFFFF"/>
                </a:solidFill>
                <a:cs typeface="Calibri"/>
              </a:rPr>
              <a:t>F</a:t>
            </a:r>
            <a:r>
              <a:rPr sz="2000" b="1" spc="-5" dirty="0">
                <a:solidFill>
                  <a:srgbClr val="FFFFFF"/>
                </a:solidFill>
                <a:cs typeface="Calibri"/>
              </a:rPr>
              <a:t>OR</a:t>
            </a:r>
            <a:r>
              <a:rPr sz="2000" b="1" dirty="0">
                <a:solidFill>
                  <a:srgbClr val="FFFFFF"/>
                </a:solidFill>
                <a:cs typeface="Calibri"/>
              </a:rPr>
              <a:t>M</a:t>
            </a:r>
            <a:r>
              <a:rPr sz="2000" b="1" spc="-25" dirty="0">
                <a:solidFill>
                  <a:srgbClr val="FFFFFF"/>
                </a:solidFill>
                <a:cs typeface="Calibri"/>
              </a:rPr>
              <a:t>A</a:t>
            </a:r>
            <a:r>
              <a:rPr sz="2000" b="1" spc="-5" dirty="0">
                <a:solidFill>
                  <a:srgbClr val="FFFFFF"/>
                </a:solidFill>
                <a:cs typeface="Calibri"/>
              </a:rPr>
              <a:t>CIÓ</a:t>
            </a:r>
            <a:r>
              <a:rPr sz="2000" b="1" dirty="0">
                <a:solidFill>
                  <a:srgbClr val="FFFFFF"/>
                </a:solidFill>
                <a:cs typeface="Calibri"/>
              </a:rPr>
              <a:t>N?</a:t>
            </a:r>
            <a:endParaRPr sz="2000" dirty="0">
              <a:solidFill>
                <a:prstClr val="black"/>
              </a:solidFill>
              <a:cs typeface="Calibri"/>
            </a:endParaRPr>
          </a:p>
        </p:txBody>
      </p:sp>
      <p:sp>
        <p:nvSpPr>
          <p:cNvPr id="13" name="object 13"/>
          <p:cNvSpPr txBox="1"/>
          <p:nvPr/>
        </p:nvSpPr>
        <p:spPr>
          <a:xfrm>
            <a:off x="6096000" y="3967360"/>
            <a:ext cx="3456384" cy="307777"/>
          </a:xfrm>
          <a:prstGeom prst="rect">
            <a:avLst/>
          </a:prstGeom>
        </p:spPr>
        <p:txBody>
          <a:bodyPr vert="horz" wrap="square" lIns="0" tIns="0" rIns="0" bIns="0" rtlCol="0">
            <a:spAutoFit/>
          </a:bodyPr>
          <a:lstStyle/>
          <a:p>
            <a:pPr marL="12700"/>
            <a:r>
              <a:rPr sz="2000" spc="-5" dirty="0">
                <a:solidFill>
                  <a:srgbClr val="556F79"/>
                </a:solidFill>
                <a:latin typeface="Calibri Light"/>
                <a:cs typeface="Calibri Light"/>
              </a:rPr>
              <a:t>Balances </a:t>
            </a:r>
            <a:r>
              <a:rPr sz="2000" dirty="0">
                <a:solidFill>
                  <a:srgbClr val="556F79"/>
                </a:solidFill>
                <a:latin typeface="Calibri Light"/>
                <a:cs typeface="Calibri Light"/>
              </a:rPr>
              <a:t>de 2 </a:t>
            </a:r>
            <a:r>
              <a:rPr sz="2000" spc="-5" dirty="0">
                <a:solidFill>
                  <a:srgbClr val="556F79"/>
                </a:solidFill>
                <a:latin typeface="Calibri Light"/>
                <a:cs typeface="Calibri Light"/>
              </a:rPr>
              <a:t>años</a:t>
            </a:r>
            <a:r>
              <a:rPr sz="2000" spc="15" dirty="0">
                <a:solidFill>
                  <a:srgbClr val="556F79"/>
                </a:solidFill>
                <a:latin typeface="Calibri Light"/>
                <a:cs typeface="Calibri Light"/>
              </a:rPr>
              <a:t> </a:t>
            </a:r>
            <a:r>
              <a:rPr sz="2000" spc="-10" dirty="0">
                <a:solidFill>
                  <a:srgbClr val="556F79"/>
                </a:solidFill>
                <a:latin typeface="Calibri Light"/>
                <a:cs typeface="Calibri Light"/>
              </a:rPr>
              <a:t>anteriores</a:t>
            </a:r>
            <a:r>
              <a:rPr spc="-10" dirty="0">
                <a:solidFill>
                  <a:srgbClr val="556F79"/>
                </a:solidFill>
                <a:latin typeface="Calibri Light"/>
                <a:cs typeface="Calibri Light"/>
              </a:rPr>
              <a:t>.</a:t>
            </a:r>
            <a:endParaRPr dirty="0">
              <a:solidFill>
                <a:prstClr val="black"/>
              </a:solidFill>
              <a:latin typeface="Calibri Light"/>
              <a:cs typeface="Calibri Light"/>
            </a:endParaRPr>
          </a:p>
        </p:txBody>
      </p:sp>
      <p:sp>
        <p:nvSpPr>
          <p:cNvPr id="14" name="object 14"/>
          <p:cNvSpPr txBox="1"/>
          <p:nvPr/>
        </p:nvSpPr>
        <p:spPr>
          <a:xfrm>
            <a:off x="6104836" y="4505969"/>
            <a:ext cx="2636837" cy="307777"/>
          </a:xfrm>
          <a:prstGeom prst="rect">
            <a:avLst/>
          </a:prstGeom>
        </p:spPr>
        <p:txBody>
          <a:bodyPr vert="horz" wrap="square" lIns="0" tIns="0" rIns="0" bIns="0" rtlCol="0">
            <a:spAutoFit/>
          </a:bodyPr>
          <a:lstStyle/>
          <a:p>
            <a:pPr marL="12700"/>
            <a:r>
              <a:rPr sz="2000" spc="-10" dirty="0">
                <a:solidFill>
                  <a:srgbClr val="556F79"/>
                </a:solidFill>
                <a:latin typeface="Calibri Light"/>
                <a:cs typeface="Calibri Light"/>
              </a:rPr>
              <a:t>Información</a:t>
            </a:r>
            <a:r>
              <a:rPr sz="2000" spc="-45" dirty="0">
                <a:solidFill>
                  <a:srgbClr val="556F79"/>
                </a:solidFill>
                <a:latin typeface="Calibri Light"/>
                <a:cs typeface="Calibri Light"/>
              </a:rPr>
              <a:t> </a:t>
            </a:r>
            <a:r>
              <a:rPr sz="2000" spc="-5" dirty="0">
                <a:solidFill>
                  <a:srgbClr val="556F79"/>
                </a:solidFill>
                <a:latin typeface="Calibri Light"/>
                <a:cs typeface="Calibri Light"/>
              </a:rPr>
              <a:t>financiera</a:t>
            </a:r>
            <a:r>
              <a:rPr spc="-5" dirty="0">
                <a:solidFill>
                  <a:srgbClr val="556F79"/>
                </a:solidFill>
                <a:latin typeface="Calibri Light"/>
                <a:cs typeface="Calibri Light"/>
              </a:rPr>
              <a:t>.</a:t>
            </a:r>
            <a:endParaRPr dirty="0">
              <a:solidFill>
                <a:prstClr val="black"/>
              </a:solidFill>
              <a:latin typeface="Calibri Light"/>
              <a:cs typeface="Calibri Light"/>
            </a:endParaRPr>
          </a:p>
        </p:txBody>
      </p:sp>
      <p:sp>
        <p:nvSpPr>
          <p:cNvPr id="15" name="object 15"/>
          <p:cNvSpPr txBox="1"/>
          <p:nvPr/>
        </p:nvSpPr>
        <p:spPr>
          <a:xfrm>
            <a:off x="6104187" y="5011571"/>
            <a:ext cx="3716550" cy="307777"/>
          </a:xfrm>
          <a:prstGeom prst="rect">
            <a:avLst/>
          </a:prstGeom>
        </p:spPr>
        <p:txBody>
          <a:bodyPr vert="horz" wrap="square" lIns="0" tIns="0" rIns="0" bIns="0" rtlCol="0">
            <a:spAutoFit/>
          </a:bodyPr>
          <a:lstStyle/>
          <a:p>
            <a:pPr marL="12700"/>
            <a:r>
              <a:rPr sz="2000" spc="-10" dirty="0">
                <a:solidFill>
                  <a:srgbClr val="556F79"/>
                </a:solidFill>
                <a:latin typeface="Calibri Light"/>
                <a:cs typeface="Calibri Light"/>
              </a:rPr>
              <a:t>Costos </a:t>
            </a:r>
            <a:r>
              <a:rPr sz="2000" spc="-5" dirty="0">
                <a:solidFill>
                  <a:srgbClr val="556F79"/>
                </a:solidFill>
                <a:latin typeface="Calibri Light"/>
                <a:cs typeface="Calibri Light"/>
              </a:rPr>
              <a:t>globales </a:t>
            </a:r>
            <a:r>
              <a:rPr sz="2000" dirty="0">
                <a:solidFill>
                  <a:srgbClr val="556F79"/>
                </a:solidFill>
                <a:latin typeface="Calibri Light"/>
                <a:cs typeface="Calibri Light"/>
              </a:rPr>
              <a:t>de mano de</a:t>
            </a:r>
            <a:r>
              <a:rPr sz="2000" spc="-5" dirty="0">
                <a:solidFill>
                  <a:srgbClr val="556F79"/>
                </a:solidFill>
                <a:latin typeface="Calibri Light"/>
                <a:cs typeface="Calibri Light"/>
              </a:rPr>
              <a:t> </a:t>
            </a:r>
            <a:r>
              <a:rPr sz="2000" spc="-10" dirty="0">
                <a:solidFill>
                  <a:srgbClr val="556F79"/>
                </a:solidFill>
                <a:latin typeface="Calibri Light"/>
                <a:cs typeface="Calibri Light"/>
              </a:rPr>
              <a:t>obra</a:t>
            </a:r>
            <a:r>
              <a:rPr spc="-10" dirty="0">
                <a:solidFill>
                  <a:srgbClr val="556F79"/>
                </a:solidFill>
                <a:latin typeface="Calibri Light"/>
                <a:cs typeface="Calibri Light"/>
              </a:rPr>
              <a:t>.</a:t>
            </a:r>
            <a:endParaRPr dirty="0">
              <a:solidFill>
                <a:prstClr val="black"/>
              </a:solidFill>
              <a:latin typeface="Calibri Light"/>
              <a:cs typeface="Calibri Light"/>
            </a:endParaRPr>
          </a:p>
        </p:txBody>
      </p:sp>
      <p:sp>
        <p:nvSpPr>
          <p:cNvPr id="16" name="object 16"/>
          <p:cNvSpPr/>
          <p:nvPr/>
        </p:nvSpPr>
        <p:spPr>
          <a:xfrm>
            <a:off x="8539146" y="392762"/>
            <a:ext cx="2667000" cy="469900"/>
          </a:xfrm>
          <a:custGeom>
            <a:avLst/>
            <a:gdLst/>
            <a:ahLst/>
            <a:cxnLst/>
            <a:rect l="l" t="t" r="r" b="b"/>
            <a:pathLst>
              <a:path w="2667000" h="469900">
                <a:moveTo>
                  <a:pt x="2667000" y="0"/>
                </a:moveTo>
                <a:lnTo>
                  <a:pt x="234950" y="0"/>
                </a:lnTo>
                <a:lnTo>
                  <a:pt x="0" y="234950"/>
                </a:lnTo>
                <a:lnTo>
                  <a:pt x="234950" y="469900"/>
                </a:lnTo>
                <a:lnTo>
                  <a:pt x="2667000" y="469900"/>
                </a:lnTo>
                <a:lnTo>
                  <a:pt x="2667000" y="0"/>
                </a:lnTo>
                <a:close/>
              </a:path>
            </a:pathLst>
          </a:custGeom>
          <a:solidFill>
            <a:srgbClr val="374650"/>
          </a:solidFill>
        </p:spPr>
        <p:txBody>
          <a:bodyPr wrap="square" lIns="0" tIns="0" rIns="0" bIns="0" rtlCol="0"/>
          <a:lstStyle/>
          <a:p>
            <a:endParaRPr>
              <a:solidFill>
                <a:prstClr val="black"/>
              </a:solidFill>
            </a:endParaRPr>
          </a:p>
        </p:txBody>
      </p:sp>
      <p:sp>
        <p:nvSpPr>
          <p:cNvPr id="17" name="object 17"/>
          <p:cNvSpPr txBox="1"/>
          <p:nvPr/>
        </p:nvSpPr>
        <p:spPr>
          <a:xfrm>
            <a:off x="8792933" y="485472"/>
            <a:ext cx="1990089" cy="284480"/>
          </a:xfrm>
          <a:prstGeom prst="rect">
            <a:avLst/>
          </a:prstGeom>
        </p:spPr>
        <p:txBody>
          <a:bodyPr vert="horz" wrap="square" lIns="0" tIns="0" rIns="0" bIns="0" rtlCol="0">
            <a:spAutoFit/>
          </a:bodyPr>
          <a:lstStyle/>
          <a:p>
            <a:pPr marL="12700"/>
            <a:r>
              <a:rPr sz="1750" spc="20" dirty="0">
                <a:solidFill>
                  <a:srgbClr val="FFFFFF"/>
                </a:solidFill>
                <a:latin typeface="Calibri Light"/>
                <a:cs typeface="Calibri Light"/>
              </a:rPr>
              <a:t>CON LA ANTIGUA</a:t>
            </a:r>
            <a:r>
              <a:rPr sz="1750" spc="-75" dirty="0">
                <a:solidFill>
                  <a:srgbClr val="FFFFFF"/>
                </a:solidFill>
                <a:latin typeface="Calibri Light"/>
                <a:cs typeface="Calibri Light"/>
              </a:rPr>
              <a:t> </a:t>
            </a:r>
            <a:r>
              <a:rPr sz="1750" spc="15" dirty="0">
                <a:solidFill>
                  <a:srgbClr val="FFFFFF"/>
                </a:solidFill>
                <a:latin typeface="Calibri Light"/>
                <a:cs typeface="Calibri Light"/>
              </a:rPr>
              <a:t>LEY</a:t>
            </a:r>
            <a:endParaRPr sz="1750" dirty="0">
              <a:solidFill>
                <a:prstClr val="black"/>
              </a:solidFill>
              <a:latin typeface="Calibri Light"/>
              <a:cs typeface="Calibri Light"/>
            </a:endParaRPr>
          </a:p>
        </p:txBody>
      </p:sp>
    </p:spTree>
    <p:extLst>
      <p:ext uri="{BB962C8B-B14F-4D97-AF65-F5344CB8AC3E}">
        <p14:creationId xmlns:p14="http://schemas.microsoft.com/office/powerpoint/2010/main" val="3571349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0621" y="1433494"/>
            <a:ext cx="7620000" cy="4524315"/>
          </a:xfrm>
          <a:prstGeom prst="rect">
            <a:avLst/>
          </a:prstGeom>
          <a:solidFill>
            <a:schemeClr val="accent5">
              <a:lumMod val="60000"/>
              <a:lumOff val="40000"/>
            </a:schemeClr>
          </a:solidFill>
        </p:spPr>
        <p:txBody>
          <a:bodyPr wrap="square" rtlCol="0">
            <a:spAutoFit/>
          </a:bodyPr>
          <a:lstStyle/>
          <a:p>
            <a:r>
              <a:rPr lang="es-MX" sz="3200" dirty="0" smtClean="0"/>
              <a:t>     Distinguimos:</a:t>
            </a:r>
          </a:p>
          <a:p>
            <a:endParaRPr lang="es-MX" sz="3200" dirty="0"/>
          </a:p>
          <a:p>
            <a:r>
              <a:rPr lang="es-MX" sz="3200" dirty="0" smtClean="0"/>
              <a:t>A. </a:t>
            </a:r>
            <a:r>
              <a:rPr lang="es-MX" sz="3200" dirty="0"/>
              <a:t>Información Periódica</a:t>
            </a:r>
            <a:endParaRPr lang="es-CL" sz="3200" dirty="0"/>
          </a:p>
          <a:p>
            <a:endParaRPr lang="es-MX" sz="3200" dirty="0"/>
          </a:p>
          <a:p>
            <a:r>
              <a:rPr lang="es-MX" sz="3200" dirty="0" smtClean="0"/>
              <a:t>B. </a:t>
            </a:r>
            <a:r>
              <a:rPr lang="es-MX" sz="3200" dirty="0"/>
              <a:t>Información para la Negociación </a:t>
            </a:r>
            <a:r>
              <a:rPr lang="es-MX" sz="3200" dirty="0" smtClean="0"/>
              <a:t>Colectiva</a:t>
            </a:r>
          </a:p>
          <a:p>
            <a:endParaRPr lang="es-MX" sz="3200" dirty="0"/>
          </a:p>
          <a:p>
            <a:r>
              <a:rPr lang="es-MX" sz="3200" dirty="0" smtClean="0"/>
              <a:t>C. Información por cargos o funciones de </a:t>
            </a:r>
            <a:r>
              <a:rPr lang="es-MX" sz="3200" dirty="0" err="1" smtClean="0"/>
              <a:t>tt</a:t>
            </a:r>
            <a:r>
              <a:rPr lang="es-MX" sz="3200" dirty="0" smtClean="0"/>
              <a:t>.    en medianas y grandes empresas (317)</a:t>
            </a:r>
            <a:endParaRPr lang="es-MX" sz="3200" dirty="0"/>
          </a:p>
          <a:p>
            <a:endParaRPr lang="es-CL" sz="3200" dirty="0"/>
          </a:p>
        </p:txBody>
      </p:sp>
      <p:sp>
        <p:nvSpPr>
          <p:cNvPr id="5" name="Pentágono 4"/>
          <p:cNvSpPr/>
          <p:nvPr/>
        </p:nvSpPr>
        <p:spPr>
          <a:xfrm rot="10800000">
            <a:off x="7919035" y="470770"/>
            <a:ext cx="3810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p:cNvSpPr txBox="1"/>
          <p:nvPr/>
        </p:nvSpPr>
        <p:spPr>
          <a:xfrm>
            <a:off x="8488417" y="470770"/>
            <a:ext cx="3276600" cy="584775"/>
          </a:xfrm>
          <a:prstGeom prst="rect">
            <a:avLst/>
          </a:prstGeom>
          <a:noFill/>
        </p:spPr>
        <p:txBody>
          <a:bodyPr wrap="square" rtlCol="0">
            <a:spAutoFit/>
          </a:bodyPr>
          <a:lstStyle/>
          <a:p>
            <a:r>
              <a:rPr lang="es-MX" sz="3200" dirty="0" smtClean="0">
                <a:solidFill>
                  <a:schemeClr val="bg1"/>
                </a:solidFill>
              </a:rPr>
              <a:t>Nueva Ley</a:t>
            </a:r>
            <a:endParaRPr lang="es-CL" sz="3200" dirty="0">
              <a:solidFill>
                <a:schemeClr val="bg1"/>
              </a:solidFill>
            </a:endParaRPr>
          </a:p>
        </p:txBody>
      </p:sp>
      <p:sp>
        <p:nvSpPr>
          <p:cNvPr id="8" name="Cerrar llave 7"/>
          <p:cNvSpPr/>
          <p:nvPr/>
        </p:nvSpPr>
        <p:spPr>
          <a:xfrm>
            <a:off x="8488417" y="2708920"/>
            <a:ext cx="342900" cy="12954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9" name="CuadroTexto 8"/>
          <p:cNvSpPr txBox="1"/>
          <p:nvPr/>
        </p:nvSpPr>
        <p:spPr>
          <a:xfrm>
            <a:off x="8967205" y="2564904"/>
            <a:ext cx="1874704" cy="2031325"/>
          </a:xfrm>
          <a:prstGeom prst="rect">
            <a:avLst/>
          </a:prstGeom>
          <a:noFill/>
        </p:spPr>
        <p:txBody>
          <a:bodyPr wrap="square" rtlCol="0">
            <a:spAutoFit/>
          </a:bodyPr>
          <a:lstStyle/>
          <a:p>
            <a:r>
              <a:rPr lang="es-MX" dirty="0"/>
              <a:t>Mediana y Gran </a:t>
            </a:r>
            <a:r>
              <a:rPr lang="es-MX" dirty="0" smtClean="0"/>
              <a:t>empresa</a:t>
            </a:r>
          </a:p>
          <a:p>
            <a:endParaRPr lang="es-CL" dirty="0"/>
          </a:p>
          <a:p>
            <a:r>
              <a:rPr lang="es-MX" dirty="0" smtClean="0"/>
              <a:t>Micro y Pequeñas empresas</a:t>
            </a:r>
          </a:p>
          <a:p>
            <a:endParaRPr lang="es-MX" dirty="0"/>
          </a:p>
          <a:p>
            <a:endParaRPr lang="es-MX" dirty="0" smtClean="0"/>
          </a:p>
        </p:txBody>
      </p:sp>
      <p:sp>
        <p:nvSpPr>
          <p:cNvPr id="2" name="1 Rectángulo"/>
          <p:cNvSpPr/>
          <p:nvPr/>
        </p:nvSpPr>
        <p:spPr>
          <a:xfrm>
            <a:off x="1055440" y="321971"/>
            <a:ext cx="6096000" cy="830997"/>
          </a:xfrm>
          <a:prstGeom prst="rect">
            <a:avLst/>
          </a:prstGeom>
        </p:spPr>
        <p:txBody>
          <a:bodyPr>
            <a:spAutoFit/>
          </a:bodyPr>
          <a:lstStyle/>
          <a:p>
            <a:r>
              <a:rPr lang="es-CL" dirty="0" smtClean="0"/>
              <a:t> (</a:t>
            </a:r>
            <a:r>
              <a:rPr lang="es-CL" sz="2400" dirty="0" smtClean="0"/>
              <a:t>Ord</a:t>
            </a:r>
            <a:r>
              <a:rPr lang="es-CL" sz="2400" dirty="0"/>
              <a:t>. 5935/0095, de 13.12.2016, </a:t>
            </a:r>
            <a:endParaRPr lang="es-CL" sz="2400" dirty="0" smtClean="0"/>
          </a:p>
          <a:p>
            <a:r>
              <a:rPr lang="es-CL" sz="2400" dirty="0"/>
              <a:t> </a:t>
            </a:r>
            <a:r>
              <a:rPr lang="es-CL" sz="2400" dirty="0" smtClean="0"/>
              <a:t>  sobre </a:t>
            </a:r>
            <a:r>
              <a:rPr lang="es-CL" sz="2400" dirty="0"/>
              <a:t>Derecho a </a:t>
            </a:r>
            <a:r>
              <a:rPr lang="es-CL" sz="2400" dirty="0" smtClean="0"/>
              <a:t>Información)</a:t>
            </a:r>
            <a:endParaRPr lang="es-CL" sz="2400" dirty="0"/>
          </a:p>
        </p:txBody>
      </p:sp>
      <p:sp>
        <p:nvSpPr>
          <p:cNvPr id="10"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11"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1957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9376" y="1108794"/>
            <a:ext cx="6264696" cy="5488558"/>
          </a:xfrm>
          <a:prstGeom prst="rect">
            <a:avLst/>
          </a:prstGeom>
        </p:spPr>
      </p:pic>
      <p:pic>
        <p:nvPicPr>
          <p:cNvPr id="5" name="Imagen 4"/>
          <p:cNvPicPr>
            <a:picLocks noChangeAspect="1"/>
          </p:cNvPicPr>
          <p:nvPr/>
        </p:nvPicPr>
        <p:blipFill>
          <a:blip r:embed="rId3"/>
          <a:stretch>
            <a:fillRect/>
          </a:stretch>
        </p:blipFill>
        <p:spPr>
          <a:xfrm>
            <a:off x="7464152" y="836712"/>
            <a:ext cx="4419600" cy="5029636"/>
          </a:xfrm>
          <a:prstGeom prst="rect">
            <a:avLst/>
          </a:prstGeom>
        </p:spPr>
      </p:pic>
      <p:sp>
        <p:nvSpPr>
          <p:cNvPr id="6" name="Rectángulo 5"/>
          <p:cNvSpPr/>
          <p:nvPr/>
        </p:nvSpPr>
        <p:spPr>
          <a:xfrm>
            <a:off x="413008" y="1073984"/>
            <a:ext cx="6331063" cy="5355312"/>
          </a:xfrm>
          <a:prstGeom prst="rect">
            <a:avLst/>
          </a:prstGeom>
        </p:spPr>
        <p:txBody>
          <a:bodyPr wrap="square">
            <a:spAutoFit/>
          </a:bodyPr>
          <a:lstStyle/>
          <a:p>
            <a:r>
              <a:rPr lang="es-CL" b="1" u="sng" dirty="0" smtClean="0">
                <a:solidFill>
                  <a:prstClr val="black"/>
                </a:solidFill>
              </a:rPr>
              <a:t>GRANDES EMPRESAS</a:t>
            </a:r>
            <a:r>
              <a:rPr lang="es-CL" dirty="0" smtClean="0">
                <a:solidFill>
                  <a:prstClr val="black"/>
                </a:solidFill>
              </a:rPr>
              <a:t>. Debe entregar anualmente a los sindicatos de empresa constituidos en ellas:</a:t>
            </a:r>
          </a:p>
          <a:p>
            <a:endParaRPr lang="es-CL" dirty="0" smtClean="0">
              <a:solidFill>
                <a:prstClr val="black"/>
              </a:solidFill>
            </a:endParaRPr>
          </a:p>
          <a:p>
            <a:pPr marL="285750" indent="-285750">
              <a:buFont typeface="Arial" panose="020B0604020202020204" pitchFamily="34" charset="0"/>
              <a:buChar char="•"/>
            </a:pPr>
            <a:r>
              <a:rPr lang="es-CL" dirty="0" smtClean="0">
                <a:solidFill>
                  <a:prstClr val="black"/>
                </a:solidFill>
              </a:rPr>
              <a:t>Balance General</a:t>
            </a:r>
          </a:p>
          <a:p>
            <a:pPr marL="285750" indent="-285750">
              <a:buFont typeface="Arial" panose="020B0604020202020204" pitchFamily="34" charset="0"/>
              <a:buChar char="•"/>
            </a:pPr>
            <a:r>
              <a:rPr lang="es-CL" dirty="0" smtClean="0">
                <a:solidFill>
                  <a:prstClr val="black"/>
                </a:solidFill>
              </a:rPr>
              <a:t>Estado de resultados</a:t>
            </a:r>
          </a:p>
          <a:p>
            <a:pPr marL="285750" indent="-285750">
              <a:buFont typeface="Arial" panose="020B0604020202020204" pitchFamily="34" charset="0"/>
              <a:buChar char="•"/>
            </a:pPr>
            <a:r>
              <a:rPr lang="es-CL" dirty="0" smtClean="0">
                <a:solidFill>
                  <a:prstClr val="black"/>
                </a:solidFill>
              </a:rPr>
              <a:t>Estados financieros auditados</a:t>
            </a:r>
          </a:p>
          <a:p>
            <a:endParaRPr lang="es-CL" dirty="0" smtClean="0">
              <a:solidFill>
                <a:prstClr val="black"/>
              </a:solidFill>
            </a:endParaRPr>
          </a:p>
          <a:p>
            <a:r>
              <a:rPr lang="es-CL" i="1" dirty="0" smtClean="0">
                <a:solidFill>
                  <a:prstClr val="black"/>
                </a:solidFill>
              </a:rPr>
              <a:t>Plazo de 30 días contados desde que estos documentos se encuentren disponibles.</a:t>
            </a:r>
          </a:p>
          <a:p>
            <a:endParaRPr lang="es-CL" dirty="0" smtClean="0">
              <a:solidFill>
                <a:prstClr val="black"/>
              </a:solidFill>
            </a:endParaRPr>
          </a:p>
          <a:p>
            <a:pPr marL="285750" indent="-285750">
              <a:buFont typeface="Arial" panose="020B0604020202020204" pitchFamily="34" charset="0"/>
              <a:buChar char="•"/>
            </a:pPr>
            <a:r>
              <a:rPr lang="es-CL" dirty="0" smtClean="0">
                <a:solidFill>
                  <a:prstClr val="black"/>
                </a:solidFill>
              </a:rPr>
              <a:t>Toda otra información de carácter público que conforme a la legislación vigente estén obligadas  a poner a disposición de la Superintendencia de Valores y Seguros </a:t>
            </a:r>
          </a:p>
          <a:p>
            <a:endParaRPr lang="es-CL" dirty="0" smtClean="0">
              <a:solidFill>
                <a:prstClr val="black"/>
              </a:solidFill>
            </a:endParaRPr>
          </a:p>
          <a:p>
            <a:r>
              <a:rPr lang="es-CL" i="1" dirty="0" smtClean="0">
                <a:solidFill>
                  <a:prstClr val="black"/>
                </a:solidFill>
              </a:rPr>
              <a:t>Plazo: 30 días siguientes desde que se haya puesto a disposición de dicha superintendencia</a:t>
            </a:r>
            <a:r>
              <a:rPr lang="es-CL" dirty="0" smtClean="0">
                <a:solidFill>
                  <a:prstClr val="black"/>
                </a:solidFill>
              </a:rPr>
              <a:t>.</a:t>
            </a:r>
          </a:p>
          <a:p>
            <a:endParaRPr lang="es-MX" dirty="0" smtClean="0">
              <a:solidFill>
                <a:prstClr val="black"/>
              </a:solidFill>
            </a:endParaRPr>
          </a:p>
          <a:p>
            <a:r>
              <a:rPr lang="es-MX" u="sng" dirty="0" smtClean="0">
                <a:solidFill>
                  <a:prstClr val="black"/>
                </a:solidFill>
              </a:rPr>
              <a:t>S</a:t>
            </a:r>
            <a:r>
              <a:rPr lang="es-CL" u="sng" dirty="0" err="1" smtClean="0">
                <a:solidFill>
                  <a:prstClr val="black"/>
                </a:solidFill>
              </a:rPr>
              <a:t>indicatos</a:t>
            </a:r>
            <a:r>
              <a:rPr lang="es-CL" u="sng" dirty="0" smtClean="0">
                <a:solidFill>
                  <a:prstClr val="black"/>
                </a:solidFill>
              </a:rPr>
              <a:t> nuevos</a:t>
            </a:r>
            <a:r>
              <a:rPr lang="es-CL" dirty="0" smtClean="0">
                <a:solidFill>
                  <a:prstClr val="black"/>
                </a:solidFill>
              </a:rPr>
              <a:t>: Esta información, deberán entregarla dentro de 30 días desde la comunicación de la constitución del sindicato.</a:t>
            </a:r>
            <a:endParaRPr lang="es-CL" dirty="0">
              <a:solidFill>
                <a:prstClr val="black"/>
              </a:solidFill>
            </a:endParaRPr>
          </a:p>
        </p:txBody>
      </p:sp>
      <p:sp>
        <p:nvSpPr>
          <p:cNvPr id="8" name="CuadroTexto 7"/>
          <p:cNvSpPr txBox="1"/>
          <p:nvPr/>
        </p:nvSpPr>
        <p:spPr>
          <a:xfrm>
            <a:off x="3647728" y="116632"/>
            <a:ext cx="46560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2800" dirty="0" smtClean="0">
                <a:solidFill>
                  <a:prstClr val="white"/>
                </a:solidFill>
              </a:rPr>
              <a:t>A. Información Periódica</a:t>
            </a:r>
            <a:endParaRPr lang="es-CL" sz="2800" dirty="0">
              <a:solidFill>
                <a:prstClr val="white"/>
              </a:solidFill>
            </a:endParaRPr>
          </a:p>
        </p:txBody>
      </p:sp>
      <p:sp>
        <p:nvSpPr>
          <p:cNvPr id="9" name="Rectángulo 8"/>
          <p:cNvSpPr/>
          <p:nvPr/>
        </p:nvSpPr>
        <p:spPr>
          <a:xfrm>
            <a:off x="7622840" y="1412775"/>
            <a:ext cx="4102224" cy="3693319"/>
          </a:xfrm>
          <a:prstGeom prst="rect">
            <a:avLst/>
          </a:prstGeom>
        </p:spPr>
        <p:txBody>
          <a:bodyPr wrap="square">
            <a:spAutoFit/>
          </a:bodyPr>
          <a:lstStyle/>
          <a:p>
            <a:r>
              <a:rPr lang="es-CL" b="1" u="sng" dirty="0" smtClean="0">
                <a:solidFill>
                  <a:prstClr val="black"/>
                </a:solidFill>
              </a:rPr>
              <a:t>MICRO, PEQUEÑA Y MEDIANA</a:t>
            </a:r>
            <a:r>
              <a:rPr lang="es-CL" dirty="0" smtClean="0">
                <a:solidFill>
                  <a:prstClr val="black"/>
                </a:solidFill>
              </a:rPr>
              <a:t>: Deben proporcionar anualmente a los sindicatos de empresa constituidos en ellas:</a:t>
            </a:r>
          </a:p>
          <a:p>
            <a:endParaRPr lang="es-CL" dirty="0" smtClean="0">
              <a:solidFill>
                <a:prstClr val="black"/>
              </a:solidFill>
            </a:endParaRPr>
          </a:p>
          <a:p>
            <a:pPr marL="285750" indent="-285750">
              <a:buFont typeface="Arial" panose="020B0604020202020204" pitchFamily="34" charset="0"/>
              <a:buChar char="•"/>
            </a:pPr>
            <a:r>
              <a:rPr lang="es-CL" dirty="0" smtClean="0">
                <a:solidFill>
                  <a:prstClr val="black"/>
                </a:solidFill>
              </a:rPr>
              <a:t>Información sobre sus ingresos y egresos, que de acuerdo al régimen tributario al que se encuentren acogidas, declaren al SII para efectos del impuesto a la renta.</a:t>
            </a:r>
          </a:p>
          <a:p>
            <a:endParaRPr lang="es-CL" dirty="0" smtClean="0">
              <a:solidFill>
                <a:prstClr val="black"/>
              </a:solidFill>
            </a:endParaRPr>
          </a:p>
          <a:p>
            <a:r>
              <a:rPr lang="es-CL" i="1" dirty="0" smtClean="0">
                <a:solidFill>
                  <a:prstClr val="black"/>
                </a:solidFill>
              </a:rPr>
              <a:t>Plazo de 30 días siguientes a la declaración anual de impuesto a la renta que efectúe la empresa.</a:t>
            </a:r>
            <a:endParaRPr lang="es-CL" i="1" dirty="0">
              <a:solidFill>
                <a:prstClr val="black"/>
              </a:solidFill>
            </a:endParaRPr>
          </a:p>
        </p:txBody>
      </p:sp>
      <p:sp>
        <p:nvSpPr>
          <p:cNvPr id="7"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10"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79120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60648"/>
            <a:ext cx="10289163" cy="625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6"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4825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8" name="object 8"/>
          <p:cNvSpPr txBox="1"/>
          <p:nvPr/>
        </p:nvSpPr>
        <p:spPr>
          <a:xfrm>
            <a:off x="419100" y="1115555"/>
            <a:ext cx="9340638" cy="408445"/>
          </a:xfrm>
          <a:prstGeom prst="rect">
            <a:avLst/>
          </a:prstGeom>
          <a:solidFill>
            <a:srgbClr val="1979BA"/>
          </a:solidFill>
        </p:spPr>
        <p:txBody>
          <a:bodyPr vert="horz" wrap="square" lIns="0" tIns="38735" rIns="0" bIns="0" rtlCol="0">
            <a:spAutoFit/>
          </a:bodyPr>
          <a:lstStyle/>
          <a:p>
            <a:pPr marL="824230">
              <a:spcBef>
                <a:spcPts val="305"/>
              </a:spcBef>
            </a:pPr>
            <a:r>
              <a:rPr lang="es-MX" b="1" spc="-10" dirty="0" smtClean="0">
                <a:solidFill>
                  <a:srgbClr val="FFFFFF"/>
                </a:solidFill>
                <a:latin typeface="Calibri Light"/>
                <a:cs typeface="Calibri Light"/>
              </a:rPr>
              <a:t>                         </a:t>
            </a:r>
            <a:r>
              <a:rPr sz="2400" b="1" spc="-10" dirty="0" err="1" smtClean="0">
                <a:solidFill>
                  <a:srgbClr val="FFFFFF"/>
                </a:solidFill>
                <a:latin typeface="Calibri Light"/>
                <a:cs typeface="Calibri Light"/>
              </a:rPr>
              <a:t>Grandes</a:t>
            </a:r>
            <a:r>
              <a:rPr sz="2400" b="1" spc="-10" dirty="0" smtClean="0">
                <a:solidFill>
                  <a:srgbClr val="FFFFFF"/>
                </a:solidFill>
                <a:latin typeface="Calibri Light"/>
                <a:cs typeface="Calibri Light"/>
              </a:rPr>
              <a:t> </a:t>
            </a:r>
            <a:r>
              <a:rPr sz="2400" b="1" dirty="0">
                <a:solidFill>
                  <a:srgbClr val="FFFFFF"/>
                </a:solidFill>
                <a:latin typeface="Calibri Light"/>
                <a:cs typeface="Calibri Light"/>
              </a:rPr>
              <a:t>y </a:t>
            </a:r>
            <a:r>
              <a:rPr sz="2400" b="1" spc="-5" dirty="0">
                <a:solidFill>
                  <a:srgbClr val="FFFFFF"/>
                </a:solidFill>
                <a:latin typeface="Calibri Light"/>
                <a:cs typeface="Calibri Light"/>
              </a:rPr>
              <a:t>Medianas</a:t>
            </a:r>
            <a:r>
              <a:rPr sz="2400" b="1" spc="-20" dirty="0">
                <a:solidFill>
                  <a:srgbClr val="FFFFFF"/>
                </a:solidFill>
                <a:latin typeface="Calibri Light"/>
                <a:cs typeface="Calibri Light"/>
              </a:rPr>
              <a:t> </a:t>
            </a:r>
            <a:r>
              <a:rPr sz="2400" b="1" spc="-5" dirty="0">
                <a:solidFill>
                  <a:srgbClr val="FFFFFF"/>
                </a:solidFill>
                <a:latin typeface="Calibri Light"/>
                <a:cs typeface="Calibri Light"/>
              </a:rPr>
              <a:t>Empresas</a:t>
            </a:r>
            <a:endParaRPr sz="2400" b="1" dirty="0">
              <a:solidFill>
                <a:prstClr val="black"/>
              </a:solidFill>
              <a:latin typeface="Calibri Light"/>
              <a:cs typeface="Calibri Light"/>
            </a:endParaRPr>
          </a:p>
        </p:txBody>
      </p:sp>
      <p:sp>
        <p:nvSpPr>
          <p:cNvPr id="9" name="object 9"/>
          <p:cNvSpPr/>
          <p:nvPr/>
        </p:nvSpPr>
        <p:spPr>
          <a:xfrm>
            <a:off x="2908300" y="1524000"/>
            <a:ext cx="6851438" cy="5029200"/>
          </a:xfrm>
          <a:custGeom>
            <a:avLst/>
            <a:gdLst/>
            <a:ahLst/>
            <a:cxnLst/>
            <a:rect l="l" t="t" r="r" b="b"/>
            <a:pathLst>
              <a:path w="4356100" h="5029200">
                <a:moveTo>
                  <a:pt x="0" y="0"/>
                </a:moveTo>
                <a:lnTo>
                  <a:pt x="4356100" y="0"/>
                </a:lnTo>
                <a:lnTo>
                  <a:pt x="4356100" y="5029200"/>
                </a:lnTo>
                <a:lnTo>
                  <a:pt x="0" y="50292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10" name="object 10"/>
          <p:cNvSpPr txBox="1"/>
          <p:nvPr/>
        </p:nvSpPr>
        <p:spPr>
          <a:xfrm>
            <a:off x="3130550" y="1650621"/>
            <a:ext cx="6349826" cy="1107996"/>
          </a:xfrm>
          <a:prstGeom prst="rect">
            <a:avLst/>
          </a:prstGeom>
        </p:spPr>
        <p:txBody>
          <a:bodyPr vert="horz" wrap="square" lIns="0" tIns="0" rIns="0" bIns="0" rtlCol="0">
            <a:spAutoFit/>
          </a:bodyPr>
          <a:lstStyle/>
          <a:p>
            <a:pPr marL="12700">
              <a:tabLst>
                <a:tab pos="354965" algn="l"/>
              </a:tabLst>
            </a:pPr>
            <a:r>
              <a:rPr spc="15" dirty="0">
                <a:solidFill>
                  <a:srgbClr val="556F79"/>
                </a:solidFill>
                <a:latin typeface="Segoe UI" panose="020B0502040204020203" pitchFamily="34" charset="0"/>
                <a:cs typeface="Segoe UI" panose="020B0502040204020203" pitchFamily="34" charset="0"/>
              </a:rPr>
              <a:t>A)	</a:t>
            </a:r>
            <a:r>
              <a:rPr spc="10" dirty="0">
                <a:solidFill>
                  <a:srgbClr val="556F79"/>
                </a:solidFill>
                <a:latin typeface="Segoe UI" panose="020B0502040204020203" pitchFamily="34" charset="0"/>
                <a:cs typeface="Segoe UI" panose="020B0502040204020203" pitchFamily="34" charset="0"/>
              </a:rPr>
              <a:t>Planilla </a:t>
            </a:r>
            <a:r>
              <a:rPr spc="25" dirty="0">
                <a:solidFill>
                  <a:srgbClr val="556F79"/>
                </a:solidFill>
                <a:latin typeface="Segoe UI" panose="020B0502040204020203" pitchFamily="34" charset="0"/>
                <a:cs typeface="Segoe UI" panose="020B0502040204020203" pitchFamily="34" charset="0"/>
              </a:rPr>
              <a:t>de </a:t>
            </a:r>
            <a:r>
              <a:rPr spc="15" dirty="0">
                <a:solidFill>
                  <a:srgbClr val="556F79"/>
                </a:solidFill>
                <a:latin typeface="Segoe UI" panose="020B0502040204020203" pitchFamily="34" charset="0"/>
                <a:cs typeface="Segoe UI" panose="020B0502040204020203" pitchFamily="34" charset="0"/>
              </a:rPr>
              <a:t>remuneraciones </a:t>
            </a:r>
            <a:r>
              <a:rPr spc="-10" dirty="0">
                <a:solidFill>
                  <a:srgbClr val="556F79"/>
                </a:solidFill>
                <a:latin typeface="Segoe UI" panose="020B0502040204020203" pitchFamily="34" charset="0"/>
                <a:cs typeface="Segoe UI" panose="020B0502040204020203" pitchFamily="34" charset="0"/>
              </a:rPr>
              <a:t>pagadas </a:t>
            </a:r>
            <a:r>
              <a:rPr dirty="0">
                <a:solidFill>
                  <a:srgbClr val="556F79"/>
                </a:solidFill>
                <a:latin typeface="Segoe UI" panose="020B0502040204020203" pitchFamily="34" charset="0"/>
                <a:cs typeface="Segoe UI" panose="020B0502040204020203" pitchFamily="34" charset="0"/>
              </a:rPr>
              <a:t>a</a:t>
            </a:r>
            <a:r>
              <a:rPr spc="-5" dirty="0">
                <a:solidFill>
                  <a:srgbClr val="556F79"/>
                </a:solidFill>
                <a:latin typeface="Segoe UI" panose="020B0502040204020203" pitchFamily="34" charset="0"/>
                <a:cs typeface="Segoe UI" panose="020B0502040204020203" pitchFamily="34" charset="0"/>
              </a:rPr>
              <a:t> </a:t>
            </a:r>
            <a:r>
              <a:rPr spc="-5" dirty="0" err="1" smtClean="0">
                <a:solidFill>
                  <a:srgbClr val="556F79"/>
                </a:solidFill>
                <a:latin typeface="Segoe UI" panose="020B0502040204020203" pitchFamily="34" charset="0"/>
                <a:cs typeface="Segoe UI" panose="020B0502040204020203" pitchFamily="34" charset="0"/>
              </a:rPr>
              <a:t>los</a:t>
            </a:r>
            <a:r>
              <a:rPr lang="es-CL" spc="-5" dirty="0" smtClean="0">
                <a:solidFill>
                  <a:srgbClr val="556F79"/>
                </a:solidFill>
                <a:latin typeface="Segoe UI" panose="020B0502040204020203" pitchFamily="34" charset="0"/>
                <a:cs typeface="Segoe UI" panose="020B0502040204020203" pitchFamily="34" charset="0"/>
              </a:rPr>
              <a:t> </a:t>
            </a:r>
            <a:r>
              <a:rPr spc="-10" dirty="0" err="1" smtClean="0">
                <a:solidFill>
                  <a:srgbClr val="556F79"/>
                </a:solidFill>
                <a:latin typeface="Segoe UI" panose="020B0502040204020203" pitchFamily="34" charset="0"/>
                <a:cs typeface="Segoe UI" panose="020B0502040204020203" pitchFamily="34" charset="0"/>
              </a:rPr>
              <a:t>trabajadores</a:t>
            </a:r>
            <a:r>
              <a:rPr spc="-10" dirty="0" smtClean="0">
                <a:solidFill>
                  <a:srgbClr val="556F79"/>
                </a:solidFill>
                <a:latin typeface="Segoe UI" panose="020B0502040204020203" pitchFamily="34" charset="0"/>
                <a:cs typeface="Segoe UI" panose="020B0502040204020203" pitchFamily="34" charset="0"/>
              </a:rPr>
              <a:t> </a:t>
            </a:r>
            <a:r>
              <a:rPr lang="es-CL" spc="-10" dirty="0" smtClean="0">
                <a:solidFill>
                  <a:srgbClr val="556F79"/>
                </a:solidFill>
                <a:latin typeface="Segoe UI" panose="020B0502040204020203" pitchFamily="34" charset="0"/>
                <a:cs typeface="Segoe UI" panose="020B0502040204020203" pitchFamily="34" charset="0"/>
              </a:rPr>
              <a:t>	</a:t>
            </a:r>
            <a:r>
              <a:rPr spc="-5" dirty="0" err="1" smtClean="0">
                <a:solidFill>
                  <a:srgbClr val="556F79"/>
                </a:solidFill>
                <a:latin typeface="Segoe UI" panose="020B0502040204020203" pitchFamily="34" charset="0"/>
                <a:cs typeface="Segoe UI" panose="020B0502040204020203" pitchFamily="34" charset="0"/>
              </a:rPr>
              <a:t>afiliados</a:t>
            </a:r>
            <a:r>
              <a:rPr spc="-5" dirty="0" smtClean="0">
                <a:solidFill>
                  <a:srgbClr val="556F79"/>
                </a:solidFill>
                <a:latin typeface="Segoe UI" panose="020B0502040204020203" pitchFamily="34" charset="0"/>
                <a:cs typeface="Segoe UI" panose="020B0502040204020203" pitchFamily="34" charset="0"/>
              </a:rPr>
              <a:t> </a:t>
            </a:r>
            <a:r>
              <a:rPr dirty="0" smtClean="0">
                <a:solidFill>
                  <a:srgbClr val="556F79"/>
                </a:solidFill>
                <a:latin typeface="Segoe UI" panose="020B0502040204020203" pitchFamily="34" charset="0"/>
                <a:cs typeface="Segoe UI" panose="020B0502040204020203" pitchFamily="34" charset="0"/>
              </a:rPr>
              <a:t>a</a:t>
            </a:r>
            <a:r>
              <a:rPr lang="es-MX" dirty="0" smtClean="0">
                <a:solidFill>
                  <a:srgbClr val="556F79"/>
                </a:solidFill>
                <a:latin typeface="Segoe UI" panose="020B0502040204020203" pitchFamily="34" charset="0"/>
                <a:cs typeface="Segoe UI" panose="020B0502040204020203" pitchFamily="34" charset="0"/>
              </a:rPr>
              <a:t>l sindicato r</a:t>
            </a:r>
            <a:r>
              <a:rPr spc="-10" dirty="0" err="1" smtClean="0">
                <a:solidFill>
                  <a:srgbClr val="556F79"/>
                </a:solidFill>
                <a:latin typeface="Segoe UI" panose="020B0502040204020203" pitchFamily="34" charset="0"/>
                <a:cs typeface="Segoe UI" panose="020B0502040204020203" pitchFamily="34" charset="0"/>
              </a:rPr>
              <a:t>equirente</a:t>
            </a:r>
            <a:r>
              <a:rPr spc="-10" dirty="0">
                <a:solidFill>
                  <a:srgbClr val="556F79"/>
                </a:solidFill>
                <a:latin typeface="Segoe UI" panose="020B0502040204020203" pitchFamily="34" charset="0"/>
                <a:cs typeface="Segoe UI" panose="020B0502040204020203" pitchFamily="34" charset="0"/>
              </a:rPr>
              <a:t>,  desagregada </a:t>
            </a:r>
            <a:r>
              <a:rPr spc="-5" dirty="0">
                <a:solidFill>
                  <a:srgbClr val="556F79"/>
                </a:solidFill>
                <a:latin typeface="Segoe UI" panose="020B0502040204020203" pitchFamily="34" charset="0"/>
                <a:cs typeface="Segoe UI" panose="020B0502040204020203" pitchFamily="34" charset="0"/>
              </a:rPr>
              <a:t>por </a:t>
            </a:r>
            <a:r>
              <a:rPr spc="-10" dirty="0">
                <a:solidFill>
                  <a:srgbClr val="556F79"/>
                </a:solidFill>
                <a:latin typeface="Segoe UI" panose="020B0502040204020203" pitchFamily="34" charset="0"/>
                <a:cs typeface="Segoe UI" panose="020B0502040204020203" pitchFamily="34" charset="0"/>
              </a:rPr>
              <a:t>haberes </a:t>
            </a:r>
            <a:r>
              <a:rPr dirty="0">
                <a:solidFill>
                  <a:srgbClr val="556F79"/>
                </a:solidFill>
                <a:latin typeface="Segoe UI" panose="020B0502040204020203" pitchFamily="34" charset="0"/>
                <a:cs typeface="Segoe UI" panose="020B0502040204020203" pitchFamily="34" charset="0"/>
              </a:rPr>
              <a:t>y </a:t>
            </a:r>
            <a:r>
              <a:rPr lang="es-CL" dirty="0" smtClean="0">
                <a:solidFill>
                  <a:srgbClr val="556F79"/>
                </a:solidFill>
                <a:latin typeface="Segoe UI" panose="020B0502040204020203" pitchFamily="34" charset="0"/>
                <a:cs typeface="Segoe UI" panose="020B0502040204020203" pitchFamily="34" charset="0"/>
              </a:rPr>
              <a:t>	</a:t>
            </a:r>
            <a:r>
              <a:rPr spc="-5" dirty="0" smtClean="0">
                <a:solidFill>
                  <a:srgbClr val="556F79"/>
                </a:solidFill>
                <a:latin typeface="Segoe UI" panose="020B0502040204020203" pitchFamily="34" charset="0"/>
                <a:cs typeface="Segoe UI" panose="020B0502040204020203" pitchFamily="34" charset="0"/>
              </a:rPr>
              <a:t>con </a:t>
            </a:r>
            <a:r>
              <a:rPr spc="-5" dirty="0">
                <a:solidFill>
                  <a:srgbClr val="556F79"/>
                </a:solidFill>
                <a:latin typeface="Segoe UI" panose="020B0502040204020203" pitchFamily="34" charset="0"/>
                <a:cs typeface="Segoe UI" panose="020B0502040204020203" pitchFamily="34" charset="0"/>
              </a:rPr>
              <a:t>la </a:t>
            </a:r>
            <a:r>
              <a:rPr spc="-10" dirty="0">
                <a:solidFill>
                  <a:srgbClr val="556F79"/>
                </a:solidFill>
                <a:latin typeface="Segoe UI" panose="020B0502040204020203" pitchFamily="34" charset="0"/>
                <a:cs typeface="Segoe UI" panose="020B0502040204020203" pitchFamily="34" charset="0"/>
              </a:rPr>
              <a:t>fecha </a:t>
            </a:r>
            <a:r>
              <a:rPr dirty="0">
                <a:solidFill>
                  <a:srgbClr val="556F79"/>
                </a:solidFill>
                <a:latin typeface="Segoe UI" panose="020B0502040204020203" pitchFamily="34" charset="0"/>
                <a:cs typeface="Segoe UI" panose="020B0502040204020203" pitchFamily="34" charset="0"/>
              </a:rPr>
              <a:t>de </a:t>
            </a:r>
            <a:r>
              <a:rPr spc="-10" dirty="0">
                <a:solidFill>
                  <a:srgbClr val="556F79"/>
                </a:solidFill>
                <a:latin typeface="Segoe UI" panose="020B0502040204020203" pitchFamily="34" charset="0"/>
                <a:cs typeface="Segoe UI" panose="020B0502040204020203" pitchFamily="34" charset="0"/>
              </a:rPr>
              <a:t>ingreso </a:t>
            </a:r>
            <a:r>
              <a:rPr dirty="0">
                <a:solidFill>
                  <a:srgbClr val="556F79"/>
                </a:solidFill>
                <a:latin typeface="Segoe UI" panose="020B0502040204020203" pitchFamily="34" charset="0"/>
                <a:cs typeface="Segoe UI" panose="020B0502040204020203" pitchFamily="34" charset="0"/>
              </a:rPr>
              <a:t>a  </a:t>
            </a:r>
            <a:r>
              <a:rPr spc="-5" dirty="0">
                <a:solidFill>
                  <a:srgbClr val="556F79"/>
                </a:solidFill>
                <a:latin typeface="Segoe UI" panose="020B0502040204020203" pitchFamily="34" charset="0"/>
                <a:cs typeface="Segoe UI" panose="020B0502040204020203" pitchFamily="34" charset="0"/>
              </a:rPr>
              <a:t>la </a:t>
            </a:r>
            <a:r>
              <a:rPr spc="-10" dirty="0">
                <a:solidFill>
                  <a:srgbClr val="556F79"/>
                </a:solidFill>
                <a:latin typeface="Segoe UI" panose="020B0502040204020203" pitchFamily="34" charset="0"/>
                <a:cs typeface="Segoe UI" panose="020B0502040204020203" pitchFamily="34" charset="0"/>
              </a:rPr>
              <a:t>empresa </a:t>
            </a:r>
            <a:r>
              <a:rPr dirty="0">
                <a:solidFill>
                  <a:srgbClr val="556F79"/>
                </a:solidFill>
                <a:latin typeface="Segoe UI" panose="020B0502040204020203" pitchFamily="34" charset="0"/>
                <a:cs typeface="Segoe UI" panose="020B0502040204020203" pitchFamily="34" charset="0"/>
              </a:rPr>
              <a:t>y </a:t>
            </a:r>
            <a:r>
              <a:rPr spc="-10" dirty="0">
                <a:solidFill>
                  <a:srgbClr val="556F79"/>
                </a:solidFill>
                <a:latin typeface="Segoe UI" panose="020B0502040204020203" pitchFamily="34" charset="0"/>
                <a:cs typeface="Segoe UI" panose="020B0502040204020203" pitchFamily="34" charset="0"/>
              </a:rPr>
              <a:t>cargo </a:t>
            </a:r>
            <a:r>
              <a:rPr dirty="0">
                <a:solidFill>
                  <a:srgbClr val="556F79"/>
                </a:solidFill>
                <a:latin typeface="Segoe UI" panose="020B0502040204020203" pitchFamily="34" charset="0"/>
                <a:cs typeface="Segoe UI" panose="020B0502040204020203" pitchFamily="34" charset="0"/>
              </a:rPr>
              <a:t>o </a:t>
            </a:r>
            <a:r>
              <a:rPr spc="-5" dirty="0" err="1">
                <a:solidFill>
                  <a:srgbClr val="556F79"/>
                </a:solidFill>
                <a:latin typeface="Segoe UI" panose="020B0502040204020203" pitchFamily="34" charset="0"/>
                <a:cs typeface="Segoe UI" panose="020B0502040204020203" pitchFamily="34" charset="0"/>
              </a:rPr>
              <a:t>función</a:t>
            </a:r>
            <a:r>
              <a:rPr spc="5" dirty="0">
                <a:solidFill>
                  <a:srgbClr val="556F79"/>
                </a:solidFill>
                <a:latin typeface="Segoe UI" panose="020B0502040204020203" pitchFamily="34" charset="0"/>
                <a:cs typeface="Segoe UI" panose="020B0502040204020203" pitchFamily="34" charset="0"/>
              </a:rPr>
              <a:t> </a:t>
            </a:r>
            <a:r>
              <a:rPr lang="es-CL" spc="5" dirty="0" smtClean="0">
                <a:solidFill>
                  <a:srgbClr val="556F79"/>
                </a:solidFill>
                <a:latin typeface="Segoe UI" panose="020B0502040204020203" pitchFamily="34" charset="0"/>
                <a:cs typeface="Segoe UI" panose="020B0502040204020203" pitchFamily="34" charset="0"/>
              </a:rPr>
              <a:t>	</a:t>
            </a:r>
            <a:r>
              <a:rPr spc="-5" dirty="0" err="1" smtClean="0">
                <a:solidFill>
                  <a:srgbClr val="556F79"/>
                </a:solidFill>
                <a:latin typeface="Segoe UI" panose="020B0502040204020203" pitchFamily="34" charset="0"/>
                <a:cs typeface="Segoe UI" panose="020B0502040204020203" pitchFamily="34" charset="0"/>
              </a:rPr>
              <a:t>desempeñada</a:t>
            </a:r>
            <a:r>
              <a:rPr spc="-5" dirty="0">
                <a:solidFill>
                  <a:srgbClr val="556F79"/>
                </a:solidFill>
                <a:latin typeface="Segoe UI" panose="020B0502040204020203" pitchFamily="34" charset="0"/>
                <a:cs typeface="Segoe UI" panose="020B0502040204020203" pitchFamily="34" charset="0"/>
              </a:rPr>
              <a:t>.</a:t>
            </a:r>
            <a:endParaRPr dirty="0">
              <a:solidFill>
                <a:prstClr val="black"/>
              </a:solidFill>
              <a:latin typeface="Segoe UI" panose="020B0502040204020203" pitchFamily="34" charset="0"/>
              <a:cs typeface="Segoe UI" panose="020B0502040204020203" pitchFamily="34" charset="0"/>
            </a:endParaRPr>
          </a:p>
        </p:txBody>
      </p:sp>
      <p:sp>
        <p:nvSpPr>
          <p:cNvPr id="11" name="object 11"/>
          <p:cNvSpPr txBox="1"/>
          <p:nvPr/>
        </p:nvSpPr>
        <p:spPr>
          <a:xfrm>
            <a:off x="3130550" y="2856958"/>
            <a:ext cx="6349826" cy="576183"/>
          </a:xfrm>
          <a:prstGeom prst="rect">
            <a:avLst/>
          </a:prstGeom>
        </p:spPr>
        <p:txBody>
          <a:bodyPr vert="horz" wrap="square" lIns="0" tIns="0" rIns="0" bIns="0" rtlCol="0">
            <a:spAutoFit/>
          </a:bodyPr>
          <a:lstStyle/>
          <a:p>
            <a:pPr marL="355600" marR="5080" indent="-342900">
              <a:lnSpc>
                <a:spcPct val="104200"/>
              </a:lnSpc>
              <a:tabLst>
                <a:tab pos="354965" algn="l"/>
              </a:tabLst>
            </a:pPr>
            <a:r>
              <a:rPr spc="15" dirty="0">
                <a:solidFill>
                  <a:srgbClr val="556F79"/>
                </a:solidFill>
                <a:latin typeface="Segoe UI" panose="020B0502040204020203" pitchFamily="34" charset="0"/>
                <a:cs typeface="Segoe UI" panose="020B0502040204020203" pitchFamily="34" charset="0"/>
              </a:rPr>
              <a:t>B)	</a:t>
            </a:r>
            <a:r>
              <a:rPr dirty="0">
                <a:solidFill>
                  <a:srgbClr val="556F79"/>
                </a:solidFill>
                <a:latin typeface="Segoe UI" panose="020B0502040204020203" pitchFamily="34" charset="0"/>
                <a:cs typeface="Segoe UI" panose="020B0502040204020203" pitchFamily="34" charset="0"/>
              </a:rPr>
              <a:t>Valor </a:t>
            </a:r>
            <a:r>
              <a:rPr spc="15" dirty="0">
                <a:solidFill>
                  <a:srgbClr val="556F79"/>
                </a:solidFill>
                <a:latin typeface="Segoe UI" panose="020B0502040204020203" pitchFamily="34" charset="0"/>
                <a:cs typeface="Segoe UI" panose="020B0502040204020203" pitchFamily="34" charset="0"/>
              </a:rPr>
              <a:t>actualizado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todos los beneficios</a:t>
            </a:r>
            <a:r>
              <a:rPr spc="-20" dirty="0">
                <a:solidFill>
                  <a:srgbClr val="556F79"/>
                </a:solidFill>
                <a:latin typeface="Segoe UI" panose="020B0502040204020203" pitchFamily="34" charset="0"/>
                <a:cs typeface="Segoe UI" panose="020B0502040204020203" pitchFamily="34" charset="0"/>
              </a:rPr>
              <a:t> </a:t>
            </a:r>
            <a:r>
              <a:rPr dirty="0">
                <a:solidFill>
                  <a:srgbClr val="556F79"/>
                </a:solidFill>
                <a:latin typeface="Segoe UI" panose="020B0502040204020203" pitchFamily="34" charset="0"/>
                <a:cs typeface="Segoe UI" panose="020B0502040204020203" pitchFamily="34" charset="0"/>
              </a:rPr>
              <a:t>que</a:t>
            </a:r>
            <a:r>
              <a:rPr spc="-10" dirty="0">
                <a:solidFill>
                  <a:srgbClr val="556F79"/>
                </a:solidFill>
                <a:latin typeface="Segoe UI" panose="020B0502040204020203" pitchFamily="34" charset="0"/>
                <a:cs typeface="Segoe UI" panose="020B0502040204020203" pitchFamily="34" charset="0"/>
              </a:rPr>
              <a:t> forman </a:t>
            </a:r>
            <a:r>
              <a:rPr dirty="0">
                <a:solidFill>
                  <a:srgbClr val="556F79"/>
                </a:solidFill>
                <a:latin typeface="Segoe UI" panose="020B0502040204020203" pitchFamily="34" charset="0"/>
                <a:cs typeface="Segoe UI" panose="020B0502040204020203" pitchFamily="34" charset="0"/>
              </a:rPr>
              <a:t> </a:t>
            </a:r>
            <a:r>
              <a:rPr spc="-5" dirty="0">
                <a:solidFill>
                  <a:srgbClr val="556F79"/>
                </a:solidFill>
                <a:latin typeface="Segoe UI" panose="020B0502040204020203" pitchFamily="34" charset="0"/>
                <a:cs typeface="Segoe UI" panose="020B0502040204020203" pitchFamily="34" charset="0"/>
              </a:rPr>
              <a:t>parte del instrumento colectivo</a:t>
            </a:r>
            <a:r>
              <a:rPr spc="-60" dirty="0">
                <a:solidFill>
                  <a:srgbClr val="556F79"/>
                </a:solidFill>
                <a:latin typeface="Segoe UI" panose="020B0502040204020203" pitchFamily="34" charset="0"/>
                <a:cs typeface="Segoe UI" panose="020B0502040204020203" pitchFamily="34" charset="0"/>
              </a:rPr>
              <a:t> </a:t>
            </a:r>
            <a:r>
              <a:rPr spc="-10" dirty="0">
                <a:solidFill>
                  <a:srgbClr val="556F79"/>
                </a:solidFill>
                <a:latin typeface="Segoe UI" panose="020B0502040204020203" pitchFamily="34" charset="0"/>
                <a:cs typeface="Segoe UI" panose="020B0502040204020203" pitchFamily="34" charset="0"/>
              </a:rPr>
              <a:t>vigente</a:t>
            </a:r>
            <a:r>
              <a:rPr sz="1400" spc="-10" dirty="0">
                <a:solidFill>
                  <a:srgbClr val="556F79"/>
                </a:solidFill>
                <a:latin typeface="Segoe UI" panose="020B0502040204020203" pitchFamily="34" charset="0"/>
                <a:cs typeface="Segoe UI" panose="020B0502040204020203" pitchFamily="34" charset="0"/>
              </a:rPr>
              <a:t>.</a:t>
            </a:r>
            <a:endParaRPr sz="1400" dirty="0">
              <a:solidFill>
                <a:prstClr val="black"/>
              </a:solidFill>
              <a:latin typeface="Segoe UI" panose="020B0502040204020203" pitchFamily="34" charset="0"/>
              <a:cs typeface="Segoe UI" panose="020B0502040204020203" pitchFamily="34" charset="0"/>
            </a:endParaRPr>
          </a:p>
        </p:txBody>
      </p:sp>
      <p:sp>
        <p:nvSpPr>
          <p:cNvPr id="12" name="object 12"/>
          <p:cNvSpPr txBox="1"/>
          <p:nvPr/>
        </p:nvSpPr>
        <p:spPr>
          <a:xfrm>
            <a:off x="3130550" y="3519901"/>
            <a:ext cx="6349826" cy="1384995"/>
          </a:xfrm>
          <a:prstGeom prst="rect">
            <a:avLst/>
          </a:prstGeom>
        </p:spPr>
        <p:txBody>
          <a:bodyPr vert="horz" wrap="square" lIns="0" tIns="0" rIns="0" bIns="0" rtlCol="0">
            <a:spAutoFit/>
          </a:bodyPr>
          <a:lstStyle/>
          <a:p>
            <a:pPr marL="355600" marR="5080" indent="-342900" algn="just"/>
            <a:r>
              <a:rPr spc="15" dirty="0">
                <a:solidFill>
                  <a:srgbClr val="556F79"/>
                </a:solidFill>
                <a:latin typeface="Segoe UI" panose="020B0502040204020203" pitchFamily="34" charset="0"/>
                <a:cs typeface="Segoe UI" panose="020B0502040204020203" pitchFamily="34" charset="0"/>
              </a:rPr>
              <a:t>C) </a:t>
            </a:r>
            <a:r>
              <a:rPr lang="es-MX" spc="15" dirty="0" smtClean="0">
                <a:solidFill>
                  <a:srgbClr val="556F79"/>
                </a:solidFill>
                <a:latin typeface="Segoe UI" panose="020B0502040204020203" pitchFamily="34" charset="0"/>
                <a:cs typeface="Segoe UI" panose="020B0502040204020203" pitchFamily="34" charset="0"/>
              </a:rPr>
              <a:t>	</a:t>
            </a:r>
            <a:r>
              <a:rPr spc="15" dirty="0" smtClean="0">
                <a:solidFill>
                  <a:srgbClr val="556F79"/>
                </a:solidFill>
                <a:latin typeface="Segoe UI" panose="020B0502040204020203" pitchFamily="34" charset="0"/>
                <a:cs typeface="Segoe UI" panose="020B0502040204020203" pitchFamily="34" charset="0"/>
              </a:rPr>
              <a:t>Los </a:t>
            </a:r>
            <a:r>
              <a:rPr spc="10" dirty="0">
                <a:solidFill>
                  <a:srgbClr val="556F79"/>
                </a:solidFill>
                <a:latin typeface="Segoe UI" panose="020B0502040204020203" pitchFamily="34" charset="0"/>
                <a:cs typeface="Segoe UI" panose="020B0502040204020203" pitchFamily="34" charset="0"/>
              </a:rPr>
              <a:t>costos </a:t>
            </a:r>
            <a:r>
              <a:rPr spc="15" dirty="0">
                <a:solidFill>
                  <a:srgbClr val="556F79"/>
                </a:solidFill>
                <a:latin typeface="Segoe UI" panose="020B0502040204020203" pitchFamily="34" charset="0"/>
                <a:cs typeface="Segoe UI" panose="020B0502040204020203" pitchFamily="34" charset="0"/>
              </a:rPr>
              <a:t>globales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mano </a:t>
            </a:r>
            <a:r>
              <a:rPr dirty="0">
                <a:solidFill>
                  <a:srgbClr val="556F79"/>
                </a:solidFill>
                <a:latin typeface="Segoe UI" panose="020B0502040204020203" pitchFamily="34" charset="0"/>
                <a:cs typeface="Segoe UI" panose="020B0502040204020203" pitchFamily="34" charset="0"/>
              </a:rPr>
              <a:t>de </a:t>
            </a:r>
            <a:r>
              <a:rPr spc="-10" dirty="0">
                <a:solidFill>
                  <a:srgbClr val="556F79"/>
                </a:solidFill>
                <a:latin typeface="Segoe UI" panose="020B0502040204020203" pitchFamily="34" charset="0"/>
                <a:cs typeface="Segoe UI" panose="020B0502040204020203" pitchFamily="34" charset="0"/>
              </a:rPr>
              <a:t>obra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la </a:t>
            </a:r>
            <a:r>
              <a:rPr spc="-10" dirty="0">
                <a:solidFill>
                  <a:srgbClr val="556F79"/>
                </a:solidFill>
                <a:latin typeface="Segoe UI" panose="020B0502040204020203" pitchFamily="34" charset="0"/>
                <a:cs typeface="Segoe UI" panose="020B0502040204020203" pitchFamily="34" charset="0"/>
              </a:rPr>
              <a:t>empresa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los </a:t>
            </a:r>
            <a:r>
              <a:rPr dirty="0">
                <a:solidFill>
                  <a:srgbClr val="556F79"/>
                </a:solidFill>
                <a:latin typeface="Segoe UI" panose="020B0502040204020203" pitchFamily="34" charset="0"/>
                <a:cs typeface="Segoe UI" panose="020B0502040204020203" pitchFamily="34" charset="0"/>
              </a:rPr>
              <a:t>2 </a:t>
            </a:r>
            <a:r>
              <a:rPr spc="-5" dirty="0">
                <a:solidFill>
                  <a:srgbClr val="556F79"/>
                </a:solidFill>
                <a:latin typeface="Segoe UI" panose="020B0502040204020203" pitchFamily="34" charset="0"/>
                <a:cs typeface="Segoe UI" panose="020B0502040204020203" pitchFamily="34" charset="0"/>
              </a:rPr>
              <a:t>últimos años. Si </a:t>
            </a:r>
            <a:r>
              <a:rPr spc="-10" dirty="0">
                <a:solidFill>
                  <a:srgbClr val="556F79"/>
                </a:solidFill>
                <a:latin typeface="Segoe UI" panose="020B0502040204020203" pitchFamily="34" charset="0"/>
                <a:cs typeface="Segoe UI" panose="020B0502040204020203" pitchFamily="34" charset="0"/>
              </a:rPr>
              <a:t>existiere contrato </a:t>
            </a:r>
            <a:r>
              <a:rPr spc="-5" dirty="0">
                <a:solidFill>
                  <a:srgbClr val="556F79"/>
                </a:solidFill>
                <a:latin typeface="Segoe UI" panose="020B0502040204020203" pitchFamily="34" charset="0"/>
                <a:cs typeface="Segoe UI" panose="020B0502040204020203" pitchFamily="34" charset="0"/>
              </a:rPr>
              <a:t>colectivo  </a:t>
            </a:r>
            <a:r>
              <a:rPr spc="-10" dirty="0">
                <a:solidFill>
                  <a:srgbClr val="556F79"/>
                </a:solidFill>
                <a:latin typeface="Segoe UI" panose="020B0502040204020203" pitchFamily="34" charset="0"/>
                <a:cs typeface="Segoe UI" panose="020B0502040204020203" pitchFamily="34" charset="0"/>
              </a:rPr>
              <a:t>vigente </a:t>
            </a:r>
            <a:r>
              <a:rPr dirty="0">
                <a:solidFill>
                  <a:srgbClr val="556F79"/>
                </a:solidFill>
                <a:latin typeface="Segoe UI" panose="020B0502040204020203" pitchFamily="34" charset="0"/>
                <a:cs typeface="Segoe UI" panose="020B0502040204020203" pitchFamily="34" charset="0"/>
              </a:rPr>
              <a:t>y </a:t>
            </a:r>
            <a:r>
              <a:rPr spc="-10" dirty="0">
                <a:solidFill>
                  <a:srgbClr val="556F79"/>
                </a:solidFill>
                <a:latin typeface="Segoe UI" panose="020B0502040204020203" pitchFamily="34" charset="0"/>
                <a:cs typeface="Segoe UI" panose="020B0502040204020203" pitchFamily="34" charset="0"/>
              </a:rPr>
              <a:t>este </a:t>
            </a:r>
            <a:r>
              <a:rPr spc="-5" dirty="0">
                <a:solidFill>
                  <a:srgbClr val="556F79"/>
                </a:solidFill>
                <a:latin typeface="Segoe UI" panose="020B0502040204020203" pitchFamily="34" charset="0"/>
                <a:cs typeface="Segoe UI" panose="020B0502040204020203" pitchFamily="34" charset="0"/>
              </a:rPr>
              <a:t>hubiere sido </a:t>
            </a:r>
            <a:r>
              <a:rPr spc="-10" dirty="0">
                <a:solidFill>
                  <a:srgbClr val="556F79"/>
                </a:solidFill>
                <a:latin typeface="Segoe UI" panose="020B0502040204020203" pitchFamily="34" charset="0"/>
                <a:cs typeface="Segoe UI" panose="020B0502040204020203" pitchFamily="34" charset="0"/>
              </a:rPr>
              <a:t>celebrado </a:t>
            </a:r>
            <a:r>
              <a:rPr spc="-5" dirty="0">
                <a:solidFill>
                  <a:srgbClr val="556F79"/>
                </a:solidFill>
                <a:latin typeface="Segoe UI" panose="020B0502040204020203" pitchFamily="34" charset="0"/>
                <a:cs typeface="Segoe UI" panose="020B0502040204020203" pitchFamily="34" charset="0"/>
              </a:rPr>
              <a:t>con</a:t>
            </a:r>
            <a:r>
              <a:rPr spc="5" dirty="0">
                <a:solidFill>
                  <a:srgbClr val="556F79"/>
                </a:solidFill>
                <a:latin typeface="Segoe UI" panose="020B0502040204020203" pitchFamily="34" charset="0"/>
                <a:cs typeface="Segoe UI" panose="020B0502040204020203" pitchFamily="34" charset="0"/>
              </a:rPr>
              <a:t> </a:t>
            </a:r>
            <a:r>
              <a:rPr spc="-5" dirty="0" err="1" smtClean="0">
                <a:solidFill>
                  <a:srgbClr val="556F79"/>
                </a:solidFill>
                <a:latin typeface="Segoe UI" panose="020B0502040204020203" pitchFamily="34" charset="0"/>
                <a:cs typeface="Segoe UI" panose="020B0502040204020203" pitchFamily="34" charset="0"/>
              </a:rPr>
              <a:t>duración</a:t>
            </a:r>
            <a:r>
              <a:rPr lang="es-CL" spc="-5" dirty="0" smtClean="0">
                <a:solidFill>
                  <a:srgbClr val="556F79"/>
                </a:solidFill>
                <a:latin typeface="Segoe UI" panose="020B0502040204020203" pitchFamily="34" charset="0"/>
                <a:cs typeface="Segoe UI" panose="020B0502040204020203" pitchFamily="34" charset="0"/>
              </a:rPr>
              <a:t> </a:t>
            </a:r>
            <a:r>
              <a:rPr spc="-5" dirty="0" smtClean="0">
                <a:solidFill>
                  <a:srgbClr val="556F79"/>
                </a:solidFill>
                <a:latin typeface="Segoe UI" panose="020B0502040204020203" pitchFamily="34" charset="0"/>
                <a:cs typeface="Segoe UI" panose="020B0502040204020203" pitchFamily="34" charset="0"/>
              </a:rPr>
              <a:t>superior </a:t>
            </a:r>
            <a:r>
              <a:rPr dirty="0">
                <a:solidFill>
                  <a:srgbClr val="556F79"/>
                </a:solidFill>
                <a:latin typeface="Segoe UI" panose="020B0502040204020203" pitchFamily="34" charset="0"/>
                <a:cs typeface="Segoe UI" panose="020B0502040204020203" pitchFamily="34" charset="0"/>
              </a:rPr>
              <a:t>a 2 </a:t>
            </a:r>
            <a:r>
              <a:rPr spc="-5" dirty="0">
                <a:solidFill>
                  <a:srgbClr val="556F79"/>
                </a:solidFill>
                <a:latin typeface="Segoe UI" panose="020B0502040204020203" pitchFamily="34" charset="0"/>
                <a:cs typeface="Segoe UI" panose="020B0502040204020203" pitchFamily="34" charset="0"/>
              </a:rPr>
              <a:t>años, se </a:t>
            </a:r>
            <a:r>
              <a:rPr spc="-10" dirty="0">
                <a:solidFill>
                  <a:srgbClr val="556F79"/>
                </a:solidFill>
                <a:latin typeface="Segoe UI" panose="020B0502040204020203" pitchFamily="34" charset="0"/>
                <a:cs typeface="Segoe UI" panose="020B0502040204020203" pitchFamily="34" charset="0"/>
              </a:rPr>
              <a:t>deberán entregar </a:t>
            </a:r>
            <a:r>
              <a:rPr spc="-5" dirty="0">
                <a:solidFill>
                  <a:srgbClr val="556F79"/>
                </a:solidFill>
                <a:latin typeface="Segoe UI" panose="020B0502040204020203" pitchFamily="34" charset="0"/>
                <a:cs typeface="Segoe UI" panose="020B0502040204020203" pitchFamily="34" charset="0"/>
              </a:rPr>
              <a:t>los </a:t>
            </a:r>
            <a:r>
              <a:rPr spc="-10" dirty="0">
                <a:solidFill>
                  <a:srgbClr val="556F79"/>
                </a:solidFill>
                <a:latin typeface="Segoe UI" panose="020B0502040204020203" pitchFamily="34" charset="0"/>
                <a:cs typeface="Segoe UI" panose="020B0502040204020203" pitchFamily="34" charset="0"/>
              </a:rPr>
              <a:t>costos  </a:t>
            </a:r>
            <a:r>
              <a:rPr spc="-5" dirty="0">
                <a:solidFill>
                  <a:srgbClr val="556F79"/>
                </a:solidFill>
                <a:latin typeface="Segoe UI" panose="020B0502040204020203" pitchFamily="34" charset="0"/>
                <a:cs typeface="Segoe UI" panose="020B0502040204020203" pitchFamily="34" charset="0"/>
              </a:rPr>
              <a:t>globales del período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duración del</a:t>
            </a:r>
            <a:r>
              <a:rPr spc="-40" dirty="0">
                <a:solidFill>
                  <a:srgbClr val="556F79"/>
                </a:solidFill>
                <a:latin typeface="Segoe UI" panose="020B0502040204020203" pitchFamily="34" charset="0"/>
                <a:cs typeface="Segoe UI" panose="020B0502040204020203" pitchFamily="34" charset="0"/>
              </a:rPr>
              <a:t> </a:t>
            </a:r>
            <a:r>
              <a:rPr spc="-10" dirty="0">
                <a:solidFill>
                  <a:srgbClr val="556F79"/>
                </a:solidFill>
                <a:latin typeface="Segoe UI" panose="020B0502040204020203" pitchFamily="34" charset="0"/>
                <a:cs typeface="Segoe UI" panose="020B0502040204020203" pitchFamily="34" charset="0"/>
              </a:rPr>
              <a:t>contrato.</a:t>
            </a:r>
            <a:endParaRPr dirty="0">
              <a:solidFill>
                <a:prstClr val="black"/>
              </a:solidFill>
              <a:latin typeface="Segoe UI" panose="020B0502040204020203" pitchFamily="34" charset="0"/>
              <a:cs typeface="Segoe UI" panose="020B0502040204020203" pitchFamily="34" charset="0"/>
            </a:endParaRPr>
          </a:p>
        </p:txBody>
      </p:sp>
      <p:sp>
        <p:nvSpPr>
          <p:cNvPr id="13" name="object 13"/>
          <p:cNvSpPr txBox="1"/>
          <p:nvPr/>
        </p:nvSpPr>
        <p:spPr>
          <a:xfrm>
            <a:off x="3130550" y="4960262"/>
            <a:ext cx="6349826" cy="839269"/>
          </a:xfrm>
          <a:prstGeom prst="rect">
            <a:avLst/>
          </a:prstGeom>
        </p:spPr>
        <p:txBody>
          <a:bodyPr vert="horz" wrap="square" lIns="0" tIns="0" rIns="0" bIns="0" rtlCol="0">
            <a:spAutoFit/>
          </a:bodyPr>
          <a:lstStyle/>
          <a:p>
            <a:pPr marL="355600" marR="5080" indent="-342900">
              <a:lnSpc>
                <a:spcPct val="100699"/>
              </a:lnSpc>
              <a:tabLst>
                <a:tab pos="354965" algn="l"/>
              </a:tabLst>
            </a:pPr>
            <a:r>
              <a:rPr spc="20" dirty="0">
                <a:solidFill>
                  <a:srgbClr val="556F79"/>
                </a:solidFill>
                <a:latin typeface="Segoe UI" panose="020B0502040204020203" pitchFamily="34" charset="0"/>
                <a:cs typeface="Segoe UI" panose="020B0502040204020203" pitchFamily="34" charset="0"/>
              </a:rPr>
              <a:t>D)	</a:t>
            </a:r>
            <a:r>
              <a:rPr spc="15" dirty="0">
                <a:solidFill>
                  <a:srgbClr val="556F79"/>
                </a:solidFill>
                <a:latin typeface="Segoe UI" panose="020B0502040204020203" pitchFamily="34" charset="0"/>
                <a:cs typeface="Segoe UI" panose="020B0502040204020203" pitchFamily="34" charset="0"/>
              </a:rPr>
              <a:t>Información periódica </a:t>
            </a:r>
            <a:r>
              <a:rPr dirty="0">
                <a:solidFill>
                  <a:srgbClr val="556F79"/>
                </a:solidFill>
                <a:latin typeface="Segoe UI" panose="020B0502040204020203" pitchFamily="34" charset="0"/>
                <a:cs typeface="Segoe UI" panose="020B0502040204020203" pitchFamily="34" charset="0"/>
              </a:rPr>
              <a:t>que no </a:t>
            </a:r>
            <a:r>
              <a:rPr spc="-15" dirty="0">
                <a:solidFill>
                  <a:srgbClr val="556F79"/>
                </a:solidFill>
                <a:latin typeface="Segoe UI" panose="020B0502040204020203" pitchFamily="34" charset="0"/>
                <a:cs typeface="Segoe UI" panose="020B0502040204020203" pitchFamily="34" charset="0"/>
              </a:rPr>
              <a:t>haya</a:t>
            </a:r>
            <a:r>
              <a:rPr spc="-50" dirty="0">
                <a:solidFill>
                  <a:srgbClr val="556F79"/>
                </a:solidFill>
                <a:latin typeface="Segoe UI" panose="020B0502040204020203" pitchFamily="34" charset="0"/>
                <a:cs typeface="Segoe UI" panose="020B0502040204020203" pitchFamily="34" charset="0"/>
              </a:rPr>
              <a:t> </a:t>
            </a:r>
            <a:r>
              <a:rPr spc="-5" dirty="0">
                <a:solidFill>
                  <a:srgbClr val="556F79"/>
                </a:solidFill>
                <a:latin typeface="Segoe UI" panose="020B0502040204020203" pitchFamily="34" charset="0"/>
                <a:cs typeface="Segoe UI" panose="020B0502040204020203" pitchFamily="34" charset="0"/>
              </a:rPr>
              <a:t>sido</a:t>
            </a:r>
            <a:r>
              <a:rPr spc="-10" dirty="0">
                <a:solidFill>
                  <a:srgbClr val="556F79"/>
                </a:solidFill>
                <a:latin typeface="Segoe UI" panose="020B0502040204020203" pitchFamily="34" charset="0"/>
                <a:cs typeface="Segoe UI" panose="020B0502040204020203" pitchFamily="34" charset="0"/>
              </a:rPr>
              <a:t> entregada </a:t>
            </a:r>
            <a:r>
              <a:rPr dirty="0">
                <a:solidFill>
                  <a:srgbClr val="556F79"/>
                </a:solidFill>
                <a:latin typeface="Segoe UI" panose="020B0502040204020203" pitchFamily="34" charset="0"/>
                <a:cs typeface="Segoe UI" panose="020B0502040204020203" pitchFamily="34" charset="0"/>
              </a:rPr>
              <a:t> </a:t>
            </a:r>
            <a:r>
              <a:rPr spc="-5" dirty="0">
                <a:solidFill>
                  <a:srgbClr val="556F79"/>
                </a:solidFill>
                <a:latin typeface="Segoe UI" panose="020B0502040204020203" pitchFamily="34" charset="0"/>
                <a:cs typeface="Segoe UI" panose="020B0502040204020203" pitchFamily="34" charset="0"/>
              </a:rPr>
              <a:t>oportunamente. </a:t>
            </a:r>
            <a:r>
              <a:rPr spc="-10" dirty="0">
                <a:solidFill>
                  <a:srgbClr val="556F79"/>
                </a:solidFill>
                <a:latin typeface="Segoe UI" panose="020B0502040204020203" pitchFamily="34" charset="0"/>
                <a:cs typeface="Segoe UI" panose="020B0502040204020203" pitchFamily="34" charset="0"/>
              </a:rPr>
              <a:t>Por </a:t>
            </a:r>
            <a:r>
              <a:rPr spc="-5" dirty="0">
                <a:solidFill>
                  <a:srgbClr val="556F79"/>
                </a:solidFill>
                <a:latin typeface="Segoe UI" panose="020B0502040204020203" pitchFamily="34" charset="0"/>
                <a:cs typeface="Segoe UI" panose="020B0502040204020203" pitchFamily="34" charset="0"/>
              </a:rPr>
              <a:t>ejemplo: balance </a:t>
            </a:r>
            <a:r>
              <a:rPr spc="-10" dirty="0">
                <a:solidFill>
                  <a:srgbClr val="556F79"/>
                </a:solidFill>
                <a:latin typeface="Segoe UI" panose="020B0502040204020203" pitchFamily="34" charset="0"/>
                <a:cs typeface="Segoe UI" panose="020B0502040204020203" pitchFamily="34" charset="0"/>
              </a:rPr>
              <a:t>general,  estados </a:t>
            </a:r>
            <a:r>
              <a:rPr dirty="0">
                <a:solidFill>
                  <a:srgbClr val="556F79"/>
                </a:solidFill>
                <a:latin typeface="Segoe UI" panose="020B0502040204020203" pitchFamily="34" charset="0"/>
                <a:cs typeface="Segoe UI" panose="020B0502040204020203" pitchFamily="34" charset="0"/>
              </a:rPr>
              <a:t>de</a:t>
            </a:r>
            <a:r>
              <a:rPr spc="-45" dirty="0">
                <a:solidFill>
                  <a:srgbClr val="556F79"/>
                </a:solidFill>
                <a:latin typeface="Segoe UI" panose="020B0502040204020203" pitchFamily="34" charset="0"/>
                <a:cs typeface="Segoe UI" panose="020B0502040204020203" pitchFamily="34" charset="0"/>
              </a:rPr>
              <a:t> </a:t>
            </a:r>
            <a:r>
              <a:rPr spc="-10" dirty="0">
                <a:solidFill>
                  <a:srgbClr val="556F79"/>
                </a:solidFill>
                <a:latin typeface="Segoe UI" panose="020B0502040204020203" pitchFamily="34" charset="0"/>
                <a:cs typeface="Segoe UI" panose="020B0502040204020203" pitchFamily="34" charset="0"/>
              </a:rPr>
              <a:t>resultado.</a:t>
            </a:r>
            <a:endParaRPr dirty="0">
              <a:solidFill>
                <a:prstClr val="black"/>
              </a:solidFill>
              <a:latin typeface="Segoe UI" panose="020B0502040204020203" pitchFamily="34" charset="0"/>
              <a:cs typeface="Segoe UI" panose="020B0502040204020203" pitchFamily="34" charset="0"/>
            </a:endParaRPr>
          </a:p>
        </p:txBody>
      </p:sp>
      <p:sp>
        <p:nvSpPr>
          <p:cNvPr id="14" name="object 14"/>
          <p:cNvSpPr txBox="1"/>
          <p:nvPr/>
        </p:nvSpPr>
        <p:spPr>
          <a:xfrm>
            <a:off x="3130550" y="5761302"/>
            <a:ext cx="6349826" cy="839269"/>
          </a:xfrm>
          <a:prstGeom prst="rect">
            <a:avLst/>
          </a:prstGeom>
        </p:spPr>
        <p:txBody>
          <a:bodyPr vert="horz" wrap="square" lIns="0" tIns="0" rIns="0" bIns="0" rtlCol="0">
            <a:spAutoFit/>
          </a:bodyPr>
          <a:lstStyle/>
          <a:p>
            <a:pPr marL="355600" marR="5080" indent="-342900">
              <a:lnSpc>
                <a:spcPct val="100699"/>
              </a:lnSpc>
              <a:tabLst>
                <a:tab pos="354965" algn="l"/>
              </a:tabLst>
            </a:pPr>
            <a:r>
              <a:rPr spc="15" dirty="0">
                <a:solidFill>
                  <a:srgbClr val="556F79"/>
                </a:solidFill>
                <a:latin typeface="Segoe UI" panose="020B0502040204020203" pitchFamily="34" charset="0"/>
                <a:cs typeface="Segoe UI" panose="020B0502040204020203" pitchFamily="34" charset="0"/>
              </a:rPr>
              <a:t>E)	Información </a:t>
            </a:r>
            <a:r>
              <a:rPr spc="25" dirty="0">
                <a:solidFill>
                  <a:srgbClr val="556F79"/>
                </a:solidFill>
                <a:latin typeface="Segoe UI" panose="020B0502040204020203" pitchFamily="34" charset="0"/>
                <a:cs typeface="Segoe UI" panose="020B0502040204020203" pitchFamily="34" charset="0"/>
              </a:rPr>
              <a:t>que </a:t>
            </a:r>
            <a:r>
              <a:rPr spc="15" dirty="0">
                <a:solidFill>
                  <a:srgbClr val="556F79"/>
                </a:solidFill>
                <a:latin typeface="Segoe UI" panose="020B0502040204020203" pitchFamily="34" charset="0"/>
                <a:cs typeface="Segoe UI" panose="020B0502040204020203" pitchFamily="34" charset="0"/>
              </a:rPr>
              <a:t>incida </a:t>
            </a:r>
            <a:r>
              <a:rPr spc="-5" dirty="0">
                <a:solidFill>
                  <a:srgbClr val="556F79"/>
                </a:solidFill>
                <a:latin typeface="Segoe UI" panose="020B0502040204020203" pitchFamily="34" charset="0"/>
                <a:cs typeface="Segoe UI" panose="020B0502040204020203" pitchFamily="34" charset="0"/>
              </a:rPr>
              <a:t>en la política</a:t>
            </a:r>
            <a:r>
              <a:rPr spc="-40" dirty="0">
                <a:solidFill>
                  <a:srgbClr val="556F79"/>
                </a:solidFill>
                <a:latin typeface="Segoe UI" panose="020B0502040204020203" pitchFamily="34" charset="0"/>
                <a:cs typeface="Segoe UI" panose="020B0502040204020203" pitchFamily="34" charset="0"/>
              </a:rPr>
              <a:t> </a:t>
            </a:r>
            <a:r>
              <a:rPr spc="-5" dirty="0">
                <a:solidFill>
                  <a:srgbClr val="556F79"/>
                </a:solidFill>
                <a:latin typeface="Segoe UI" panose="020B0502040204020203" pitchFamily="34" charset="0"/>
                <a:cs typeface="Segoe UI" panose="020B0502040204020203" pitchFamily="34" charset="0"/>
              </a:rPr>
              <a:t>futura</a:t>
            </a:r>
            <a:r>
              <a:rPr spc="-10" dirty="0">
                <a:solidFill>
                  <a:srgbClr val="556F79"/>
                </a:solidFill>
                <a:latin typeface="Segoe UI" panose="020B0502040204020203" pitchFamily="34" charset="0"/>
                <a:cs typeface="Segoe UI" panose="020B0502040204020203" pitchFamily="34" charset="0"/>
              </a:rPr>
              <a:t> </a:t>
            </a:r>
            <a:r>
              <a:rPr dirty="0">
                <a:solidFill>
                  <a:srgbClr val="556F79"/>
                </a:solidFill>
                <a:latin typeface="Segoe UI" panose="020B0502040204020203" pitchFamily="34" charset="0"/>
                <a:cs typeface="Segoe UI" panose="020B0502040204020203" pitchFamily="34" charset="0"/>
              </a:rPr>
              <a:t>de  </a:t>
            </a:r>
            <a:r>
              <a:rPr spc="-10" dirty="0">
                <a:solidFill>
                  <a:srgbClr val="556F79"/>
                </a:solidFill>
                <a:latin typeface="Segoe UI" panose="020B0502040204020203" pitchFamily="34" charset="0"/>
                <a:cs typeface="Segoe UI" panose="020B0502040204020203" pitchFamily="34" charset="0"/>
              </a:rPr>
              <a:t>inversiones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la </a:t>
            </a:r>
            <a:r>
              <a:rPr spc="-10" dirty="0">
                <a:solidFill>
                  <a:srgbClr val="556F79"/>
                </a:solidFill>
                <a:latin typeface="Segoe UI" panose="020B0502040204020203" pitchFamily="34" charset="0"/>
                <a:cs typeface="Segoe UI" panose="020B0502040204020203" pitchFamily="34" charset="0"/>
              </a:rPr>
              <a:t>empresa </a:t>
            </a:r>
            <a:r>
              <a:rPr dirty="0">
                <a:solidFill>
                  <a:srgbClr val="556F79"/>
                </a:solidFill>
                <a:latin typeface="Segoe UI" panose="020B0502040204020203" pitchFamily="34" charset="0"/>
                <a:cs typeface="Segoe UI" panose="020B0502040204020203" pitchFamily="34" charset="0"/>
              </a:rPr>
              <a:t>que no </a:t>
            </a:r>
            <a:r>
              <a:rPr spc="-10" dirty="0">
                <a:solidFill>
                  <a:srgbClr val="556F79"/>
                </a:solidFill>
                <a:latin typeface="Segoe UI" panose="020B0502040204020203" pitchFamily="34" charset="0"/>
                <a:cs typeface="Segoe UI" panose="020B0502040204020203" pitchFamily="34" charset="0"/>
              </a:rPr>
              <a:t>tenga </a:t>
            </a:r>
            <a:r>
              <a:rPr dirty="0">
                <a:solidFill>
                  <a:srgbClr val="556F79"/>
                </a:solidFill>
                <a:latin typeface="Segoe UI" panose="020B0502040204020203" pitchFamily="34" charset="0"/>
                <a:cs typeface="Segoe UI" panose="020B0502040204020203" pitchFamily="34" charset="0"/>
              </a:rPr>
              <a:t>a </a:t>
            </a:r>
            <a:r>
              <a:rPr spc="-5" dirty="0">
                <a:solidFill>
                  <a:srgbClr val="556F79"/>
                </a:solidFill>
                <a:latin typeface="Segoe UI" panose="020B0502040204020203" pitchFamily="34" charset="0"/>
                <a:cs typeface="Segoe UI" panose="020B0502040204020203" pitchFamily="34" charset="0"/>
              </a:rPr>
              <a:t>juicio del  </a:t>
            </a:r>
            <a:r>
              <a:rPr spc="-15" dirty="0">
                <a:solidFill>
                  <a:srgbClr val="556F79"/>
                </a:solidFill>
                <a:latin typeface="Segoe UI" panose="020B0502040204020203" pitchFamily="34" charset="0"/>
                <a:cs typeface="Segoe UI" panose="020B0502040204020203" pitchFamily="34" charset="0"/>
              </a:rPr>
              <a:t>empleador, </a:t>
            </a:r>
            <a:r>
              <a:rPr spc="-10" dirty="0">
                <a:solidFill>
                  <a:srgbClr val="556F79"/>
                </a:solidFill>
                <a:latin typeface="Segoe UI" panose="020B0502040204020203" pitchFamily="34" charset="0"/>
                <a:cs typeface="Segoe UI" panose="020B0502040204020203" pitchFamily="34" charset="0"/>
              </a:rPr>
              <a:t>carácter</a:t>
            </a:r>
            <a:r>
              <a:rPr spc="-50" dirty="0">
                <a:solidFill>
                  <a:srgbClr val="556F79"/>
                </a:solidFill>
                <a:latin typeface="Segoe UI" panose="020B0502040204020203" pitchFamily="34" charset="0"/>
                <a:cs typeface="Segoe UI" panose="020B0502040204020203" pitchFamily="34" charset="0"/>
              </a:rPr>
              <a:t> </a:t>
            </a:r>
            <a:r>
              <a:rPr spc="-5" dirty="0">
                <a:solidFill>
                  <a:srgbClr val="556F79"/>
                </a:solidFill>
                <a:latin typeface="Segoe UI" panose="020B0502040204020203" pitchFamily="34" charset="0"/>
                <a:cs typeface="Segoe UI" panose="020B0502040204020203" pitchFamily="34" charset="0"/>
              </a:rPr>
              <a:t>confidencial.</a:t>
            </a:r>
            <a:endParaRPr dirty="0">
              <a:solidFill>
                <a:prstClr val="black"/>
              </a:solidFill>
              <a:latin typeface="Segoe UI" panose="020B0502040204020203" pitchFamily="34" charset="0"/>
              <a:cs typeface="Segoe UI" panose="020B0502040204020203" pitchFamily="34" charset="0"/>
            </a:endParaRPr>
          </a:p>
        </p:txBody>
      </p:sp>
      <p:sp>
        <p:nvSpPr>
          <p:cNvPr id="15" name="object 15"/>
          <p:cNvSpPr/>
          <p:nvPr/>
        </p:nvSpPr>
        <p:spPr>
          <a:xfrm>
            <a:off x="9759738" y="1115555"/>
            <a:ext cx="2197098" cy="1741404"/>
          </a:xfrm>
          <a:custGeom>
            <a:avLst/>
            <a:gdLst/>
            <a:ahLst/>
            <a:cxnLst/>
            <a:rect l="l" t="t" r="r" b="b"/>
            <a:pathLst>
              <a:path w="3721100" h="1155700">
                <a:moveTo>
                  <a:pt x="0" y="0"/>
                </a:moveTo>
                <a:lnTo>
                  <a:pt x="3721100" y="0"/>
                </a:lnTo>
                <a:lnTo>
                  <a:pt x="3721100" y="1155700"/>
                </a:lnTo>
                <a:lnTo>
                  <a:pt x="0" y="11557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16" name="object 16"/>
          <p:cNvSpPr/>
          <p:nvPr/>
        </p:nvSpPr>
        <p:spPr>
          <a:xfrm>
            <a:off x="419100" y="1524000"/>
            <a:ext cx="2489200" cy="5029200"/>
          </a:xfrm>
          <a:custGeom>
            <a:avLst/>
            <a:gdLst/>
            <a:ahLst/>
            <a:cxnLst/>
            <a:rect l="l" t="t" r="r" b="b"/>
            <a:pathLst>
              <a:path w="2857500" h="5029200">
                <a:moveTo>
                  <a:pt x="0" y="0"/>
                </a:moveTo>
                <a:lnTo>
                  <a:pt x="2857500" y="0"/>
                </a:lnTo>
                <a:lnTo>
                  <a:pt x="2857500" y="5029200"/>
                </a:lnTo>
                <a:lnTo>
                  <a:pt x="0" y="5029200"/>
                </a:lnTo>
                <a:lnTo>
                  <a:pt x="0" y="0"/>
                </a:lnTo>
                <a:close/>
              </a:path>
            </a:pathLst>
          </a:custGeom>
          <a:solidFill>
            <a:srgbClr val="97C33A"/>
          </a:solidFill>
        </p:spPr>
        <p:txBody>
          <a:bodyPr wrap="square" lIns="0" tIns="0" rIns="0" bIns="0" rtlCol="0"/>
          <a:lstStyle/>
          <a:p>
            <a:endParaRPr>
              <a:solidFill>
                <a:prstClr val="black"/>
              </a:solidFill>
            </a:endParaRPr>
          </a:p>
        </p:txBody>
      </p:sp>
      <p:sp>
        <p:nvSpPr>
          <p:cNvPr id="17" name="object 17"/>
          <p:cNvSpPr/>
          <p:nvPr/>
        </p:nvSpPr>
        <p:spPr>
          <a:xfrm>
            <a:off x="787400" y="3022600"/>
            <a:ext cx="2120900" cy="2032000"/>
          </a:xfrm>
          <a:custGeom>
            <a:avLst/>
            <a:gdLst/>
            <a:ahLst/>
            <a:cxnLst/>
            <a:rect l="l" t="t" r="r" b="b"/>
            <a:pathLst>
              <a:path w="2120900" h="2032000">
                <a:moveTo>
                  <a:pt x="0" y="0"/>
                </a:moveTo>
                <a:lnTo>
                  <a:pt x="2120900" y="0"/>
                </a:lnTo>
                <a:lnTo>
                  <a:pt x="2120900" y="2032000"/>
                </a:lnTo>
                <a:lnTo>
                  <a:pt x="0" y="2032000"/>
                </a:lnTo>
                <a:lnTo>
                  <a:pt x="0" y="0"/>
                </a:lnTo>
                <a:close/>
              </a:path>
            </a:pathLst>
          </a:custGeom>
          <a:solidFill>
            <a:srgbClr val="97C33A"/>
          </a:solidFill>
        </p:spPr>
        <p:txBody>
          <a:bodyPr wrap="square" lIns="0" tIns="0" rIns="0" bIns="0" rtlCol="0"/>
          <a:lstStyle/>
          <a:p>
            <a:endParaRPr>
              <a:solidFill>
                <a:prstClr val="black"/>
              </a:solidFill>
            </a:endParaRPr>
          </a:p>
        </p:txBody>
      </p:sp>
      <p:sp>
        <p:nvSpPr>
          <p:cNvPr id="18" name="object 18"/>
          <p:cNvSpPr txBox="1"/>
          <p:nvPr/>
        </p:nvSpPr>
        <p:spPr>
          <a:xfrm>
            <a:off x="623392" y="2694414"/>
            <a:ext cx="2088232" cy="2472472"/>
          </a:xfrm>
          <a:prstGeom prst="rect">
            <a:avLst/>
          </a:prstGeom>
        </p:spPr>
        <p:txBody>
          <a:bodyPr vert="horz" wrap="square" lIns="0" tIns="0" rIns="0" bIns="0" rtlCol="0">
            <a:spAutoFit/>
          </a:bodyPr>
          <a:lstStyle/>
          <a:p>
            <a:pPr marL="17145" marR="8890" indent="-635" algn="ctr">
              <a:lnSpc>
                <a:spcPct val="99500"/>
              </a:lnSpc>
            </a:pPr>
            <a:r>
              <a:rPr sz="2000" b="1" spc="-10" dirty="0">
                <a:solidFill>
                  <a:srgbClr val="FFFFFF"/>
                </a:solidFill>
                <a:latin typeface="Segoe UI" panose="020B0502040204020203" pitchFamily="34" charset="0"/>
                <a:cs typeface="Segoe UI" panose="020B0502040204020203" pitchFamily="34" charset="0"/>
              </a:rPr>
              <a:t>Obligación </a:t>
            </a:r>
            <a:r>
              <a:rPr sz="2000" b="1" spc="-5" dirty="0">
                <a:solidFill>
                  <a:srgbClr val="FFFFFF"/>
                </a:solidFill>
                <a:latin typeface="Segoe UI" panose="020B0502040204020203" pitchFamily="34" charset="0"/>
                <a:cs typeface="Segoe UI" panose="020B0502040204020203" pitchFamily="34" charset="0"/>
              </a:rPr>
              <a:t>de  </a:t>
            </a:r>
            <a:r>
              <a:rPr sz="2000" b="1" spc="-15" dirty="0">
                <a:solidFill>
                  <a:srgbClr val="FFFFFF"/>
                </a:solidFill>
                <a:latin typeface="Segoe UI" panose="020B0502040204020203" pitchFamily="34" charset="0"/>
                <a:cs typeface="Segoe UI" panose="020B0502040204020203" pitchFamily="34" charset="0"/>
              </a:rPr>
              <a:t>entregar  </a:t>
            </a:r>
            <a:r>
              <a:rPr sz="2000" b="1" spc="-10" dirty="0">
                <a:solidFill>
                  <a:srgbClr val="FFFFFF"/>
                </a:solidFill>
                <a:latin typeface="Segoe UI" panose="020B0502040204020203" pitchFamily="34" charset="0"/>
                <a:cs typeface="Segoe UI" panose="020B0502040204020203" pitchFamily="34" charset="0"/>
              </a:rPr>
              <a:t>información </a:t>
            </a:r>
            <a:r>
              <a:rPr sz="2000" b="1" dirty="0">
                <a:solidFill>
                  <a:srgbClr val="FFFFFF"/>
                </a:solidFill>
                <a:latin typeface="Segoe UI" panose="020B0502040204020203" pitchFamily="34" charset="0"/>
                <a:cs typeface="Segoe UI" panose="020B0502040204020203" pitchFamily="34" charset="0"/>
              </a:rPr>
              <a:t>a</a:t>
            </a:r>
            <a:r>
              <a:rPr sz="2000" b="1" spc="-60" dirty="0">
                <a:solidFill>
                  <a:srgbClr val="FFFFFF"/>
                </a:solidFill>
                <a:latin typeface="Segoe UI" panose="020B0502040204020203" pitchFamily="34" charset="0"/>
                <a:cs typeface="Segoe UI" panose="020B0502040204020203" pitchFamily="34" charset="0"/>
              </a:rPr>
              <a:t> </a:t>
            </a:r>
            <a:r>
              <a:rPr sz="2000" b="1" spc="-5" dirty="0">
                <a:solidFill>
                  <a:srgbClr val="FFFFFF"/>
                </a:solidFill>
                <a:latin typeface="Segoe UI" panose="020B0502040204020203" pitchFamily="34" charset="0"/>
                <a:cs typeface="Segoe UI" panose="020B0502040204020203" pitchFamily="34" charset="0"/>
              </a:rPr>
              <a:t>los</a:t>
            </a:r>
            <a:endParaRPr sz="2000" b="1" dirty="0">
              <a:solidFill>
                <a:prstClr val="black"/>
              </a:solidFill>
              <a:latin typeface="Segoe UI" panose="020B0502040204020203" pitchFamily="34" charset="0"/>
              <a:cs typeface="Segoe UI" panose="020B0502040204020203" pitchFamily="34" charset="0"/>
            </a:endParaRPr>
          </a:p>
          <a:p>
            <a:pPr marL="12700" marR="5080" algn="ctr">
              <a:lnSpc>
                <a:spcPct val="98800"/>
              </a:lnSpc>
              <a:spcBef>
                <a:spcPts val="65"/>
              </a:spcBef>
            </a:pPr>
            <a:r>
              <a:rPr sz="2000" b="1" spc="-10" dirty="0">
                <a:solidFill>
                  <a:srgbClr val="FFFFFF"/>
                </a:solidFill>
                <a:latin typeface="Segoe UI" panose="020B0502040204020203" pitchFamily="34" charset="0"/>
                <a:cs typeface="Segoe UI" panose="020B0502040204020203" pitchFamily="34" charset="0"/>
              </a:rPr>
              <a:t>sindicatos </a:t>
            </a:r>
            <a:r>
              <a:rPr sz="2000" b="1" spc="-5" dirty="0">
                <a:solidFill>
                  <a:srgbClr val="FFFFFF"/>
                </a:solidFill>
                <a:latin typeface="Segoe UI" panose="020B0502040204020203" pitchFamily="34" charset="0"/>
                <a:cs typeface="Segoe UI" panose="020B0502040204020203" pitchFamily="34" charset="0"/>
              </a:rPr>
              <a:t>que  </a:t>
            </a:r>
            <a:r>
              <a:rPr sz="2000" b="1" spc="-15" dirty="0">
                <a:solidFill>
                  <a:srgbClr val="FFFFFF"/>
                </a:solidFill>
                <a:latin typeface="Segoe UI" panose="020B0502040204020203" pitchFamily="34" charset="0"/>
                <a:cs typeface="Segoe UI" panose="020B0502040204020203" pitchFamily="34" charset="0"/>
              </a:rPr>
              <a:t>tengan </a:t>
            </a:r>
            <a:r>
              <a:rPr sz="2000" b="1" spc="-10" dirty="0">
                <a:solidFill>
                  <a:srgbClr val="FFFFFF"/>
                </a:solidFill>
                <a:latin typeface="Segoe UI" panose="020B0502040204020203" pitchFamily="34" charset="0"/>
                <a:cs typeface="Segoe UI" panose="020B0502040204020203" pitchFamily="34" charset="0"/>
              </a:rPr>
              <a:t>derecho</a:t>
            </a:r>
            <a:r>
              <a:rPr sz="2000" b="1" spc="-70" dirty="0">
                <a:solidFill>
                  <a:srgbClr val="FFFFFF"/>
                </a:solidFill>
                <a:latin typeface="Segoe UI" panose="020B0502040204020203" pitchFamily="34" charset="0"/>
                <a:cs typeface="Segoe UI" panose="020B0502040204020203" pitchFamily="34" charset="0"/>
              </a:rPr>
              <a:t> </a:t>
            </a:r>
            <a:r>
              <a:rPr sz="2000" b="1" dirty="0">
                <a:solidFill>
                  <a:srgbClr val="FFFFFF"/>
                </a:solidFill>
                <a:latin typeface="Segoe UI" panose="020B0502040204020203" pitchFamily="34" charset="0"/>
                <a:cs typeface="Segoe UI" panose="020B0502040204020203" pitchFamily="34" charset="0"/>
              </a:rPr>
              <a:t>a  </a:t>
            </a:r>
            <a:r>
              <a:rPr sz="2000" b="1" spc="-10" dirty="0" err="1">
                <a:solidFill>
                  <a:srgbClr val="FFFFFF"/>
                </a:solidFill>
                <a:latin typeface="Segoe UI" panose="020B0502040204020203" pitchFamily="34" charset="0"/>
                <a:cs typeface="Segoe UI" panose="020B0502040204020203" pitchFamily="34" charset="0"/>
              </a:rPr>
              <a:t>negociar</a:t>
            </a:r>
            <a:r>
              <a:rPr sz="2000" b="1" spc="-10" dirty="0">
                <a:solidFill>
                  <a:srgbClr val="FFFFFF"/>
                </a:solidFill>
                <a:latin typeface="Segoe UI" panose="020B0502040204020203" pitchFamily="34" charset="0"/>
                <a:cs typeface="Segoe UI" panose="020B0502040204020203" pitchFamily="34" charset="0"/>
              </a:rPr>
              <a:t>  </a:t>
            </a:r>
            <a:r>
              <a:rPr sz="2000" b="1" spc="-10" dirty="0" err="1" smtClean="0">
                <a:solidFill>
                  <a:srgbClr val="FFFFFF"/>
                </a:solidFill>
                <a:latin typeface="Segoe UI" panose="020B0502040204020203" pitchFamily="34" charset="0"/>
                <a:cs typeface="Segoe UI" panose="020B0502040204020203" pitchFamily="34" charset="0"/>
              </a:rPr>
              <a:t>colectivamente</a:t>
            </a:r>
            <a:endParaRPr lang="es-MX" sz="2000" b="1" spc="-10" dirty="0" smtClean="0">
              <a:solidFill>
                <a:srgbClr val="FFFFFF"/>
              </a:solidFill>
              <a:latin typeface="Segoe UI" panose="020B0502040204020203" pitchFamily="34" charset="0"/>
              <a:cs typeface="Segoe UI" panose="020B0502040204020203" pitchFamily="34" charset="0"/>
            </a:endParaRPr>
          </a:p>
          <a:p>
            <a:pPr marL="12700" marR="5080" algn="ctr">
              <a:lnSpc>
                <a:spcPct val="98800"/>
              </a:lnSpc>
              <a:spcBef>
                <a:spcPts val="65"/>
              </a:spcBef>
            </a:pPr>
            <a:r>
              <a:rPr lang="es-MX" sz="2000" b="1" spc="-10" dirty="0" smtClean="0">
                <a:solidFill>
                  <a:srgbClr val="FFFFFF"/>
                </a:solidFill>
                <a:latin typeface="Segoe UI" panose="020B0502040204020203" pitchFamily="34" charset="0"/>
                <a:cs typeface="Segoe UI" panose="020B0502040204020203" pitchFamily="34" charset="0"/>
              </a:rPr>
              <a:t>90 días antes</a:t>
            </a:r>
            <a:endParaRPr sz="2000" b="1" dirty="0">
              <a:solidFill>
                <a:prstClr val="black"/>
              </a:solidFill>
              <a:latin typeface="Segoe UI" panose="020B0502040204020203" pitchFamily="34" charset="0"/>
              <a:cs typeface="Segoe UI" panose="020B0502040204020203" pitchFamily="34" charset="0"/>
            </a:endParaRPr>
          </a:p>
        </p:txBody>
      </p:sp>
      <p:sp>
        <p:nvSpPr>
          <p:cNvPr id="19" name="object 19"/>
          <p:cNvSpPr/>
          <p:nvPr/>
        </p:nvSpPr>
        <p:spPr>
          <a:xfrm>
            <a:off x="2686050" y="3728272"/>
            <a:ext cx="444500" cy="444500"/>
          </a:xfrm>
          <a:custGeom>
            <a:avLst/>
            <a:gdLst/>
            <a:ahLst/>
            <a:cxnLst/>
            <a:rect l="l" t="t" r="r" b="b"/>
            <a:pathLst>
              <a:path w="444500" h="444500">
                <a:moveTo>
                  <a:pt x="222250" y="0"/>
                </a:moveTo>
                <a:lnTo>
                  <a:pt x="0" y="222250"/>
                </a:lnTo>
                <a:lnTo>
                  <a:pt x="222250" y="444500"/>
                </a:lnTo>
                <a:lnTo>
                  <a:pt x="444500" y="222250"/>
                </a:lnTo>
                <a:lnTo>
                  <a:pt x="222250" y="0"/>
                </a:lnTo>
                <a:close/>
              </a:path>
            </a:pathLst>
          </a:custGeom>
          <a:solidFill>
            <a:srgbClr val="97C33A"/>
          </a:solidFill>
        </p:spPr>
        <p:txBody>
          <a:bodyPr wrap="square" lIns="0" tIns="0" rIns="0" bIns="0" rtlCol="0"/>
          <a:lstStyle/>
          <a:p>
            <a:endParaRPr>
              <a:solidFill>
                <a:prstClr val="black"/>
              </a:solidFill>
            </a:endParaRPr>
          </a:p>
        </p:txBody>
      </p:sp>
      <p:sp>
        <p:nvSpPr>
          <p:cNvPr id="20" name="object 20"/>
          <p:cNvSpPr txBox="1"/>
          <p:nvPr/>
        </p:nvSpPr>
        <p:spPr>
          <a:xfrm>
            <a:off x="9759738" y="1296669"/>
            <a:ext cx="1816312" cy="1477328"/>
          </a:xfrm>
          <a:prstGeom prst="rect">
            <a:avLst/>
          </a:prstGeom>
        </p:spPr>
        <p:txBody>
          <a:bodyPr vert="horz" wrap="square" lIns="0" tIns="0" rIns="0" bIns="0" rtlCol="0">
            <a:spAutoFit/>
          </a:bodyPr>
          <a:lstStyle/>
          <a:p>
            <a:pPr marL="12065" marR="5080" algn="ctr"/>
            <a:r>
              <a:rPr sz="1600" spc="-10" dirty="0">
                <a:solidFill>
                  <a:srgbClr val="FFFFFF"/>
                </a:solidFill>
                <a:latin typeface="Segoe UI" panose="020B0502040204020203" pitchFamily="34" charset="0"/>
                <a:cs typeface="Segoe UI" panose="020B0502040204020203" pitchFamily="34" charset="0"/>
              </a:rPr>
              <a:t>Organización </a:t>
            </a:r>
            <a:r>
              <a:rPr sz="1600" spc="-5" dirty="0">
                <a:solidFill>
                  <a:srgbClr val="FFFFFF"/>
                </a:solidFill>
                <a:latin typeface="Segoe UI" panose="020B0502040204020203" pitchFamily="34" charset="0"/>
                <a:cs typeface="Segoe UI" panose="020B0502040204020203" pitchFamily="34" charset="0"/>
              </a:rPr>
              <a:t>sindical debe </a:t>
            </a:r>
            <a:r>
              <a:rPr sz="1600" spc="-10" dirty="0">
                <a:solidFill>
                  <a:srgbClr val="FFFFFF"/>
                </a:solidFill>
                <a:latin typeface="Segoe UI" panose="020B0502040204020203" pitchFamily="34" charset="0"/>
                <a:cs typeface="Segoe UI" panose="020B0502040204020203" pitchFamily="34" charset="0"/>
              </a:rPr>
              <a:t>estar autorizada  expresamente </a:t>
            </a:r>
            <a:r>
              <a:rPr sz="1600" spc="-5" dirty="0">
                <a:solidFill>
                  <a:srgbClr val="FFFFFF"/>
                </a:solidFill>
                <a:latin typeface="Segoe UI" panose="020B0502040204020203" pitchFamily="34" charset="0"/>
                <a:cs typeface="Segoe UI" panose="020B0502040204020203" pitchFamily="34" charset="0"/>
              </a:rPr>
              <a:t>en sus </a:t>
            </a:r>
            <a:r>
              <a:rPr sz="1600" spc="-10" dirty="0">
                <a:solidFill>
                  <a:srgbClr val="FFFFFF"/>
                </a:solidFill>
                <a:latin typeface="Segoe UI" panose="020B0502040204020203" pitchFamily="34" charset="0"/>
                <a:cs typeface="Segoe UI" panose="020B0502040204020203" pitchFamily="34" charset="0"/>
              </a:rPr>
              <a:t>estatutos </a:t>
            </a:r>
            <a:r>
              <a:rPr sz="1600" dirty="0">
                <a:solidFill>
                  <a:srgbClr val="FFFFFF"/>
                </a:solidFill>
                <a:latin typeface="Segoe UI" panose="020B0502040204020203" pitchFamily="34" charset="0"/>
                <a:cs typeface="Segoe UI" panose="020B0502040204020203" pitchFamily="34" charset="0"/>
              </a:rPr>
              <a:t>o </a:t>
            </a:r>
            <a:r>
              <a:rPr sz="1600" spc="-5" dirty="0">
                <a:solidFill>
                  <a:srgbClr val="FFFFFF"/>
                </a:solidFill>
                <a:latin typeface="Segoe UI" panose="020B0502040204020203" pitchFamily="34" charset="0"/>
                <a:cs typeface="Segoe UI" panose="020B0502040204020203" pitchFamily="34" charset="0"/>
              </a:rPr>
              <a:t>por cada  </a:t>
            </a:r>
            <a:r>
              <a:rPr sz="1600" spc="-20" dirty="0">
                <a:solidFill>
                  <a:srgbClr val="FFFFFF"/>
                </a:solidFill>
                <a:latin typeface="Segoe UI" panose="020B0502040204020203" pitchFamily="34" charset="0"/>
                <a:cs typeface="Segoe UI" panose="020B0502040204020203" pitchFamily="34" charset="0"/>
              </a:rPr>
              <a:t>trabajador.</a:t>
            </a:r>
            <a:endParaRPr sz="1600" dirty="0">
              <a:solidFill>
                <a:prstClr val="black"/>
              </a:solidFill>
              <a:latin typeface="Segoe UI" panose="020B0502040204020203" pitchFamily="34" charset="0"/>
              <a:cs typeface="Segoe UI" panose="020B0502040204020203" pitchFamily="34" charset="0"/>
            </a:endParaRPr>
          </a:p>
        </p:txBody>
      </p:sp>
      <p:sp>
        <p:nvSpPr>
          <p:cNvPr id="23" name="object 23"/>
          <p:cNvSpPr/>
          <p:nvPr/>
        </p:nvSpPr>
        <p:spPr>
          <a:xfrm>
            <a:off x="11207750" y="6216650"/>
            <a:ext cx="368300" cy="381000"/>
          </a:xfrm>
          <a:custGeom>
            <a:avLst/>
            <a:gdLst/>
            <a:ahLst/>
            <a:cxnLst/>
            <a:rect l="l" t="t" r="r" b="b"/>
            <a:pathLst>
              <a:path w="368300" h="381000">
                <a:moveTo>
                  <a:pt x="0" y="190500"/>
                </a:moveTo>
                <a:lnTo>
                  <a:pt x="6578" y="139857"/>
                </a:lnTo>
                <a:lnTo>
                  <a:pt x="25141" y="94351"/>
                </a:lnTo>
                <a:lnTo>
                  <a:pt x="53936" y="55796"/>
                </a:lnTo>
                <a:lnTo>
                  <a:pt x="91206" y="26008"/>
                </a:lnTo>
                <a:lnTo>
                  <a:pt x="135195" y="6804"/>
                </a:lnTo>
                <a:lnTo>
                  <a:pt x="184150" y="0"/>
                </a:lnTo>
                <a:lnTo>
                  <a:pt x="233104" y="6804"/>
                </a:lnTo>
                <a:lnTo>
                  <a:pt x="277094" y="26008"/>
                </a:lnTo>
                <a:lnTo>
                  <a:pt x="314363" y="55796"/>
                </a:lnTo>
                <a:lnTo>
                  <a:pt x="343158" y="94351"/>
                </a:lnTo>
                <a:lnTo>
                  <a:pt x="361722" y="139857"/>
                </a:lnTo>
                <a:lnTo>
                  <a:pt x="368300" y="190500"/>
                </a:lnTo>
                <a:lnTo>
                  <a:pt x="361722" y="241142"/>
                </a:lnTo>
                <a:lnTo>
                  <a:pt x="343158" y="286649"/>
                </a:lnTo>
                <a:lnTo>
                  <a:pt x="314363" y="325203"/>
                </a:lnTo>
                <a:lnTo>
                  <a:pt x="277094" y="354991"/>
                </a:lnTo>
                <a:lnTo>
                  <a:pt x="233104" y="374195"/>
                </a:lnTo>
                <a:lnTo>
                  <a:pt x="184150" y="381000"/>
                </a:lnTo>
                <a:lnTo>
                  <a:pt x="135195" y="374195"/>
                </a:lnTo>
                <a:lnTo>
                  <a:pt x="91206" y="354991"/>
                </a:lnTo>
                <a:lnTo>
                  <a:pt x="53936" y="325203"/>
                </a:lnTo>
                <a:lnTo>
                  <a:pt x="25141" y="286649"/>
                </a:lnTo>
                <a:lnTo>
                  <a:pt x="6578" y="241142"/>
                </a:lnTo>
                <a:lnTo>
                  <a:pt x="0" y="190500"/>
                </a:lnTo>
                <a:close/>
              </a:path>
            </a:pathLst>
          </a:custGeom>
          <a:ln w="38100">
            <a:solidFill>
              <a:srgbClr val="1979BA"/>
            </a:solidFill>
          </a:ln>
        </p:spPr>
        <p:txBody>
          <a:bodyPr wrap="square" lIns="0" tIns="0" rIns="0" bIns="0" rtlCol="0"/>
          <a:lstStyle/>
          <a:p>
            <a:endParaRPr>
              <a:solidFill>
                <a:prstClr val="black"/>
              </a:solidFill>
            </a:endParaRPr>
          </a:p>
        </p:txBody>
      </p:sp>
      <p:sp>
        <p:nvSpPr>
          <p:cNvPr id="24" name="object 24"/>
          <p:cNvSpPr/>
          <p:nvPr/>
        </p:nvSpPr>
        <p:spPr>
          <a:xfrm>
            <a:off x="9543838" y="1823742"/>
            <a:ext cx="431800" cy="444500"/>
          </a:xfrm>
          <a:custGeom>
            <a:avLst/>
            <a:gdLst/>
            <a:ahLst/>
            <a:cxnLst/>
            <a:rect l="l" t="t" r="r" b="b"/>
            <a:pathLst>
              <a:path w="431800" h="444500">
                <a:moveTo>
                  <a:pt x="215900" y="0"/>
                </a:moveTo>
                <a:lnTo>
                  <a:pt x="0" y="222250"/>
                </a:lnTo>
                <a:lnTo>
                  <a:pt x="215900" y="444500"/>
                </a:lnTo>
                <a:lnTo>
                  <a:pt x="431800" y="222250"/>
                </a:lnTo>
                <a:lnTo>
                  <a:pt x="215900" y="0"/>
                </a:lnTo>
                <a:close/>
              </a:path>
            </a:pathLst>
          </a:custGeom>
          <a:solidFill>
            <a:srgbClr val="1979BA"/>
          </a:solidFill>
        </p:spPr>
        <p:txBody>
          <a:bodyPr wrap="square" lIns="0" tIns="0" rIns="0" bIns="0" rtlCol="0"/>
          <a:lstStyle/>
          <a:p>
            <a:endParaRPr>
              <a:solidFill>
                <a:prstClr val="black"/>
              </a:solidFill>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72390">
              <a:lnSpc>
                <a:spcPts val="1385"/>
              </a:lnSpc>
            </a:pPr>
            <a:r>
              <a:rPr spc="-20" dirty="0"/>
              <a:t>6</a:t>
            </a:r>
          </a:p>
        </p:txBody>
      </p:sp>
      <p:sp>
        <p:nvSpPr>
          <p:cNvPr id="27" name="CuadroTexto 26"/>
          <p:cNvSpPr txBox="1"/>
          <p:nvPr/>
        </p:nvSpPr>
        <p:spPr>
          <a:xfrm>
            <a:off x="1014724" y="228600"/>
            <a:ext cx="881507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2800" dirty="0" smtClean="0"/>
              <a:t>B. Información Específica para la Negociación Colectiva</a:t>
            </a:r>
            <a:endParaRPr lang="es-CL" sz="2800" dirty="0"/>
          </a:p>
        </p:txBody>
      </p:sp>
      <p:pic>
        <p:nvPicPr>
          <p:cNvPr id="2" name="Imagen 1"/>
          <p:cNvPicPr>
            <a:picLocks noChangeAspect="1"/>
          </p:cNvPicPr>
          <p:nvPr/>
        </p:nvPicPr>
        <p:blipFill>
          <a:blip r:embed="rId2"/>
          <a:stretch>
            <a:fillRect/>
          </a:stretch>
        </p:blipFill>
        <p:spPr>
          <a:xfrm>
            <a:off x="9956414" y="4109971"/>
            <a:ext cx="2149293" cy="1405722"/>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569138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8" name="object 8"/>
          <p:cNvSpPr txBox="1"/>
          <p:nvPr/>
        </p:nvSpPr>
        <p:spPr>
          <a:xfrm>
            <a:off x="419100" y="1213706"/>
            <a:ext cx="7213600" cy="316112"/>
          </a:xfrm>
          <a:prstGeom prst="rect">
            <a:avLst/>
          </a:prstGeom>
          <a:solidFill>
            <a:srgbClr val="1979BA"/>
          </a:solidFill>
        </p:spPr>
        <p:txBody>
          <a:bodyPr vert="horz" wrap="square" lIns="0" tIns="38735" rIns="0" bIns="0" rtlCol="0">
            <a:spAutoFit/>
          </a:bodyPr>
          <a:lstStyle/>
          <a:p>
            <a:pPr marL="824230">
              <a:spcBef>
                <a:spcPts val="305"/>
              </a:spcBef>
            </a:pPr>
            <a:r>
              <a:rPr lang="es-MX" b="1" spc="-10" dirty="0" smtClean="0">
                <a:solidFill>
                  <a:srgbClr val="FFFFFF"/>
                </a:solidFill>
                <a:latin typeface="Calibri Light"/>
                <a:cs typeface="Calibri Light"/>
              </a:rPr>
              <a:t>                         Micro </a:t>
            </a:r>
            <a:r>
              <a:rPr b="1" dirty="0" smtClean="0">
                <a:solidFill>
                  <a:srgbClr val="FFFFFF"/>
                </a:solidFill>
                <a:latin typeface="Calibri Light"/>
                <a:cs typeface="Calibri Light"/>
              </a:rPr>
              <a:t>y </a:t>
            </a:r>
            <a:r>
              <a:rPr lang="es-MX" b="1" dirty="0" smtClean="0">
                <a:solidFill>
                  <a:srgbClr val="FFFFFF"/>
                </a:solidFill>
                <a:latin typeface="Calibri Light"/>
                <a:cs typeface="Calibri Light"/>
              </a:rPr>
              <a:t>Pequeñas </a:t>
            </a:r>
            <a:r>
              <a:rPr b="1" spc="-5" dirty="0" err="1" smtClean="0">
                <a:solidFill>
                  <a:srgbClr val="FFFFFF"/>
                </a:solidFill>
                <a:latin typeface="Calibri Light"/>
                <a:cs typeface="Calibri Light"/>
              </a:rPr>
              <a:t>Empresas</a:t>
            </a:r>
            <a:endParaRPr b="1" dirty="0">
              <a:solidFill>
                <a:prstClr val="black"/>
              </a:solidFill>
              <a:latin typeface="Calibri Light"/>
              <a:cs typeface="Calibri Light"/>
            </a:endParaRPr>
          </a:p>
        </p:txBody>
      </p:sp>
      <p:sp>
        <p:nvSpPr>
          <p:cNvPr id="9" name="object 9"/>
          <p:cNvSpPr/>
          <p:nvPr/>
        </p:nvSpPr>
        <p:spPr>
          <a:xfrm>
            <a:off x="3244212" y="1604432"/>
            <a:ext cx="4356100" cy="5029200"/>
          </a:xfrm>
          <a:custGeom>
            <a:avLst/>
            <a:gdLst/>
            <a:ahLst/>
            <a:cxnLst/>
            <a:rect l="l" t="t" r="r" b="b"/>
            <a:pathLst>
              <a:path w="4356100" h="5029200">
                <a:moveTo>
                  <a:pt x="0" y="0"/>
                </a:moveTo>
                <a:lnTo>
                  <a:pt x="4356100" y="0"/>
                </a:lnTo>
                <a:lnTo>
                  <a:pt x="4356100" y="5029200"/>
                </a:lnTo>
                <a:lnTo>
                  <a:pt x="0" y="50292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10" name="object 10"/>
          <p:cNvSpPr txBox="1"/>
          <p:nvPr/>
        </p:nvSpPr>
        <p:spPr>
          <a:xfrm>
            <a:off x="3402962" y="1830856"/>
            <a:ext cx="4038600" cy="830997"/>
          </a:xfrm>
          <a:prstGeom prst="rect">
            <a:avLst/>
          </a:prstGeom>
        </p:spPr>
        <p:txBody>
          <a:bodyPr vert="horz" wrap="square" lIns="0" tIns="0" rIns="0" bIns="0" rtlCol="0">
            <a:spAutoFit/>
          </a:bodyPr>
          <a:lstStyle/>
          <a:p>
            <a:pPr marL="12700">
              <a:tabLst>
                <a:tab pos="354965" algn="l"/>
              </a:tabLst>
            </a:pPr>
            <a:r>
              <a:rPr spc="15" dirty="0" smtClean="0">
                <a:solidFill>
                  <a:srgbClr val="556F79"/>
                </a:solidFill>
                <a:latin typeface="Segoe UI" panose="020B0502040204020203" pitchFamily="34" charset="0"/>
                <a:cs typeface="Segoe UI" panose="020B0502040204020203" pitchFamily="34" charset="0"/>
              </a:rPr>
              <a:t>A)</a:t>
            </a:r>
            <a:r>
              <a:rPr lang="es-CL" spc="15" dirty="0" smtClean="0">
                <a:solidFill>
                  <a:srgbClr val="556F79"/>
                </a:solidFill>
                <a:latin typeface="Segoe UI" panose="020B0502040204020203" pitchFamily="34" charset="0"/>
                <a:cs typeface="Segoe UI" panose="020B0502040204020203" pitchFamily="34" charset="0"/>
              </a:rPr>
              <a:t>	</a:t>
            </a:r>
            <a:r>
              <a:rPr spc="10" dirty="0" err="1" smtClean="0">
                <a:solidFill>
                  <a:srgbClr val="556F79"/>
                </a:solidFill>
                <a:latin typeface="Segoe UI" panose="020B0502040204020203" pitchFamily="34" charset="0"/>
                <a:cs typeface="Segoe UI" panose="020B0502040204020203" pitchFamily="34" charset="0"/>
              </a:rPr>
              <a:t>Planilla</a:t>
            </a:r>
            <a:r>
              <a:rPr spc="10" dirty="0" smtClean="0">
                <a:solidFill>
                  <a:srgbClr val="556F79"/>
                </a:solidFill>
                <a:latin typeface="Segoe UI" panose="020B0502040204020203" pitchFamily="34" charset="0"/>
                <a:cs typeface="Segoe UI" panose="020B0502040204020203" pitchFamily="34" charset="0"/>
              </a:rPr>
              <a:t> </a:t>
            </a:r>
            <a:r>
              <a:rPr spc="25" dirty="0">
                <a:solidFill>
                  <a:srgbClr val="556F79"/>
                </a:solidFill>
                <a:latin typeface="Segoe UI" panose="020B0502040204020203" pitchFamily="34" charset="0"/>
                <a:cs typeface="Segoe UI" panose="020B0502040204020203" pitchFamily="34" charset="0"/>
              </a:rPr>
              <a:t>de </a:t>
            </a:r>
            <a:r>
              <a:rPr spc="15" dirty="0">
                <a:solidFill>
                  <a:srgbClr val="556F79"/>
                </a:solidFill>
                <a:latin typeface="Segoe UI" panose="020B0502040204020203" pitchFamily="34" charset="0"/>
                <a:cs typeface="Segoe UI" panose="020B0502040204020203" pitchFamily="34" charset="0"/>
              </a:rPr>
              <a:t>remuneraciones </a:t>
            </a:r>
            <a:r>
              <a:rPr spc="-10" dirty="0" err="1">
                <a:solidFill>
                  <a:srgbClr val="556F79"/>
                </a:solidFill>
                <a:latin typeface="Segoe UI" panose="020B0502040204020203" pitchFamily="34" charset="0"/>
                <a:cs typeface="Segoe UI" panose="020B0502040204020203" pitchFamily="34" charset="0"/>
              </a:rPr>
              <a:t>pagadas</a:t>
            </a:r>
            <a:r>
              <a:rPr spc="-10" dirty="0">
                <a:solidFill>
                  <a:srgbClr val="556F79"/>
                </a:solidFill>
                <a:latin typeface="Segoe UI" panose="020B0502040204020203" pitchFamily="34" charset="0"/>
                <a:cs typeface="Segoe UI" panose="020B0502040204020203" pitchFamily="34" charset="0"/>
              </a:rPr>
              <a:t> </a:t>
            </a:r>
            <a:r>
              <a:rPr lang="es-CL" spc="-10" dirty="0" smtClean="0">
                <a:solidFill>
                  <a:srgbClr val="556F79"/>
                </a:solidFill>
                <a:latin typeface="Segoe UI" panose="020B0502040204020203" pitchFamily="34" charset="0"/>
                <a:cs typeface="Segoe UI" panose="020B0502040204020203" pitchFamily="34" charset="0"/>
              </a:rPr>
              <a:t>	</a:t>
            </a:r>
            <a:r>
              <a:rPr dirty="0" smtClean="0">
                <a:solidFill>
                  <a:srgbClr val="556F79"/>
                </a:solidFill>
                <a:latin typeface="Segoe UI" panose="020B0502040204020203" pitchFamily="34" charset="0"/>
                <a:cs typeface="Segoe UI" panose="020B0502040204020203" pitchFamily="34" charset="0"/>
              </a:rPr>
              <a:t>a</a:t>
            </a:r>
            <a:r>
              <a:rPr spc="-5" dirty="0" smtClean="0">
                <a:solidFill>
                  <a:srgbClr val="556F79"/>
                </a:solidFill>
                <a:latin typeface="Segoe UI" panose="020B0502040204020203" pitchFamily="34" charset="0"/>
                <a:cs typeface="Segoe UI" panose="020B0502040204020203" pitchFamily="34" charset="0"/>
              </a:rPr>
              <a:t> </a:t>
            </a:r>
            <a:r>
              <a:rPr lang="es-MX" spc="-5" dirty="0" smtClean="0">
                <a:solidFill>
                  <a:srgbClr val="556F79"/>
                </a:solidFill>
                <a:latin typeface="Segoe UI" panose="020B0502040204020203" pitchFamily="34" charset="0"/>
                <a:cs typeface="Segoe UI" panose="020B0502040204020203" pitchFamily="34" charset="0"/>
              </a:rPr>
              <a:t>sus 	socios, desagregada por 	haberes </a:t>
            </a:r>
            <a:r>
              <a:rPr spc="-5" dirty="0" smtClean="0">
                <a:solidFill>
                  <a:srgbClr val="556F79"/>
                </a:solidFill>
                <a:latin typeface="Segoe UI" panose="020B0502040204020203" pitchFamily="34" charset="0"/>
                <a:cs typeface="Segoe UI" panose="020B0502040204020203" pitchFamily="34" charset="0"/>
              </a:rPr>
              <a:t>.</a:t>
            </a:r>
            <a:endParaRPr dirty="0">
              <a:solidFill>
                <a:prstClr val="black"/>
              </a:solidFill>
              <a:latin typeface="Segoe UI" panose="020B0502040204020203" pitchFamily="34" charset="0"/>
              <a:cs typeface="Segoe UI" panose="020B0502040204020203" pitchFamily="34" charset="0"/>
            </a:endParaRPr>
          </a:p>
        </p:txBody>
      </p:sp>
      <p:sp>
        <p:nvSpPr>
          <p:cNvPr id="11" name="object 11"/>
          <p:cNvSpPr txBox="1"/>
          <p:nvPr/>
        </p:nvSpPr>
        <p:spPr>
          <a:xfrm>
            <a:off x="3482108" y="2844459"/>
            <a:ext cx="3746500" cy="864276"/>
          </a:xfrm>
          <a:prstGeom prst="rect">
            <a:avLst/>
          </a:prstGeom>
        </p:spPr>
        <p:txBody>
          <a:bodyPr vert="horz" wrap="square" lIns="0" tIns="0" rIns="0" bIns="0" rtlCol="0">
            <a:spAutoFit/>
          </a:bodyPr>
          <a:lstStyle/>
          <a:p>
            <a:pPr marL="355600" marR="5080" indent="-342900">
              <a:lnSpc>
                <a:spcPct val="104200"/>
              </a:lnSpc>
              <a:tabLst>
                <a:tab pos="354965" algn="l"/>
              </a:tabLst>
            </a:pPr>
            <a:r>
              <a:rPr spc="15" dirty="0">
                <a:solidFill>
                  <a:srgbClr val="556F79"/>
                </a:solidFill>
                <a:latin typeface="Segoe UI" panose="020B0502040204020203" pitchFamily="34" charset="0"/>
                <a:cs typeface="Segoe UI" panose="020B0502040204020203" pitchFamily="34" charset="0"/>
              </a:rPr>
              <a:t>B)	</a:t>
            </a:r>
            <a:r>
              <a:rPr dirty="0">
                <a:solidFill>
                  <a:srgbClr val="556F79"/>
                </a:solidFill>
                <a:latin typeface="Segoe UI" panose="020B0502040204020203" pitchFamily="34" charset="0"/>
                <a:cs typeface="Segoe UI" panose="020B0502040204020203" pitchFamily="34" charset="0"/>
              </a:rPr>
              <a:t>Valor </a:t>
            </a:r>
            <a:r>
              <a:rPr spc="15" dirty="0">
                <a:solidFill>
                  <a:srgbClr val="556F79"/>
                </a:solidFill>
                <a:latin typeface="Segoe UI" panose="020B0502040204020203" pitchFamily="34" charset="0"/>
                <a:cs typeface="Segoe UI" panose="020B0502040204020203" pitchFamily="34" charset="0"/>
              </a:rPr>
              <a:t>actualizado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todos los beneficios</a:t>
            </a:r>
            <a:r>
              <a:rPr spc="-20" dirty="0">
                <a:solidFill>
                  <a:srgbClr val="556F79"/>
                </a:solidFill>
                <a:latin typeface="Segoe UI" panose="020B0502040204020203" pitchFamily="34" charset="0"/>
                <a:cs typeface="Segoe UI" panose="020B0502040204020203" pitchFamily="34" charset="0"/>
              </a:rPr>
              <a:t> </a:t>
            </a:r>
            <a:r>
              <a:rPr dirty="0">
                <a:solidFill>
                  <a:srgbClr val="556F79"/>
                </a:solidFill>
                <a:latin typeface="Segoe UI" panose="020B0502040204020203" pitchFamily="34" charset="0"/>
                <a:cs typeface="Segoe UI" panose="020B0502040204020203" pitchFamily="34" charset="0"/>
              </a:rPr>
              <a:t>que</a:t>
            </a:r>
            <a:r>
              <a:rPr spc="-10" dirty="0">
                <a:solidFill>
                  <a:srgbClr val="556F79"/>
                </a:solidFill>
                <a:latin typeface="Segoe UI" panose="020B0502040204020203" pitchFamily="34" charset="0"/>
                <a:cs typeface="Segoe UI" panose="020B0502040204020203" pitchFamily="34" charset="0"/>
              </a:rPr>
              <a:t> forman </a:t>
            </a:r>
            <a:r>
              <a:rPr dirty="0">
                <a:solidFill>
                  <a:srgbClr val="556F79"/>
                </a:solidFill>
                <a:latin typeface="Segoe UI" panose="020B0502040204020203" pitchFamily="34" charset="0"/>
                <a:cs typeface="Segoe UI" panose="020B0502040204020203" pitchFamily="34" charset="0"/>
              </a:rPr>
              <a:t> </a:t>
            </a:r>
            <a:r>
              <a:rPr spc="-5" dirty="0">
                <a:solidFill>
                  <a:srgbClr val="556F79"/>
                </a:solidFill>
                <a:latin typeface="Segoe UI" panose="020B0502040204020203" pitchFamily="34" charset="0"/>
                <a:cs typeface="Segoe UI" panose="020B0502040204020203" pitchFamily="34" charset="0"/>
              </a:rPr>
              <a:t>parte del instrumento colectivo</a:t>
            </a:r>
            <a:r>
              <a:rPr spc="-60" dirty="0">
                <a:solidFill>
                  <a:srgbClr val="556F79"/>
                </a:solidFill>
                <a:latin typeface="Segoe UI" panose="020B0502040204020203" pitchFamily="34" charset="0"/>
                <a:cs typeface="Segoe UI" panose="020B0502040204020203" pitchFamily="34" charset="0"/>
              </a:rPr>
              <a:t> </a:t>
            </a:r>
            <a:r>
              <a:rPr spc="-10" dirty="0">
                <a:solidFill>
                  <a:srgbClr val="556F79"/>
                </a:solidFill>
                <a:latin typeface="Segoe UI" panose="020B0502040204020203" pitchFamily="34" charset="0"/>
                <a:cs typeface="Segoe UI" panose="020B0502040204020203" pitchFamily="34" charset="0"/>
              </a:rPr>
              <a:t>vigente.</a:t>
            </a:r>
            <a:endParaRPr dirty="0">
              <a:solidFill>
                <a:prstClr val="black"/>
              </a:solidFill>
              <a:latin typeface="Segoe UI" panose="020B0502040204020203" pitchFamily="34" charset="0"/>
              <a:cs typeface="Segoe UI" panose="020B0502040204020203" pitchFamily="34" charset="0"/>
            </a:endParaRPr>
          </a:p>
        </p:txBody>
      </p:sp>
      <p:sp>
        <p:nvSpPr>
          <p:cNvPr id="12" name="object 12"/>
          <p:cNvSpPr txBox="1"/>
          <p:nvPr/>
        </p:nvSpPr>
        <p:spPr>
          <a:xfrm>
            <a:off x="3482108" y="4031673"/>
            <a:ext cx="3756891" cy="2215991"/>
          </a:xfrm>
          <a:prstGeom prst="rect">
            <a:avLst/>
          </a:prstGeom>
        </p:spPr>
        <p:txBody>
          <a:bodyPr vert="horz" wrap="square" lIns="0" tIns="0" rIns="0" bIns="0" rtlCol="0">
            <a:spAutoFit/>
          </a:bodyPr>
          <a:lstStyle/>
          <a:p>
            <a:pPr marL="355600" marR="5080" indent="-342900" algn="just"/>
            <a:r>
              <a:rPr sz="1400" spc="15" dirty="0">
                <a:solidFill>
                  <a:srgbClr val="556F79"/>
                </a:solidFill>
                <a:latin typeface="Segoe UI" panose="020B0502040204020203" pitchFamily="34" charset="0"/>
                <a:cs typeface="Segoe UI" panose="020B0502040204020203" pitchFamily="34" charset="0"/>
              </a:rPr>
              <a:t>C) </a:t>
            </a:r>
            <a:r>
              <a:rPr lang="es-MX" sz="1400" spc="15" dirty="0" smtClean="0">
                <a:solidFill>
                  <a:srgbClr val="556F79"/>
                </a:solidFill>
                <a:latin typeface="Segoe UI" panose="020B0502040204020203" pitchFamily="34" charset="0"/>
                <a:cs typeface="Segoe UI" panose="020B0502040204020203" pitchFamily="34" charset="0"/>
              </a:rPr>
              <a:t>	</a:t>
            </a:r>
            <a:r>
              <a:rPr spc="15" dirty="0" smtClean="0">
                <a:solidFill>
                  <a:srgbClr val="556F79"/>
                </a:solidFill>
                <a:latin typeface="Segoe UI" panose="020B0502040204020203" pitchFamily="34" charset="0"/>
                <a:cs typeface="Segoe UI" panose="020B0502040204020203" pitchFamily="34" charset="0"/>
              </a:rPr>
              <a:t>Los </a:t>
            </a:r>
            <a:r>
              <a:rPr spc="10" dirty="0">
                <a:solidFill>
                  <a:srgbClr val="556F79"/>
                </a:solidFill>
                <a:latin typeface="Segoe UI" panose="020B0502040204020203" pitchFamily="34" charset="0"/>
                <a:cs typeface="Segoe UI" panose="020B0502040204020203" pitchFamily="34" charset="0"/>
              </a:rPr>
              <a:t>costos </a:t>
            </a:r>
            <a:r>
              <a:rPr spc="15" dirty="0">
                <a:solidFill>
                  <a:srgbClr val="556F79"/>
                </a:solidFill>
                <a:latin typeface="Segoe UI" panose="020B0502040204020203" pitchFamily="34" charset="0"/>
                <a:cs typeface="Segoe UI" panose="020B0502040204020203" pitchFamily="34" charset="0"/>
              </a:rPr>
              <a:t>globales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mano </a:t>
            </a:r>
            <a:r>
              <a:rPr dirty="0">
                <a:solidFill>
                  <a:srgbClr val="556F79"/>
                </a:solidFill>
                <a:latin typeface="Segoe UI" panose="020B0502040204020203" pitchFamily="34" charset="0"/>
                <a:cs typeface="Segoe UI" panose="020B0502040204020203" pitchFamily="34" charset="0"/>
              </a:rPr>
              <a:t>de </a:t>
            </a:r>
            <a:r>
              <a:rPr spc="-10" dirty="0">
                <a:solidFill>
                  <a:srgbClr val="556F79"/>
                </a:solidFill>
                <a:latin typeface="Segoe UI" panose="020B0502040204020203" pitchFamily="34" charset="0"/>
                <a:cs typeface="Segoe UI" panose="020B0502040204020203" pitchFamily="34" charset="0"/>
              </a:rPr>
              <a:t>obra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la </a:t>
            </a:r>
            <a:r>
              <a:rPr spc="-10" dirty="0">
                <a:solidFill>
                  <a:srgbClr val="556F79"/>
                </a:solidFill>
                <a:latin typeface="Segoe UI" panose="020B0502040204020203" pitchFamily="34" charset="0"/>
                <a:cs typeface="Segoe UI" panose="020B0502040204020203" pitchFamily="34" charset="0"/>
              </a:rPr>
              <a:t>empresa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los </a:t>
            </a:r>
            <a:r>
              <a:rPr dirty="0">
                <a:solidFill>
                  <a:srgbClr val="556F79"/>
                </a:solidFill>
                <a:latin typeface="Segoe UI" panose="020B0502040204020203" pitchFamily="34" charset="0"/>
                <a:cs typeface="Segoe UI" panose="020B0502040204020203" pitchFamily="34" charset="0"/>
              </a:rPr>
              <a:t>2 </a:t>
            </a:r>
            <a:r>
              <a:rPr spc="-5" dirty="0">
                <a:solidFill>
                  <a:srgbClr val="556F79"/>
                </a:solidFill>
                <a:latin typeface="Segoe UI" panose="020B0502040204020203" pitchFamily="34" charset="0"/>
                <a:cs typeface="Segoe UI" panose="020B0502040204020203" pitchFamily="34" charset="0"/>
              </a:rPr>
              <a:t>últimos años. Si </a:t>
            </a:r>
            <a:r>
              <a:rPr spc="-10" dirty="0">
                <a:solidFill>
                  <a:srgbClr val="556F79"/>
                </a:solidFill>
                <a:latin typeface="Segoe UI" panose="020B0502040204020203" pitchFamily="34" charset="0"/>
                <a:cs typeface="Segoe UI" panose="020B0502040204020203" pitchFamily="34" charset="0"/>
              </a:rPr>
              <a:t>existiere contrato </a:t>
            </a:r>
            <a:r>
              <a:rPr spc="-5" dirty="0">
                <a:solidFill>
                  <a:srgbClr val="556F79"/>
                </a:solidFill>
                <a:latin typeface="Segoe UI" panose="020B0502040204020203" pitchFamily="34" charset="0"/>
                <a:cs typeface="Segoe UI" panose="020B0502040204020203" pitchFamily="34" charset="0"/>
              </a:rPr>
              <a:t>colectivo  </a:t>
            </a:r>
            <a:r>
              <a:rPr spc="-10" dirty="0">
                <a:solidFill>
                  <a:srgbClr val="556F79"/>
                </a:solidFill>
                <a:latin typeface="Segoe UI" panose="020B0502040204020203" pitchFamily="34" charset="0"/>
                <a:cs typeface="Segoe UI" panose="020B0502040204020203" pitchFamily="34" charset="0"/>
              </a:rPr>
              <a:t>vigente </a:t>
            </a:r>
            <a:r>
              <a:rPr dirty="0">
                <a:solidFill>
                  <a:srgbClr val="556F79"/>
                </a:solidFill>
                <a:latin typeface="Segoe UI" panose="020B0502040204020203" pitchFamily="34" charset="0"/>
                <a:cs typeface="Segoe UI" panose="020B0502040204020203" pitchFamily="34" charset="0"/>
              </a:rPr>
              <a:t>y </a:t>
            </a:r>
            <a:r>
              <a:rPr spc="-10" dirty="0">
                <a:solidFill>
                  <a:srgbClr val="556F79"/>
                </a:solidFill>
                <a:latin typeface="Segoe UI" panose="020B0502040204020203" pitchFamily="34" charset="0"/>
                <a:cs typeface="Segoe UI" panose="020B0502040204020203" pitchFamily="34" charset="0"/>
              </a:rPr>
              <a:t>este </a:t>
            </a:r>
            <a:r>
              <a:rPr spc="-5" dirty="0">
                <a:solidFill>
                  <a:srgbClr val="556F79"/>
                </a:solidFill>
                <a:latin typeface="Segoe UI" panose="020B0502040204020203" pitchFamily="34" charset="0"/>
                <a:cs typeface="Segoe UI" panose="020B0502040204020203" pitchFamily="34" charset="0"/>
              </a:rPr>
              <a:t>hubiere sido </a:t>
            </a:r>
            <a:r>
              <a:rPr spc="-10" dirty="0">
                <a:solidFill>
                  <a:srgbClr val="556F79"/>
                </a:solidFill>
                <a:latin typeface="Segoe UI" panose="020B0502040204020203" pitchFamily="34" charset="0"/>
                <a:cs typeface="Segoe UI" panose="020B0502040204020203" pitchFamily="34" charset="0"/>
              </a:rPr>
              <a:t>celebrado </a:t>
            </a:r>
            <a:r>
              <a:rPr spc="-5" dirty="0">
                <a:solidFill>
                  <a:srgbClr val="556F79"/>
                </a:solidFill>
                <a:latin typeface="Segoe UI" panose="020B0502040204020203" pitchFamily="34" charset="0"/>
                <a:cs typeface="Segoe UI" panose="020B0502040204020203" pitchFamily="34" charset="0"/>
              </a:rPr>
              <a:t>con</a:t>
            </a:r>
            <a:r>
              <a:rPr spc="5" dirty="0">
                <a:solidFill>
                  <a:srgbClr val="556F79"/>
                </a:solidFill>
                <a:latin typeface="Segoe UI" panose="020B0502040204020203" pitchFamily="34" charset="0"/>
                <a:cs typeface="Segoe UI" panose="020B0502040204020203" pitchFamily="34" charset="0"/>
              </a:rPr>
              <a:t> </a:t>
            </a:r>
            <a:r>
              <a:rPr spc="-5" dirty="0" err="1" smtClean="0">
                <a:solidFill>
                  <a:srgbClr val="556F79"/>
                </a:solidFill>
                <a:latin typeface="Segoe UI" panose="020B0502040204020203" pitchFamily="34" charset="0"/>
                <a:cs typeface="Segoe UI" panose="020B0502040204020203" pitchFamily="34" charset="0"/>
              </a:rPr>
              <a:t>duración</a:t>
            </a:r>
            <a:r>
              <a:rPr lang="es-CL" spc="-5" dirty="0" smtClean="0">
                <a:solidFill>
                  <a:srgbClr val="556F79"/>
                </a:solidFill>
                <a:latin typeface="Segoe UI" panose="020B0502040204020203" pitchFamily="34" charset="0"/>
                <a:cs typeface="Segoe UI" panose="020B0502040204020203" pitchFamily="34" charset="0"/>
              </a:rPr>
              <a:t> </a:t>
            </a:r>
            <a:r>
              <a:rPr spc="-5" dirty="0" smtClean="0">
                <a:solidFill>
                  <a:srgbClr val="556F79"/>
                </a:solidFill>
                <a:latin typeface="Segoe UI" panose="020B0502040204020203" pitchFamily="34" charset="0"/>
                <a:cs typeface="Segoe UI" panose="020B0502040204020203" pitchFamily="34" charset="0"/>
              </a:rPr>
              <a:t>superior </a:t>
            </a:r>
            <a:r>
              <a:rPr dirty="0">
                <a:solidFill>
                  <a:srgbClr val="556F79"/>
                </a:solidFill>
                <a:latin typeface="Segoe UI" panose="020B0502040204020203" pitchFamily="34" charset="0"/>
                <a:cs typeface="Segoe UI" panose="020B0502040204020203" pitchFamily="34" charset="0"/>
              </a:rPr>
              <a:t>a 2 </a:t>
            </a:r>
            <a:r>
              <a:rPr spc="-5" dirty="0">
                <a:solidFill>
                  <a:srgbClr val="556F79"/>
                </a:solidFill>
                <a:latin typeface="Segoe UI" panose="020B0502040204020203" pitchFamily="34" charset="0"/>
                <a:cs typeface="Segoe UI" panose="020B0502040204020203" pitchFamily="34" charset="0"/>
              </a:rPr>
              <a:t>años, se </a:t>
            </a:r>
            <a:r>
              <a:rPr spc="-10" dirty="0">
                <a:solidFill>
                  <a:srgbClr val="556F79"/>
                </a:solidFill>
                <a:latin typeface="Segoe UI" panose="020B0502040204020203" pitchFamily="34" charset="0"/>
                <a:cs typeface="Segoe UI" panose="020B0502040204020203" pitchFamily="34" charset="0"/>
              </a:rPr>
              <a:t>deberán entregar </a:t>
            </a:r>
            <a:r>
              <a:rPr spc="-5" dirty="0">
                <a:solidFill>
                  <a:srgbClr val="556F79"/>
                </a:solidFill>
                <a:latin typeface="Segoe UI" panose="020B0502040204020203" pitchFamily="34" charset="0"/>
                <a:cs typeface="Segoe UI" panose="020B0502040204020203" pitchFamily="34" charset="0"/>
              </a:rPr>
              <a:t>los </a:t>
            </a:r>
            <a:r>
              <a:rPr spc="-10" dirty="0">
                <a:solidFill>
                  <a:srgbClr val="556F79"/>
                </a:solidFill>
                <a:latin typeface="Segoe UI" panose="020B0502040204020203" pitchFamily="34" charset="0"/>
                <a:cs typeface="Segoe UI" panose="020B0502040204020203" pitchFamily="34" charset="0"/>
              </a:rPr>
              <a:t>costos  </a:t>
            </a:r>
            <a:r>
              <a:rPr spc="-5" dirty="0">
                <a:solidFill>
                  <a:srgbClr val="556F79"/>
                </a:solidFill>
                <a:latin typeface="Segoe UI" panose="020B0502040204020203" pitchFamily="34" charset="0"/>
                <a:cs typeface="Segoe UI" panose="020B0502040204020203" pitchFamily="34" charset="0"/>
              </a:rPr>
              <a:t>globales del período </a:t>
            </a:r>
            <a:r>
              <a:rPr dirty="0">
                <a:solidFill>
                  <a:srgbClr val="556F79"/>
                </a:solidFill>
                <a:latin typeface="Segoe UI" panose="020B0502040204020203" pitchFamily="34" charset="0"/>
                <a:cs typeface="Segoe UI" panose="020B0502040204020203" pitchFamily="34" charset="0"/>
              </a:rPr>
              <a:t>de </a:t>
            </a:r>
            <a:r>
              <a:rPr spc="-5" dirty="0">
                <a:solidFill>
                  <a:srgbClr val="556F79"/>
                </a:solidFill>
                <a:latin typeface="Segoe UI" panose="020B0502040204020203" pitchFamily="34" charset="0"/>
                <a:cs typeface="Segoe UI" panose="020B0502040204020203" pitchFamily="34" charset="0"/>
              </a:rPr>
              <a:t>duración del</a:t>
            </a:r>
            <a:r>
              <a:rPr spc="-40" dirty="0">
                <a:solidFill>
                  <a:srgbClr val="556F79"/>
                </a:solidFill>
                <a:latin typeface="Segoe UI" panose="020B0502040204020203" pitchFamily="34" charset="0"/>
                <a:cs typeface="Segoe UI" panose="020B0502040204020203" pitchFamily="34" charset="0"/>
              </a:rPr>
              <a:t> </a:t>
            </a:r>
            <a:r>
              <a:rPr spc="-10" dirty="0">
                <a:solidFill>
                  <a:srgbClr val="556F79"/>
                </a:solidFill>
                <a:latin typeface="Segoe UI" panose="020B0502040204020203" pitchFamily="34" charset="0"/>
                <a:cs typeface="Segoe UI" panose="020B0502040204020203" pitchFamily="34" charset="0"/>
              </a:rPr>
              <a:t>contrato.</a:t>
            </a:r>
            <a:endParaRPr dirty="0">
              <a:solidFill>
                <a:prstClr val="black"/>
              </a:solidFill>
              <a:latin typeface="Segoe UI" panose="020B0502040204020203" pitchFamily="34" charset="0"/>
              <a:cs typeface="Segoe UI" panose="020B0502040204020203" pitchFamily="34" charset="0"/>
            </a:endParaRPr>
          </a:p>
        </p:txBody>
      </p:sp>
      <p:sp>
        <p:nvSpPr>
          <p:cNvPr id="15" name="object 15"/>
          <p:cNvSpPr/>
          <p:nvPr/>
        </p:nvSpPr>
        <p:spPr>
          <a:xfrm>
            <a:off x="7600312" y="1604432"/>
            <a:ext cx="3721100" cy="1155700"/>
          </a:xfrm>
          <a:custGeom>
            <a:avLst/>
            <a:gdLst/>
            <a:ahLst/>
            <a:cxnLst/>
            <a:rect l="l" t="t" r="r" b="b"/>
            <a:pathLst>
              <a:path w="3721100" h="1155700">
                <a:moveTo>
                  <a:pt x="0" y="0"/>
                </a:moveTo>
                <a:lnTo>
                  <a:pt x="3721100" y="0"/>
                </a:lnTo>
                <a:lnTo>
                  <a:pt x="3721100" y="1155700"/>
                </a:lnTo>
                <a:lnTo>
                  <a:pt x="0" y="11557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16" name="object 16"/>
          <p:cNvSpPr/>
          <p:nvPr/>
        </p:nvSpPr>
        <p:spPr>
          <a:xfrm>
            <a:off x="419100" y="1524000"/>
            <a:ext cx="2857500" cy="5029200"/>
          </a:xfrm>
          <a:custGeom>
            <a:avLst/>
            <a:gdLst/>
            <a:ahLst/>
            <a:cxnLst/>
            <a:rect l="l" t="t" r="r" b="b"/>
            <a:pathLst>
              <a:path w="2857500" h="5029200">
                <a:moveTo>
                  <a:pt x="0" y="0"/>
                </a:moveTo>
                <a:lnTo>
                  <a:pt x="2857500" y="0"/>
                </a:lnTo>
                <a:lnTo>
                  <a:pt x="2857500" y="5029200"/>
                </a:lnTo>
                <a:lnTo>
                  <a:pt x="0" y="5029200"/>
                </a:lnTo>
                <a:lnTo>
                  <a:pt x="0" y="0"/>
                </a:lnTo>
                <a:close/>
              </a:path>
            </a:pathLst>
          </a:custGeom>
          <a:solidFill>
            <a:srgbClr val="97C33A"/>
          </a:solidFill>
        </p:spPr>
        <p:txBody>
          <a:bodyPr wrap="square" lIns="0" tIns="0" rIns="0" bIns="0" rtlCol="0"/>
          <a:lstStyle/>
          <a:p>
            <a:endParaRPr>
              <a:solidFill>
                <a:prstClr val="black"/>
              </a:solidFill>
            </a:endParaRPr>
          </a:p>
        </p:txBody>
      </p:sp>
      <p:sp>
        <p:nvSpPr>
          <p:cNvPr id="17" name="object 17"/>
          <p:cNvSpPr/>
          <p:nvPr/>
        </p:nvSpPr>
        <p:spPr>
          <a:xfrm>
            <a:off x="787400" y="3022600"/>
            <a:ext cx="2120900" cy="2032000"/>
          </a:xfrm>
          <a:custGeom>
            <a:avLst/>
            <a:gdLst/>
            <a:ahLst/>
            <a:cxnLst/>
            <a:rect l="l" t="t" r="r" b="b"/>
            <a:pathLst>
              <a:path w="2120900" h="2032000">
                <a:moveTo>
                  <a:pt x="0" y="0"/>
                </a:moveTo>
                <a:lnTo>
                  <a:pt x="2120900" y="0"/>
                </a:lnTo>
                <a:lnTo>
                  <a:pt x="2120900" y="2032000"/>
                </a:lnTo>
                <a:lnTo>
                  <a:pt x="0" y="2032000"/>
                </a:lnTo>
                <a:lnTo>
                  <a:pt x="0" y="0"/>
                </a:lnTo>
                <a:close/>
              </a:path>
            </a:pathLst>
          </a:custGeom>
          <a:solidFill>
            <a:srgbClr val="97C33A"/>
          </a:solidFill>
        </p:spPr>
        <p:txBody>
          <a:bodyPr wrap="square" lIns="0" tIns="0" rIns="0" bIns="0" rtlCol="0"/>
          <a:lstStyle/>
          <a:p>
            <a:endParaRPr>
              <a:solidFill>
                <a:prstClr val="black"/>
              </a:solidFill>
            </a:endParaRPr>
          </a:p>
        </p:txBody>
      </p:sp>
      <p:sp>
        <p:nvSpPr>
          <p:cNvPr id="18" name="object 18"/>
          <p:cNvSpPr txBox="1"/>
          <p:nvPr/>
        </p:nvSpPr>
        <p:spPr>
          <a:xfrm>
            <a:off x="984873" y="1809295"/>
            <a:ext cx="1664335" cy="2780248"/>
          </a:xfrm>
          <a:prstGeom prst="rect">
            <a:avLst/>
          </a:prstGeom>
        </p:spPr>
        <p:txBody>
          <a:bodyPr vert="horz" wrap="square" lIns="0" tIns="0" rIns="0" bIns="0" rtlCol="0">
            <a:spAutoFit/>
          </a:bodyPr>
          <a:lstStyle/>
          <a:p>
            <a:pPr marL="17145" marR="8890" indent="-635" algn="ctr">
              <a:lnSpc>
                <a:spcPct val="99500"/>
              </a:lnSpc>
            </a:pPr>
            <a:r>
              <a:rPr sz="2000" b="1" spc="-10" dirty="0">
                <a:solidFill>
                  <a:srgbClr val="FFFFFF"/>
                </a:solidFill>
                <a:cs typeface="Calibri"/>
              </a:rPr>
              <a:t>Obligación </a:t>
            </a:r>
            <a:r>
              <a:rPr sz="2000" b="1" spc="-5" dirty="0">
                <a:solidFill>
                  <a:srgbClr val="FFFFFF"/>
                </a:solidFill>
                <a:cs typeface="Calibri"/>
              </a:rPr>
              <a:t>de  </a:t>
            </a:r>
            <a:r>
              <a:rPr sz="2000" b="1" spc="-15" dirty="0">
                <a:solidFill>
                  <a:srgbClr val="FFFFFF"/>
                </a:solidFill>
                <a:cs typeface="Calibri"/>
              </a:rPr>
              <a:t>entregar  </a:t>
            </a:r>
            <a:r>
              <a:rPr sz="2000" b="1" spc="-10" dirty="0">
                <a:solidFill>
                  <a:srgbClr val="FFFFFF"/>
                </a:solidFill>
                <a:cs typeface="Calibri"/>
              </a:rPr>
              <a:t>información </a:t>
            </a:r>
            <a:r>
              <a:rPr sz="2000" b="1" dirty="0">
                <a:solidFill>
                  <a:srgbClr val="FFFFFF"/>
                </a:solidFill>
                <a:cs typeface="Calibri"/>
              </a:rPr>
              <a:t>a</a:t>
            </a:r>
            <a:r>
              <a:rPr sz="2000" b="1" spc="-60" dirty="0">
                <a:solidFill>
                  <a:srgbClr val="FFFFFF"/>
                </a:solidFill>
                <a:cs typeface="Calibri"/>
              </a:rPr>
              <a:t> </a:t>
            </a:r>
            <a:r>
              <a:rPr sz="2000" b="1" spc="-5" dirty="0">
                <a:solidFill>
                  <a:srgbClr val="FFFFFF"/>
                </a:solidFill>
                <a:cs typeface="Calibri"/>
              </a:rPr>
              <a:t>los</a:t>
            </a:r>
            <a:endParaRPr sz="2000" dirty="0">
              <a:solidFill>
                <a:prstClr val="black"/>
              </a:solidFill>
              <a:cs typeface="Calibri"/>
            </a:endParaRPr>
          </a:p>
          <a:p>
            <a:pPr marL="12700" marR="5080" algn="ctr">
              <a:lnSpc>
                <a:spcPct val="98800"/>
              </a:lnSpc>
              <a:spcBef>
                <a:spcPts val="65"/>
              </a:spcBef>
            </a:pPr>
            <a:r>
              <a:rPr sz="2000" b="1" spc="-10" dirty="0">
                <a:solidFill>
                  <a:srgbClr val="FFFFFF"/>
                </a:solidFill>
                <a:cs typeface="Calibri"/>
              </a:rPr>
              <a:t>sindicatos </a:t>
            </a:r>
            <a:r>
              <a:rPr sz="2000" b="1" spc="-5" dirty="0">
                <a:solidFill>
                  <a:srgbClr val="FFFFFF"/>
                </a:solidFill>
                <a:cs typeface="Calibri"/>
              </a:rPr>
              <a:t>que  </a:t>
            </a:r>
            <a:r>
              <a:rPr sz="2000" b="1" spc="-15" dirty="0">
                <a:solidFill>
                  <a:srgbClr val="FFFFFF"/>
                </a:solidFill>
                <a:cs typeface="Calibri"/>
              </a:rPr>
              <a:t>tengan </a:t>
            </a:r>
            <a:r>
              <a:rPr sz="2000" b="1" spc="-10" dirty="0">
                <a:solidFill>
                  <a:srgbClr val="FFFFFF"/>
                </a:solidFill>
                <a:cs typeface="Calibri"/>
              </a:rPr>
              <a:t>derecho</a:t>
            </a:r>
            <a:r>
              <a:rPr sz="2000" b="1" spc="-70" dirty="0">
                <a:solidFill>
                  <a:srgbClr val="FFFFFF"/>
                </a:solidFill>
                <a:cs typeface="Calibri"/>
              </a:rPr>
              <a:t> </a:t>
            </a:r>
            <a:r>
              <a:rPr sz="2000" b="1" dirty="0">
                <a:solidFill>
                  <a:srgbClr val="FFFFFF"/>
                </a:solidFill>
                <a:cs typeface="Calibri"/>
              </a:rPr>
              <a:t>a  </a:t>
            </a:r>
            <a:r>
              <a:rPr sz="2000" b="1" spc="-10" dirty="0" err="1">
                <a:solidFill>
                  <a:srgbClr val="FFFFFF"/>
                </a:solidFill>
                <a:cs typeface="Calibri"/>
              </a:rPr>
              <a:t>negociar</a:t>
            </a:r>
            <a:r>
              <a:rPr sz="2000" b="1" spc="-10" dirty="0">
                <a:solidFill>
                  <a:srgbClr val="FFFFFF"/>
                </a:solidFill>
                <a:cs typeface="Calibri"/>
              </a:rPr>
              <a:t>  </a:t>
            </a:r>
            <a:r>
              <a:rPr sz="2000" b="1" spc="-10" dirty="0" err="1" smtClean="0">
                <a:solidFill>
                  <a:srgbClr val="FFFFFF"/>
                </a:solidFill>
                <a:cs typeface="Calibri"/>
              </a:rPr>
              <a:t>colectivamente</a:t>
            </a:r>
            <a:endParaRPr lang="es-MX" sz="2000" b="1" spc="-10" dirty="0" smtClean="0">
              <a:solidFill>
                <a:srgbClr val="FFFFFF"/>
              </a:solidFill>
              <a:cs typeface="Calibri"/>
            </a:endParaRPr>
          </a:p>
          <a:p>
            <a:pPr marL="12700" marR="5080" algn="ctr">
              <a:lnSpc>
                <a:spcPct val="98800"/>
              </a:lnSpc>
              <a:spcBef>
                <a:spcPts val="65"/>
              </a:spcBef>
            </a:pPr>
            <a:r>
              <a:rPr lang="es-MX" sz="2000" b="1" spc="-10" dirty="0" smtClean="0">
                <a:solidFill>
                  <a:srgbClr val="FFFFFF"/>
                </a:solidFill>
                <a:cs typeface="Calibri"/>
              </a:rPr>
              <a:t>90 DÍAS ANTES</a:t>
            </a:r>
            <a:endParaRPr sz="2000" dirty="0">
              <a:solidFill>
                <a:prstClr val="black"/>
              </a:solidFill>
              <a:cs typeface="Calibri"/>
            </a:endParaRPr>
          </a:p>
        </p:txBody>
      </p:sp>
      <p:sp>
        <p:nvSpPr>
          <p:cNvPr id="19" name="object 19"/>
          <p:cNvSpPr/>
          <p:nvPr/>
        </p:nvSpPr>
        <p:spPr>
          <a:xfrm>
            <a:off x="3048000" y="3708400"/>
            <a:ext cx="444500" cy="444500"/>
          </a:xfrm>
          <a:custGeom>
            <a:avLst/>
            <a:gdLst/>
            <a:ahLst/>
            <a:cxnLst/>
            <a:rect l="l" t="t" r="r" b="b"/>
            <a:pathLst>
              <a:path w="444500" h="444500">
                <a:moveTo>
                  <a:pt x="222250" y="0"/>
                </a:moveTo>
                <a:lnTo>
                  <a:pt x="0" y="222250"/>
                </a:lnTo>
                <a:lnTo>
                  <a:pt x="222250" y="444500"/>
                </a:lnTo>
                <a:lnTo>
                  <a:pt x="444500" y="222250"/>
                </a:lnTo>
                <a:lnTo>
                  <a:pt x="222250" y="0"/>
                </a:lnTo>
                <a:close/>
              </a:path>
            </a:pathLst>
          </a:custGeom>
          <a:solidFill>
            <a:srgbClr val="97C33A"/>
          </a:solidFill>
        </p:spPr>
        <p:txBody>
          <a:bodyPr wrap="square" lIns="0" tIns="0" rIns="0" bIns="0" rtlCol="0"/>
          <a:lstStyle/>
          <a:p>
            <a:endParaRPr>
              <a:solidFill>
                <a:prstClr val="black"/>
              </a:solidFill>
            </a:endParaRPr>
          </a:p>
        </p:txBody>
      </p:sp>
      <p:sp>
        <p:nvSpPr>
          <p:cNvPr id="20" name="object 20"/>
          <p:cNvSpPr txBox="1"/>
          <p:nvPr/>
        </p:nvSpPr>
        <p:spPr>
          <a:xfrm>
            <a:off x="8009862" y="1809295"/>
            <a:ext cx="3104515" cy="745973"/>
          </a:xfrm>
          <a:prstGeom prst="rect">
            <a:avLst/>
          </a:prstGeom>
        </p:spPr>
        <p:txBody>
          <a:bodyPr vert="horz" wrap="square" lIns="0" tIns="0" rIns="0" bIns="0" rtlCol="0">
            <a:spAutoFit/>
          </a:bodyPr>
          <a:lstStyle/>
          <a:p>
            <a:pPr marL="12065" marR="5080" algn="ctr">
              <a:lnSpc>
                <a:spcPct val="101200"/>
              </a:lnSpc>
            </a:pPr>
            <a:r>
              <a:rPr sz="1600" spc="-10" dirty="0">
                <a:solidFill>
                  <a:srgbClr val="FFFFFF"/>
                </a:solidFill>
                <a:latin typeface="Segoe UI" panose="020B0502040204020203" pitchFamily="34" charset="0"/>
                <a:cs typeface="Segoe UI" panose="020B0502040204020203" pitchFamily="34" charset="0"/>
              </a:rPr>
              <a:t>Organización </a:t>
            </a:r>
            <a:r>
              <a:rPr sz="1600" spc="-5" dirty="0">
                <a:solidFill>
                  <a:srgbClr val="FFFFFF"/>
                </a:solidFill>
                <a:latin typeface="Segoe UI" panose="020B0502040204020203" pitchFamily="34" charset="0"/>
                <a:cs typeface="Segoe UI" panose="020B0502040204020203" pitchFamily="34" charset="0"/>
              </a:rPr>
              <a:t>sindical debe </a:t>
            </a:r>
            <a:r>
              <a:rPr sz="1600" spc="-10" dirty="0">
                <a:solidFill>
                  <a:srgbClr val="FFFFFF"/>
                </a:solidFill>
                <a:latin typeface="Segoe UI" panose="020B0502040204020203" pitchFamily="34" charset="0"/>
                <a:cs typeface="Segoe UI" panose="020B0502040204020203" pitchFamily="34" charset="0"/>
              </a:rPr>
              <a:t>estar autorizada  expresamente </a:t>
            </a:r>
            <a:r>
              <a:rPr sz="1600" spc="-5" dirty="0">
                <a:solidFill>
                  <a:srgbClr val="FFFFFF"/>
                </a:solidFill>
                <a:latin typeface="Segoe UI" panose="020B0502040204020203" pitchFamily="34" charset="0"/>
                <a:cs typeface="Segoe UI" panose="020B0502040204020203" pitchFamily="34" charset="0"/>
              </a:rPr>
              <a:t>en sus </a:t>
            </a:r>
            <a:r>
              <a:rPr sz="1600" spc="-10" dirty="0">
                <a:solidFill>
                  <a:srgbClr val="FFFFFF"/>
                </a:solidFill>
                <a:latin typeface="Segoe UI" panose="020B0502040204020203" pitchFamily="34" charset="0"/>
                <a:cs typeface="Segoe UI" panose="020B0502040204020203" pitchFamily="34" charset="0"/>
              </a:rPr>
              <a:t>estatutos </a:t>
            </a:r>
            <a:r>
              <a:rPr sz="1600" dirty="0">
                <a:solidFill>
                  <a:srgbClr val="FFFFFF"/>
                </a:solidFill>
                <a:latin typeface="Segoe UI" panose="020B0502040204020203" pitchFamily="34" charset="0"/>
                <a:cs typeface="Segoe UI" panose="020B0502040204020203" pitchFamily="34" charset="0"/>
              </a:rPr>
              <a:t>o </a:t>
            </a:r>
            <a:r>
              <a:rPr sz="1600" spc="-5" dirty="0">
                <a:solidFill>
                  <a:srgbClr val="FFFFFF"/>
                </a:solidFill>
                <a:latin typeface="Segoe UI" panose="020B0502040204020203" pitchFamily="34" charset="0"/>
                <a:cs typeface="Segoe UI" panose="020B0502040204020203" pitchFamily="34" charset="0"/>
              </a:rPr>
              <a:t>por cada  </a:t>
            </a:r>
            <a:r>
              <a:rPr sz="1600" spc="-20" dirty="0">
                <a:solidFill>
                  <a:srgbClr val="FFFFFF"/>
                </a:solidFill>
                <a:latin typeface="Segoe UI" panose="020B0502040204020203" pitchFamily="34" charset="0"/>
                <a:cs typeface="Segoe UI" panose="020B0502040204020203" pitchFamily="34" charset="0"/>
              </a:rPr>
              <a:t>trabajador</a:t>
            </a:r>
            <a:r>
              <a:rPr sz="1400" spc="-20" dirty="0">
                <a:solidFill>
                  <a:srgbClr val="FFFFFF"/>
                </a:solidFill>
                <a:latin typeface="Segoe UI" panose="020B0502040204020203" pitchFamily="34" charset="0"/>
                <a:cs typeface="Segoe UI" panose="020B0502040204020203" pitchFamily="34" charset="0"/>
              </a:rPr>
              <a:t>.</a:t>
            </a:r>
            <a:endParaRPr sz="1400" dirty="0">
              <a:solidFill>
                <a:prstClr val="black"/>
              </a:solidFill>
              <a:latin typeface="Segoe UI" panose="020B0502040204020203" pitchFamily="34" charset="0"/>
              <a:cs typeface="Segoe UI" panose="020B0502040204020203" pitchFamily="34" charset="0"/>
            </a:endParaRPr>
          </a:p>
        </p:txBody>
      </p:sp>
      <p:sp>
        <p:nvSpPr>
          <p:cNvPr id="23" name="object 23"/>
          <p:cNvSpPr/>
          <p:nvPr/>
        </p:nvSpPr>
        <p:spPr>
          <a:xfrm>
            <a:off x="11207750" y="6216650"/>
            <a:ext cx="368300" cy="381000"/>
          </a:xfrm>
          <a:custGeom>
            <a:avLst/>
            <a:gdLst/>
            <a:ahLst/>
            <a:cxnLst/>
            <a:rect l="l" t="t" r="r" b="b"/>
            <a:pathLst>
              <a:path w="368300" h="381000">
                <a:moveTo>
                  <a:pt x="0" y="190500"/>
                </a:moveTo>
                <a:lnTo>
                  <a:pt x="6578" y="139857"/>
                </a:lnTo>
                <a:lnTo>
                  <a:pt x="25141" y="94351"/>
                </a:lnTo>
                <a:lnTo>
                  <a:pt x="53936" y="55796"/>
                </a:lnTo>
                <a:lnTo>
                  <a:pt x="91206" y="26008"/>
                </a:lnTo>
                <a:lnTo>
                  <a:pt x="135195" y="6804"/>
                </a:lnTo>
                <a:lnTo>
                  <a:pt x="184150" y="0"/>
                </a:lnTo>
                <a:lnTo>
                  <a:pt x="233104" y="6804"/>
                </a:lnTo>
                <a:lnTo>
                  <a:pt x="277094" y="26008"/>
                </a:lnTo>
                <a:lnTo>
                  <a:pt x="314363" y="55796"/>
                </a:lnTo>
                <a:lnTo>
                  <a:pt x="343158" y="94351"/>
                </a:lnTo>
                <a:lnTo>
                  <a:pt x="361722" y="139857"/>
                </a:lnTo>
                <a:lnTo>
                  <a:pt x="368300" y="190500"/>
                </a:lnTo>
                <a:lnTo>
                  <a:pt x="361722" y="241142"/>
                </a:lnTo>
                <a:lnTo>
                  <a:pt x="343158" y="286649"/>
                </a:lnTo>
                <a:lnTo>
                  <a:pt x="314363" y="325203"/>
                </a:lnTo>
                <a:lnTo>
                  <a:pt x="277094" y="354991"/>
                </a:lnTo>
                <a:lnTo>
                  <a:pt x="233104" y="374195"/>
                </a:lnTo>
                <a:lnTo>
                  <a:pt x="184150" y="381000"/>
                </a:lnTo>
                <a:lnTo>
                  <a:pt x="135195" y="374195"/>
                </a:lnTo>
                <a:lnTo>
                  <a:pt x="91206" y="354991"/>
                </a:lnTo>
                <a:lnTo>
                  <a:pt x="53936" y="325203"/>
                </a:lnTo>
                <a:lnTo>
                  <a:pt x="25141" y="286649"/>
                </a:lnTo>
                <a:lnTo>
                  <a:pt x="6578" y="241142"/>
                </a:lnTo>
                <a:lnTo>
                  <a:pt x="0" y="190500"/>
                </a:lnTo>
                <a:close/>
              </a:path>
            </a:pathLst>
          </a:custGeom>
          <a:ln w="38100">
            <a:solidFill>
              <a:srgbClr val="1979BA"/>
            </a:solidFill>
          </a:ln>
        </p:spPr>
        <p:txBody>
          <a:bodyPr wrap="square" lIns="0" tIns="0" rIns="0" bIns="0" rtlCol="0"/>
          <a:lstStyle/>
          <a:p>
            <a:endParaRPr>
              <a:solidFill>
                <a:prstClr val="black"/>
              </a:solidFill>
            </a:endParaRPr>
          </a:p>
        </p:txBody>
      </p:sp>
      <p:sp>
        <p:nvSpPr>
          <p:cNvPr id="24" name="object 24"/>
          <p:cNvSpPr/>
          <p:nvPr/>
        </p:nvSpPr>
        <p:spPr>
          <a:xfrm>
            <a:off x="7416800" y="1960032"/>
            <a:ext cx="431800" cy="444500"/>
          </a:xfrm>
          <a:custGeom>
            <a:avLst/>
            <a:gdLst/>
            <a:ahLst/>
            <a:cxnLst/>
            <a:rect l="l" t="t" r="r" b="b"/>
            <a:pathLst>
              <a:path w="431800" h="444500">
                <a:moveTo>
                  <a:pt x="215900" y="0"/>
                </a:moveTo>
                <a:lnTo>
                  <a:pt x="0" y="222250"/>
                </a:lnTo>
                <a:lnTo>
                  <a:pt x="215900" y="444500"/>
                </a:lnTo>
                <a:lnTo>
                  <a:pt x="431800" y="222250"/>
                </a:lnTo>
                <a:lnTo>
                  <a:pt x="215900" y="0"/>
                </a:lnTo>
                <a:close/>
              </a:path>
            </a:pathLst>
          </a:custGeom>
          <a:solidFill>
            <a:srgbClr val="1979BA"/>
          </a:solidFill>
        </p:spPr>
        <p:txBody>
          <a:bodyPr wrap="square" lIns="0" tIns="0" rIns="0" bIns="0" rtlCol="0"/>
          <a:lstStyle/>
          <a:p>
            <a:endParaRPr>
              <a:solidFill>
                <a:prstClr val="black"/>
              </a:solidFill>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72390">
              <a:lnSpc>
                <a:spcPts val="1385"/>
              </a:lnSpc>
            </a:pPr>
            <a:r>
              <a:rPr spc="-20" dirty="0"/>
              <a:t>6</a:t>
            </a:r>
          </a:p>
        </p:txBody>
      </p:sp>
      <p:sp>
        <p:nvSpPr>
          <p:cNvPr id="27" name="CuadroTexto 26"/>
          <p:cNvSpPr txBox="1"/>
          <p:nvPr/>
        </p:nvSpPr>
        <p:spPr>
          <a:xfrm>
            <a:off x="1014724" y="228600"/>
            <a:ext cx="881507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2800" dirty="0" smtClean="0">
                <a:solidFill>
                  <a:prstClr val="white"/>
                </a:solidFill>
              </a:rPr>
              <a:t>B. Información Específica para la Negociación Colectiva</a:t>
            </a:r>
            <a:endParaRPr lang="es-CL" sz="2800" dirty="0">
              <a:solidFill>
                <a:prstClr val="white"/>
              </a:solidFill>
            </a:endParaRPr>
          </a:p>
        </p:txBody>
      </p:sp>
      <p:sp>
        <p:nvSpPr>
          <p:cNvPr id="2" name="CuadroTexto 1"/>
          <p:cNvSpPr txBox="1"/>
          <p:nvPr/>
        </p:nvSpPr>
        <p:spPr>
          <a:xfrm>
            <a:off x="8184232" y="3573016"/>
            <a:ext cx="2930145"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1600" dirty="0" smtClean="0"/>
              <a:t>*Las empresas cuentan con un plazo de 30 días para hacer entrega de la información solicitada por el sindicato, contado desde su requerimiento</a:t>
            </a:r>
            <a:endParaRPr lang="es-CL" sz="1600" dirty="0"/>
          </a:p>
        </p:txBody>
      </p:sp>
    </p:spTree>
    <p:extLst>
      <p:ext uri="{BB962C8B-B14F-4D97-AF65-F5344CB8AC3E}">
        <p14:creationId xmlns:p14="http://schemas.microsoft.com/office/powerpoint/2010/main" val="112011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5838" y="548680"/>
            <a:ext cx="7610521"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CL" sz="2400" dirty="0"/>
              <a:t>C. Información por cargos o funciones de </a:t>
            </a:r>
            <a:r>
              <a:rPr lang="es-CL" sz="2400" dirty="0" err="1"/>
              <a:t>tt</a:t>
            </a:r>
            <a:r>
              <a:rPr lang="es-CL" sz="2400" dirty="0"/>
              <a:t>. </a:t>
            </a:r>
            <a:r>
              <a:rPr lang="es-CL" sz="2400" dirty="0" smtClean="0"/>
              <a:t>en </a:t>
            </a:r>
            <a:r>
              <a:rPr lang="es-CL" sz="2400" dirty="0"/>
              <a:t>medianas y grandes empresas (317)</a:t>
            </a:r>
          </a:p>
        </p:txBody>
      </p:sp>
      <p:sp>
        <p:nvSpPr>
          <p:cNvPr id="5" name="CuadroTexto 4"/>
          <p:cNvSpPr txBox="1"/>
          <p:nvPr/>
        </p:nvSpPr>
        <p:spPr>
          <a:xfrm>
            <a:off x="1703512" y="2060848"/>
            <a:ext cx="7704856" cy="2308324"/>
          </a:xfrm>
          <a:prstGeom prst="rect">
            <a:avLst/>
          </a:prstGeom>
          <a:noFill/>
        </p:spPr>
        <p:txBody>
          <a:bodyPr wrap="square" rtlCol="0">
            <a:spAutoFit/>
          </a:bodyPr>
          <a:lstStyle/>
          <a:p>
            <a:pPr algn="just"/>
            <a:r>
              <a:rPr lang="es-MX" dirty="0" smtClean="0"/>
              <a:t>El art. 317 inc. 1° establece que, en las grandes empresas, una vez al año, sus sindicatos tendrán la facultad de solicitar a su empleador, información sobre las </a:t>
            </a:r>
            <a:r>
              <a:rPr lang="es-MX" u="sng" dirty="0" smtClean="0"/>
              <a:t>remuneraciones asignadas a trabajadores de los diversos cargos o funciones de la empresa</a:t>
            </a:r>
            <a:r>
              <a:rPr lang="es-MX" dirty="0" smtClean="0"/>
              <a:t>, según el registro de cargos o funciones que las grandes empresas deben tener incorporado a su reglamento interno. La información debe ser entregada innominadamente dentro de los 30 días siguientes al requerimiento.   </a:t>
            </a:r>
          </a:p>
          <a:p>
            <a:pPr algn="just"/>
            <a:endParaRPr lang="es-MX" dirty="0"/>
          </a:p>
          <a:p>
            <a:pPr algn="just"/>
            <a:endParaRPr lang="es-CL" dirty="0"/>
          </a:p>
        </p:txBody>
      </p:sp>
      <p:sp>
        <p:nvSpPr>
          <p:cNvPr id="6" name="CuadroTexto 5"/>
          <p:cNvSpPr txBox="1"/>
          <p:nvPr/>
        </p:nvSpPr>
        <p:spPr>
          <a:xfrm>
            <a:off x="1703513" y="4509120"/>
            <a:ext cx="7704856" cy="923330"/>
          </a:xfrm>
          <a:prstGeom prst="rect">
            <a:avLst/>
          </a:prstGeom>
          <a:noFill/>
        </p:spPr>
        <p:txBody>
          <a:bodyPr wrap="square" rtlCol="0">
            <a:spAutoFit/>
          </a:bodyPr>
          <a:lstStyle/>
          <a:p>
            <a:pPr algn="just"/>
            <a:r>
              <a:rPr lang="es-MX" dirty="0" smtClean="0"/>
              <a:t>Conforme al art. 317 inc. 3°, en las empresa medianas, sus sindicatos solo podrán esta información en forma previa a la negociación colectiva, dentro del mismo plazo que tiene para solicitar la información para la negociación colectiva.</a:t>
            </a:r>
            <a:endParaRPr lang="es-CL" dirty="0"/>
          </a:p>
        </p:txBody>
      </p:sp>
      <p:sp>
        <p:nvSpPr>
          <p:cNvPr id="8"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9"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9381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solidFill>
                  <a:schemeClr val="tx1"/>
                </a:solidFill>
              </a:rPr>
              <a:t>¿ Qué sucede si el empleador no quiere entregar la información a la que está obligado o la que le fue solicitada? (art. 319)</a:t>
            </a:r>
            <a:endParaRPr lang="es-CL"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74241003"/>
              </p:ext>
            </p:extLst>
          </p:nvPr>
        </p:nvGraphicFramePr>
        <p:xfrm>
          <a:off x="1559496" y="1484784"/>
          <a:ext cx="8177213" cy="4015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66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3392" y="404664"/>
            <a:ext cx="10009112" cy="523220"/>
          </a:xfrm>
          <a:prstGeom prst="rect">
            <a:avLst/>
          </a:prstGeom>
          <a:noFill/>
        </p:spPr>
        <p:txBody>
          <a:bodyPr wrap="square" rtlCol="0">
            <a:spAutoFit/>
          </a:bodyPr>
          <a:lstStyle/>
          <a:p>
            <a:r>
              <a:rPr lang="es-MX" sz="2800" dirty="0" smtClean="0">
                <a:solidFill>
                  <a:srgbClr val="FF0000"/>
                </a:solidFill>
              </a:rPr>
              <a:t>Vinculación de los trabajadores con el </a:t>
            </a:r>
            <a:r>
              <a:rPr lang="es-MX" sz="2800" dirty="0">
                <a:solidFill>
                  <a:srgbClr val="FF0000"/>
                </a:solidFill>
              </a:rPr>
              <a:t>I</a:t>
            </a:r>
            <a:r>
              <a:rPr lang="es-MX" sz="2800" dirty="0" smtClean="0">
                <a:solidFill>
                  <a:srgbClr val="FF0000"/>
                </a:solidFill>
              </a:rPr>
              <a:t>nstrumento Colectivo (323)</a:t>
            </a:r>
            <a:endParaRPr lang="es-CL" sz="2800" dirty="0">
              <a:solidFill>
                <a:srgbClr val="FF0000"/>
              </a:solidFill>
            </a:endParaRPr>
          </a:p>
        </p:txBody>
      </p:sp>
      <p:sp>
        <p:nvSpPr>
          <p:cNvPr id="5" name="CuadroTexto 4"/>
          <p:cNvSpPr txBox="1"/>
          <p:nvPr/>
        </p:nvSpPr>
        <p:spPr>
          <a:xfrm>
            <a:off x="623392" y="1287244"/>
            <a:ext cx="9793088" cy="5570756"/>
          </a:xfrm>
          <a:prstGeom prst="rect">
            <a:avLst/>
          </a:prstGeom>
          <a:noFill/>
        </p:spPr>
        <p:txBody>
          <a:bodyPr wrap="square" rtlCol="0">
            <a:spAutoFit/>
          </a:bodyPr>
          <a:lstStyle/>
          <a:p>
            <a:pPr algn="just"/>
            <a:r>
              <a:rPr lang="es-MX" sz="2000" dirty="0" smtClean="0">
                <a:solidFill>
                  <a:srgbClr val="0070C0"/>
                </a:solidFill>
              </a:rPr>
              <a:t>Se reconoce el derecho a la libre afiliación y vinculación con el instrumento colectivo: El trabajador podrá afiliarse y desafiliarse de cualquier sindicato.</a:t>
            </a:r>
          </a:p>
          <a:p>
            <a:pPr algn="just"/>
            <a:endParaRPr lang="es-MX" sz="2000" dirty="0">
              <a:solidFill>
                <a:srgbClr val="0070C0"/>
              </a:solidFill>
            </a:endParaRPr>
          </a:p>
          <a:p>
            <a:pPr algn="just"/>
            <a:r>
              <a:rPr lang="es-MX" sz="2000" dirty="0" smtClean="0">
                <a:solidFill>
                  <a:srgbClr val="0070C0"/>
                </a:solidFill>
              </a:rPr>
              <a:t>Pese al cambio de afiliación sindical o desafiliación, el trabajador se mantendrá afecto al instrumento colectivo negociado por el sindicato al que pertenecía y que estuviere vigente, debiendo pagar el </a:t>
            </a:r>
            <a:r>
              <a:rPr lang="es-MX" sz="2000" u="sng" dirty="0" smtClean="0">
                <a:solidFill>
                  <a:srgbClr val="0070C0"/>
                </a:solidFill>
              </a:rPr>
              <a:t>total</a:t>
            </a:r>
            <a:r>
              <a:rPr lang="es-MX" sz="2000" dirty="0" smtClean="0">
                <a:solidFill>
                  <a:srgbClr val="0070C0"/>
                </a:solidFill>
              </a:rPr>
              <a:t> de la cuota mensual ordinaria de ese sindicato, durante toda la vigencia del instrumento colectivo.</a:t>
            </a:r>
          </a:p>
          <a:p>
            <a:pPr algn="just"/>
            <a:endParaRPr lang="es-MX" sz="2000" dirty="0">
              <a:solidFill>
                <a:srgbClr val="0070C0"/>
              </a:solidFill>
            </a:endParaRPr>
          </a:p>
          <a:p>
            <a:pPr algn="just"/>
            <a:r>
              <a:rPr lang="es-MX" sz="2000" dirty="0" smtClean="0">
                <a:solidFill>
                  <a:srgbClr val="0070C0"/>
                </a:solidFill>
              </a:rPr>
              <a:t>Al término de la vigencia del instrumento colectivo del sindicato al que estaba afiliado, el trabajador pasará a estar afecto al instrumento colectivo del sindicato al que se hubiese afiliado, de existir este.</a:t>
            </a:r>
          </a:p>
          <a:p>
            <a:pPr algn="just"/>
            <a:endParaRPr lang="es-MX" sz="2000" dirty="0">
              <a:solidFill>
                <a:srgbClr val="0070C0"/>
              </a:solidFill>
            </a:endParaRPr>
          </a:p>
          <a:p>
            <a:pPr algn="just"/>
            <a:r>
              <a:rPr lang="es-MX" sz="2000" dirty="0" smtClean="0">
                <a:solidFill>
                  <a:srgbClr val="0070C0"/>
                </a:solidFill>
              </a:rPr>
              <a:t>Ningún trabajador podrá estar afecto a más de un contrato colectivo de trabajo con el mismo empleador (art. 307).</a:t>
            </a:r>
          </a:p>
          <a:p>
            <a:pPr algn="just"/>
            <a:endParaRPr lang="es-MX" sz="2000" dirty="0">
              <a:solidFill>
                <a:srgbClr val="0070C0"/>
              </a:solidFill>
            </a:endParaRPr>
          </a:p>
          <a:p>
            <a:pPr algn="just"/>
            <a:r>
              <a:rPr lang="es-MX" sz="2000" dirty="0" smtClean="0">
                <a:solidFill>
                  <a:srgbClr val="0070C0"/>
                </a:solidFill>
              </a:rPr>
              <a:t>Afiliación sindical durante la negociación (331)</a:t>
            </a:r>
          </a:p>
          <a:p>
            <a:endParaRPr lang="es-MX" dirty="0"/>
          </a:p>
          <a:p>
            <a:endParaRPr lang="es-CL" dirty="0"/>
          </a:p>
        </p:txBody>
      </p:sp>
    </p:spTree>
    <p:extLst>
      <p:ext uri="{BB962C8B-B14F-4D97-AF65-F5344CB8AC3E}">
        <p14:creationId xmlns:p14="http://schemas.microsoft.com/office/powerpoint/2010/main" val="709644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472" y="374700"/>
            <a:ext cx="9503054" cy="492443"/>
          </a:xfrm>
          <a:prstGeom prst="rect">
            <a:avLst/>
          </a:prstGeom>
        </p:spPr>
        <p:txBody>
          <a:bodyPr vert="horz" wrap="square" lIns="0" tIns="0" rIns="0" bIns="0" rtlCol="0">
            <a:spAutoFit/>
          </a:bodyPr>
          <a:lstStyle/>
          <a:p>
            <a:pPr marL="12700">
              <a:lnSpc>
                <a:spcPct val="100000"/>
              </a:lnSpc>
            </a:pPr>
            <a:r>
              <a:rPr lang="es-MX" sz="3200" b="1" spc="-5" dirty="0" smtClean="0"/>
              <a:t>4. </a:t>
            </a:r>
            <a:r>
              <a:rPr sz="3200" b="1" spc="-5" dirty="0" err="1" smtClean="0"/>
              <a:t>Extensión</a:t>
            </a:r>
            <a:r>
              <a:rPr sz="3200" b="1" spc="-5" dirty="0" smtClean="0"/>
              <a:t> </a:t>
            </a:r>
            <a:r>
              <a:rPr sz="3200" b="1" dirty="0"/>
              <a:t>de</a:t>
            </a:r>
            <a:r>
              <a:rPr sz="3200" b="1" spc="-75" dirty="0"/>
              <a:t> </a:t>
            </a:r>
            <a:r>
              <a:rPr sz="3200" b="1" spc="-5" dirty="0"/>
              <a:t>Beneficios</a:t>
            </a:r>
          </a:p>
        </p:txBody>
      </p:sp>
      <p:sp>
        <p:nvSpPr>
          <p:cNvPr id="3"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8" name="object 8"/>
          <p:cNvSpPr/>
          <p:nvPr/>
        </p:nvSpPr>
        <p:spPr>
          <a:xfrm>
            <a:off x="8686800" y="292100"/>
            <a:ext cx="2667000" cy="469900"/>
          </a:xfrm>
          <a:custGeom>
            <a:avLst/>
            <a:gdLst/>
            <a:ahLst/>
            <a:cxnLst/>
            <a:rect l="l" t="t" r="r" b="b"/>
            <a:pathLst>
              <a:path w="2667000" h="469900">
                <a:moveTo>
                  <a:pt x="2667000" y="0"/>
                </a:moveTo>
                <a:lnTo>
                  <a:pt x="234950" y="0"/>
                </a:lnTo>
                <a:lnTo>
                  <a:pt x="0" y="234950"/>
                </a:lnTo>
                <a:lnTo>
                  <a:pt x="234950" y="469900"/>
                </a:lnTo>
                <a:lnTo>
                  <a:pt x="2667000" y="469900"/>
                </a:lnTo>
                <a:lnTo>
                  <a:pt x="2667000" y="0"/>
                </a:lnTo>
                <a:close/>
              </a:path>
            </a:pathLst>
          </a:custGeom>
          <a:solidFill>
            <a:srgbClr val="374650"/>
          </a:solidFill>
        </p:spPr>
        <p:txBody>
          <a:bodyPr wrap="square" lIns="0" tIns="0" rIns="0" bIns="0" rtlCol="0"/>
          <a:lstStyle/>
          <a:p>
            <a:endParaRPr>
              <a:solidFill>
                <a:prstClr val="black"/>
              </a:solidFill>
            </a:endParaRPr>
          </a:p>
        </p:txBody>
      </p:sp>
      <p:sp>
        <p:nvSpPr>
          <p:cNvPr id="9" name="object 9"/>
          <p:cNvSpPr txBox="1"/>
          <p:nvPr/>
        </p:nvSpPr>
        <p:spPr>
          <a:xfrm>
            <a:off x="9124733" y="377961"/>
            <a:ext cx="1990089" cy="284480"/>
          </a:xfrm>
          <a:prstGeom prst="rect">
            <a:avLst/>
          </a:prstGeom>
        </p:spPr>
        <p:txBody>
          <a:bodyPr vert="horz" wrap="square" lIns="0" tIns="0" rIns="0" bIns="0" rtlCol="0">
            <a:spAutoFit/>
          </a:bodyPr>
          <a:lstStyle/>
          <a:p>
            <a:pPr marL="12700"/>
            <a:r>
              <a:rPr sz="1750" spc="20" dirty="0">
                <a:solidFill>
                  <a:srgbClr val="FFFFFF"/>
                </a:solidFill>
                <a:latin typeface="Calibri Light"/>
                <a:cs typeface="Calibri Light"/>
              </a:rPr>
              <a:t>CON LA ANTIGUA</a:t>
            </a:r>
            <a:r>
              <a:rPr sz="1750" spc="-75" dirty="0">
                <a:solidFill>
                  <a:srgbClr val="FFFFFF"/>
                </a:solidFill>
                <a:latin typeface="Calibri Light"/>
                <a:cs typeface="Calibri Light"/>
              </a:rPr>
              <a:t> </a:t>
            </a:r>
            <a:r>
              <a:rPr sz="1750" spc="15" dirty="0">
                <a:solidFill>
                  <a:srgbClr val="FFFFFF"/>
                </a:solidFill>
                <a:latin typeface="Calibri Light"/>
                <a:cs typeface="Calibri Light"/>
              </a:rPr>
              <a:t>LEY</a:t>
            </a:r>
            <a:endParaRPr sz="1750">
              <a:solidFill>
                <a:prstClr val="black"/>
              </a:solidFill>
              <a:latin typeface="Calibri Light"/>
              <a:cs typeface="Calibri Light"/>
            </a:endParaRPr>
          </a:p>
        </p:txBody>
      </p:sp>
      <p:sp>
        <p:nvSpPr>
          <p:cNvPr id="10" name="object 10"/>
          <p:cNvSpPr/>
          <p:nvPr/>
        </p:nvSpPr>
        <p:spPr>
          <a:xfrm>
            <a:off x="1155700" y="2527300"/>
            <a:ext cx="9817100" cy="3873500"/>
          </a:xfrm>
          <a:custGeom>
            <a:avLst/>
            <a:gdLst/>
            <a:ahLst/>
            <a:cxnLst/>
            <a:rect l="l" t="t" r="r" b="b"/>
            <a:pathLst>
              <a:path w="9817100" h="3873500">
                <a:moveTo>
                  <a:pt x="0" y="0"/>
                </a:moveTo>
                <a:lnTo>
                  <a:pt x="9817100" y="0"/>
                </a:lnTo>
                <a:lnTo>
                  <a:pt x="9817100" y="3873500"/>
                </a:lnTo>
                <a:lnTo>
                  <a:pt x="0" y="38735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11" name="object 11"/>
          <p:cNvSpPr/>
          <p:nvPr/>
        </p:nvSpPr>
        <p:spPr>
          <a:xfrm>
            <a:off x="3225799" y="3479800"/>
            <a:ext cx="0" cy="2068195"/>
          </a:xfrm>
          <a:custGeom>
            <a:avLst/>
            <a:gdLst/>
            <a:ahLst/>
            <a:cxnLst/>
            <a:rect l="l" t="t" r="r" b="b"/>
            <a:pathLst>
              <a:path h="2068195">
                <a:moveTo>
                  <a:pt x="0" y="0"/>
                </a:moveTo>
                <a:lnTo>
                  <a:pt x="0" y="2068001"/>
                </a:lnTo>
              </a:path>
            </a:pathLst>
          </a:custGeom>
          <a:ln w="25400">
            <a:solidFill>
              <a:srgbClr val="5B9BD5"/>
            </a:solidFill>
          </a:ln>
        </p:spPr>
        <p:txBody>
          <a:bodyPr wrap="square" lIns="0" tIns="0" rIns="0" bIns="0" rtlCol="0"/>
          <a:lstStyle/>
          <a:p>
            <a:endParaRPr>
              <a:solidFill>
                <a:prstClr val="black"/>
              </a:solidFill>
            </a:endParaRPr>
          </a:p>
        </p:txBody>
      </p:sp>
      <p:sp>
        <p:nvSpPr>
          <p:cNvPr id="12" name="object 12"/>
          <p:cNvSpPr/>
          <p:nvPr/>
        </p:nvSpPr>
        <p:spPr>
          <a:xfrm>
            <a:off x="6324598" y="3479800"/>
            <a:ext cx="0" cy="2068195"/>
          </a:xfrm>
          <a:custGeom>
            <a:avLst/>
            <a:gdLst/>
            <a:ahLst/>
            <a:cxnLst/>
            <a:rect l="l" t="t" r="r" b="b"/>
            <a:pathLst>
              <a:path h="2068195">
                <a:moveTo>
                  <a:pt x="1" y="0"/>
                </a:moveTo>
                <a:lnTo>
                  <a:pt x="0" y="2068001"/>
                </a:lnTo>
              </a:path>
            </a:pathLst>
          </a:custGeom>
          <a:ln w="25400">
            <a:solidFill>
              <a:srgbClr val="5B9BD5"/>
            </a:solidFill>
          </a:ln>
        </p:spPr>
        <p:txBody>
          <a:bodyPr wrap="square" lIns="0" tIns="0" rIns="0" bIns="0" rtlCol="0"/>
          <a:lstStyle/>
          <a:p>
            <a:endParaRPr>
              <a:solidFill>
                <a:prstClr val="black"/>
              </a:solidFill>
            </a:endParaRPr>
          </a:p>
        </p:txBody>
      </p:sp>
      <p:sp>
        <p:nvSpPr>
          <p:cNvPr id="13" name="object 13"/>
          <p:cNvSpPr/>
          <p:nvPr/>
        </p:nvSpPr>
        <p:spPr>
          <a:xfrm>
            <a:off x="8699499" y="3479800"/>
            <a:ext cx="0" cy="2068195"/>
          </a:xfrm>
          <a:custGeom>
            <a:avLst/>
            <a:gdLst/>
            <a:ahLst/>
            <a:cxnLst/>
            <a:rect l="l" t="t" r="r" b="b"/>
            <a:pathLst>
              <a:path h="2068195">
                <a:moveTo>
                  <a:pt x="0" y="0"/>
                </a:moveTo>
                <a:lnTo>
                  <a:pt x="0" y="2068001"/>
                </a:lnTo>
              </a:path>
            </a:pathLst>
          </a:custGeom>
          <a:ln w="25400">
            <a:solidFill>
              <a:srgbClr val="5B9BD5"/>
            </a:solidFill>
          </a:ln>
        </p:spPr>
        <p:txBody>
          <a:bodyPr wrap="square" lIns="0" tIns="0" rIns="0" bIns="0" rtlCol="0"/>
          <a:lstStyle/>
          <a:p>
            <a:endParaRPr>
              <a:solidFill>
                <a:prstClr val="black"/>
              </a:solidFill>
            </a:endParaRPr>
          </a:p>
        </p:txBody>
      </p:sp>
      <p:sp>
        <p:nvSpPr>
          <p:cNvPr id="14" name="object 14"/>
          <p:cNvSpPr/>
          <p:nvPr/>
        </p:nvSpPr>
        <p:spPr>
          <a:xfrm>
            <a:off x="1155700" y="1803400"/>
            <a:ext cx="9817100" cy="723900"/>
          </a:xfrm>
          <a:custGeom>
            <a:avLst/>
            <a:gdLst/>
            <a:ahLst/>
            <a:cxnLst/>
            <a:rect l="l" t="t" r="r" b="b"/>
            <a:pathLst>
              <a:path w="9817100" h="723900">
                <a:moveTo>
                  <a:pt x="0" y="0"/>
                </a:moveTo>
                <a:lnTo>
                  <a:pt x="9817100" y="0"/>
                </a:lnTo>
                <a:lnTo>
                  <a:pt x="9817100" y="723900"/>
                </a:lnTo>
                <a:lnTo>
                  <a:pt x="0" y="7239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15" name="object 15"/>
          <p:cNvSpPr txBox="1"/>
          <p:nvPr/>
        </p:nvSpPr>
        <p:spPr>
          <a:xfrm>
            <a:off x="1503133" y="3897302"/>
            <a:ext cx="1372870" cy="1118235"/>
          </a:xfrm>
          <a:prstGeom prst="rect">
            <a:avLst/>
          </a:prstGeom>
        </p:spPr>
        <p:txBody>
          <a:bodyPr vert="horz" wrap="square" lIns="0" tIns="0" rIns="0" bIns="0" rtlCol="0">
            <a:spAutoFit/>
          </a:bodyPr>
          <a:lstStyle/>
          <a:p>
            <a:pPr marL="12700" marR="5080" indent="-635" algn="ctr">
              <a:lnSpc>
                <a:spcPct val="100299"/>
              </a:lnSpc>
            </a:pPr>
            <a:r>
              <a:rPr spc="-5" dirty="0">
                <a:solidFill>
                  <a:srgbClr val="556F79"/>
                </a:solidFill>
                <a:latin typeface="Calibri Light"/>
                <a:cs typeface="Calibri Light"/>
              </a:rPr>
              <a:t>Extiende el  </a:t>
            </a:r>
            <a:r>
              <a:rPr spc="-20" dirty="0">
                <a:solidFill>
                  <a:srgbClr val="556F79"/>
                </a:solidFill>
                <a:latin typeface="Calibri Light"/>
                <a:cs typeface="Calibri Light"/>
              </a:rPr>
              <a:t>empleador,</a:t>
            </a:r>
            <a:r>
              <a:rPr spc="-80" dirty="0">
                <a:solidFill>
                  <a:srgbClr val="556F79"/>
                </a:solidFill>
                <a:latin typeface="Calibri Light"/>
                <a:cs typeface="Calibri Light"/>
              </a:rPr>
              <a:t> </a:t>
            </a:r>
            <a:r>
              <a:rPr dirty="0">
                <a:solidFill>
                  <a:srgbClr val="556F79"/>
                </a:solidFill>
                <a:latin typeface="Calibri Light"/>
                <a:cs typeface="Calibri Light"/>
              </a:rPr>
              <a:t>sin  </a:t>
            </a:r>
            <a:r>
              <a:rPr spc="-10" dirty="0">
                <a:solidFill>
                  <a:srgbClr val="556F79"/>
                </a:solidFill>
                <a:latin typeface="Calibri Light"/>
                <a:cs typeface="Calibri Light"/>
              </a:rPr>
              <a:t>preguntarle </a:t>
            </a:r>
            <a:r>
              <a:rPr dirty="0">
                <a:solidFill>
                  <a:srgbClr val="556F79"/>
                </a:solidFill>
                <a:latin typeface="Calibri Light"/>
                <a:cs typeface="Calibri Light"/>
              </a:rPr>
              <a:t>a  </a:t>
            </a:r>
            <a:r>
              <a:rPr spc="-5" dirty="0">
                <a:solidFill>
                  <a:srgbClr val="556F79"/>
                </a:solidFill>
                <a:latin typeface="Calibri Light"/>
                <a:cs typeface="Calibri Light"/>
              </a:rPr>
              <a:t>nadie.</a:t>
            </a:r>
            <a:endParaRPr>
              <a:solidFill>
                <a:prstClr val="black"/>
              </a:solidFill>
              <a:latin typeface="Calibri Light"/>
              <a:cs typeface="Calibri Light"/>
            </a:endParaRPr>
          </a:p>
        </p:txBody>
      </p:sp>
      <p:sp>
        <p:nvSpPr>
          <p:cNvPr id="16" name="object 16"/>
          <p:cNvSpPr txBox="1"/>
          <p:nvPr/>
        </p:nvSpPr>
        <p:spPr>
          <a:xfrm>
            <a:off x="3694226" y="3259371"/>
            <a:ext cx="2158365" cy="2489200"/>
          </a:xfrm>
          <a:prstGeom prst="rect">
            <a:avLst/>
          </a:prstGeom>
        </p:spPr>
        <p:txBody>
          <a:bodyPr vert="horz" wrap="square" lIns="0" tIns="1270" rIns="0" bIns="0" rtlCol="0">
            <a:spAutoFit/>
          </a:bodyPr>
          <a:lstStyle/>
          <a:p>
            <a:pPr marL="66040" marR="57785" algn="ctr">
              <a:lnSpc>
                <a:spcPct val="99500"/>
              </a:lnSpc>
              <a:spcBef>
                <a:spcPts val="10"/>
              </a:spcBef>
            </a:pPr>
            <a:r>
              <a:rPr spc="-5" dirty="0">
                <a:solidFill>
                  <a:srgbClr val="556F79"/>
                </a:solidFill>
                <a:latin typeface="Calibri Light"/>
                <a:cs typeface="Calibri Light"/>
              </a:rPr>
              <a:t>Si </a:t>
            </a:r>
            <a:r>
              <a:rPr dirty="0">
                <a:solidFill>
                  <a:srgbClr val="556F79"/>
                </a:solidFill>
                <a:latin typeface="Calibri Light"/>
                <a:cs typeface="Calibri Light"/>
              </a:rPr>
              <a:t>se le </a:t>
            </a:r>
            <a:r>
              <a:rPr spc="-5" dirty="0">
                <a:solidFill>
                  <a:srgbClr val="556F79"/>
                </a:solidFill>
                <a:latin typeface="Calibri Light"/>
                <a:cs typeface="Calibri Light"/>
              </a:rPr>
              <a:t>extiende </a:t>
            </a:r>
            <a:r>
              <a:rPr dirty="0">
                <a:solidFill>
                  <a:srgbClr val="556F79"/>
                </a:solidFill>
                <a:latin typeface="Calibri Light"/>
                <a:cs typeface="Calibri Light"/>
              </a:rPr>
              <a:t>a  </a:t>
            </a:r>
            <a:r>
              <a:rPr spc="-10" dirty="0">
                <a:solidFill>
                  <a:srgbClr val="556F79"/>
                </a:solidFill>
                <a:latin typeface="Calibri Light"/>
                <a:cs typeface="Calibri Light"/>
              </a:rPr>
              <a:t>trabajadores </a:t>
            </a:r>
            <a:r>
              <a:rPr dirty="0">
                <a:solidFill>
                  <a:srgbClr val="556F79"/>
                </a:solidFill>
                <a:latin typeface="Calibri Light"/>
                <a:cs typeface="Calibri Light"/>
              </a:rPr>
              <a:t>que  </a:t>
            </a:r>
            <a:r>
              <a:rPr spc="-5" dirty="0">
                <a:solidFill>
                  <a:srgbClr val="556F79"/>
                </a:solidFill>
                <a:latin typeface="Calibri Light"/>
                <a:cs typeface="Calibri Light"/>
              </a:rPr>
              <a:t>desempeñan</a:t>
            </a:r>
            <a:endParaRPr>
              <a:solidFill>
                <a:prstClr val="black"/>
              </a:solidFill>
              <a:latin typeface="Calibri Light"/>
              <a:cs typeface="Calibri Light"/>
            </a:endParaRPr>
          </a:p>
          <a:p>
            <a:pPr marL="12700" marR="5080" indent="635" algn="ctr">
              <a:spcBef>
                <a:spcPts val="40"/>
              </a:spcBef>
            </a:pPr>
            <a:r>
              <a:rPr spc="-5" dirty="0">
                <a:solidFill>
                  <a:srgbClr val="556F79"/>
                </a:solidFill>
                <a:latin typeface="Calibri Light"/>
                <a:cs typeface="Calibri Light"/>
              </a:rPr>
              <a:t>funciones similares, el  trabajador debe  aportar el </a:t>
            </a:r>
            <a:r>
              <a:rPr dirty="0">
                <a:solidFill>
                  <a:srgbClr val="556F79"/>
                </a:solidFill>
                <a:latin typeface="Calibri Light"/>
                <a:cs typeface="Calibri Light"/>
              </a:rPr>
              <a:t>75% de la  </a:t>
            </a:r>
            <a:r>
              <a:rPr spc="-10" dirty="0">
                <a:solidFill>
                  <a:srgbClr val="556F79"/>
                </a:solidFill>
                <a:latin typeface="Calibri Light"/>
                <a:cs typeface="Calibri Light"/>
              </a:rPr>
              <a:t>cuota </a:t>
            </a:r>
            <a:r>
              <a:rPr dirty="0">
                <a:solidFill>
                  <a:srgbClr val="556F79"/>
                </a:solidFill>
                <a:latin typeface="Calibri Light"/>
                <a:cs typeface="Calibri Light"/>
              </a:rPr>
              <a:t>al </a:t>
            </a:r>
            <a:r>
              <a:rPr spc="-10" dirty="0">
                <a:solidFill>
                  <a:srgbClr val="556F79"/>
                </a:solidFill>
                <a:latin typeface="Calibri Light"/>
                <a:cs typeface="Calibri Light"/>
              </a:rPr>
              <a:t>sindicato </a:t>
            </a:r>
            <a:r>
              <a:rPr dirty="0">
                <a:solidFill>
                  <a:srgbClr val="556F79"/>
                </a:solidFill>
                <a:latin typeface="Calibri Light"/>
                <a:cs typeface="Calibri Light"/>
              </a:rPr>
              <a:t>que  </a:t>
            </a:r>
            <a:r>
              <a:rPr spc="-10" dirty="0">
                <a:solidFill>
                  <a:srgbClr val="556F79"/>
                </a:solidFill>
                <a:latin typeface="Calibri Light"/>
                <a:cs typeface="Calibri Light"/>
              </a:rPr>
              <a:t>negoció, </a:t>
            </a:r>
            <a:r>
              <a:rPr spc="-5" dirty="0">
                <a:solidFill>
                  <a:srgbClr val="556F79"/>
                </a:solidFill>
                <a:latin typeface="Calibri Light"/>
                <a:cs typeface="Calibri Light"/>
              </a:rPr>
              <a:t>por el período  </a:t>
            </a:r>
            <a:r>
              <a:rPr dirty="0">
                <a:solidFill>
                  <a:srgbClr val="556F79"/>
                </a:solidFill>
                <a:latin typeface="Calibri Light"/>
                <a:cs typeface="Calibri Light"/>
              </a:rPr>
              <a:t>que se </a:t>
            </a:r>
            <a:r>
              <a:rPr spc="-5" dirty="0">
                <a:solidFill>
                  <a:srgbClr val="556F79"/>
                </a:solidFill>
                <a:latin typeface="Calibri Light"/>
                <a:cs typeface="Calibri Light"/>
              </a:rPr>
              <a:t>les</a:t>
            </a:r>
            <a:r>
              <a:rPr spc="-50" dirty="0">
                <a:solidFill>
                  <a:srgbClr val="556F79"/>
                </a:solidFill>
                <a:latin typeface="Calibri Light"/>
                <a:cs typeface="Calibri Light"/>
              </a:rPr>
              <a:t> </a:t>
            </a:r>
            <a:r>
              <a:rPr spc="-5" dirty="0">
                <a:solidFill>
                  <a:srgbClr val="556F79"/>
                </a:solidFill>
                <a:latin typeface="Calibri Light"/>
                <a:cs typeface="Calibri Light"/>
              </a:rPr>
              <a:t>aplique.</a:t>
            </a:r>
            <a:endParaRPr>
              <a:solidFill>
                <a:prstClr val="black"/>
              </a:solidFill>
              <a:latin typeface="Calibri Light"/>
              <a:cs typeface="Calibri Light"/>
            </a:endParaRPr>
          </a:p>
        </p:txBody>
      </p:sp>
      <p:sp>
        <p:nvSpPr>
          <p:cNvPr id="17" name="object 17"/>
          <p:cNvSpPr txBox="1"/>
          <p:nvPr/>
        </p:nvSpPr>
        <p:spPr>
          <a:xfrm>
            <a:off x="6676097" y="3398413"/>
            <a:ext cx="1814195" cy="2209165"/>
          </a:xfrm>
          <a:prstGeom prst="rect">
            <a:avLst/>
          </a:prstGeom>
        </p:spPr>
        <p:txBody>
          <a:bodyPr vert="horz" wrap="square" lIns="0" tIns="635" rIns="0" bIns="0" rtlCol="0">
            <a:spAutoFit/>
          </a:bodyPr>
          <a:lstStyle/>
          <a:p>
            <a:pPr marL="12065" marR="5080" indent="635" algn="ctr">
              <a:lnSpc>
                <a:spcPct val="99500"/>
              </a:lnSpc>
              <a:spcBef>
                <a:spcPts val="5"/>
              </a:spcBef>
            </a:pPr>
            <a:r>
              <a:rPr spc="-5" dirty="0">
                <a:solidFill>
                  <a:srgbClr val="556F79"/>
                </a:solidFill>
                <a:latin typeface="Calibri Light"/>
                <a:cs typeface="Calibri Light"/>
              </a:rPr>
              <a:t>El trabajador </a:t>
            </a:r>
            <a:r>
              <a:rPr dirty="0">
                <a:solidFill>
                  <a:srgbClr val="556F79"/>
                </a:solidFill>
                <a:latin typeface="Calibri Light"/>
                <a:cs typeface="Calibri Light"/>
              </a:rPr>
              <a:t>que  se </a:t>
            </a:r>
            <a:r>
              <a:rPr spc="-5" dirty="0">
                <a:solidFill>
                  <a:srgbClr val="556F79"/>
                </a:solidFill>
                <a:latin typeface="Calibri Light"/>
                <a:cs typeface="Calibri Light"/>
              </a:rPr>
              <a:t>desafilie del  </a:t>
            </a:r>
            <a:r>
              <a:rPr spc="-10" dirty="0">
                <a:solidFill>
                  <a:srgbClr val="556F79"/>
                </a:solidFill>
                <a:latin typeface="Calibri Light"/>
                <a:cs typeface="Calibri Light"/>
              </a:rPr>
              <a:t>sindicato</a:t>
            </a:r>
            <a:r>
              <a:rPr spc="-45" dirty="0">
                <a:solidFill>
                  <a:srgbClr val="556F79"/>
                </a:solidFill>
                <a:latin typeface="Calibri Light"/>
                <a:cs typeface="Calibri Light"/>
              </a:rPr>
              <a:t> </a:t>
            </a:r>
            <a:r>
              <a:rPr spc="-5" dirty="0">
                <a:solidFill>
                  <a:srgbClr val="556F79"/>
                </a:solidFill>
                <a:latin typeface="Calibri Light"/>
                <a:cs typeface="Calibri Light"/>
              </a:rPr>
              <a:t>debe</a:t>
            </a:r>
            <a:endParaRPr>
              <a:solidFill>
                <a:prstClr val="black"/>
              </a:solidFill>
              <a:latin typeface="Calibri Light"/>
              <a:cs typeface="Calibri Light"/>
            </a:endParaRPr>
          </a:p>
          <a:p>
            <a:pPr marL="12065" marR="5080" algn="ctr">
              <a:lnSpc>
                <a:spcPct val="99500"/>
              </a:lnSpc>
              <a:spcBef>
                <a:spcPts val="50"/>
              </a:spcBef>
            </a:pPr>
            <a:r>
              <a:rPr dirty="0">
                <a:solidFill>
                  <a:srgbClr val="556F79"/>
                </a:solidFill>
                <a:latin typeface="Calibri Light"/>
                <a:cs typeface="Calibri Light"/>
              </a:rPr>
              <a:t>seguir </a:t>
            </a:r>
            <a:r>
              <a:rPr spc="-5" dirty="0">
                <a:solidFill>
                  <a:srgbClr val="556F79"/>
                </a:solidFill>
                <a:latin typeface="Calibri Light"/>
                <a:cs typeface="Calibri Light"/>
              </a:rPr>
              <a:t>aportando</a:t>
            </a:r>
            <a:r>
              <a:rPr spc="-80" dirty="0">
                <a:solidFill>
                  <a:srgbClr val="556F79"/>
                </a:solidFill>
                <a:latin typeface="Calibri Light"/>
                <a:cs typeface="Calibri Light"/>
              </a:rPr>
              <a:t> </a:t>
            </a:r>
            <a:r>
              <a:rPr spc="-5" dirty="0">
                <a:solidFill>
                  <a:srgbClr val="556F79"/>
                </a:solidFill>
                <a:latin typeface="Calibri Light"/>
                <a:cs typeface="Calibri Light"/>
              </a:rPr>
              <a:t>el  </a:t>
            </a:r>
            <a:r>
              <a:rPr dirty="0">
                <a:solidFill>
                  <a:srgbClr val="556F79"/>
                </a:solidFill>
                <a:latin typeface="Calibri Light"/>
                <a:cs typeface="Calibri Light"/>
              </a:rPr>
              <a:t>75% de la </a:t>
            </a:r>
            <a:r>
              <a:rPr spc="-10" dirty="0">
                <a:solidFill>
                  <a:srgbClr val="556F79"/>
                </a:solidFill>
                <a:latin typeface="Calibri Light"/>
                <a:cs typeface="Calibri Light"/>
              </a:rPr>
              <a:t>cuota  </a:t>
            </a:r>
            <a:r>
              <a:rPr spc="-5" dirty="0">
                <a:solidFill>
                  <a:srgbClr val="556F79"/>
                </a:solidFill>
                <a:latin typeface="Calibri Light"/>
                <a:cs typeface="Calibri Light"/>
              </a:rPr>
              <a:t>sindical </a:t>
            </a:r>
            <a:r>
              <a:rPr spc="-10" dirty="0">
                <a:solidFill>
                  <a:srgbClr val="556F79"/>
                </a:solidFill>
                <a:latin typeface="Calibri Light"/>
                <a:cs typeface="Calibri Light"/>
              </a:rPr>
              <a:t>durante </a:t>
            </a:r>
            <a:r>
              <a:rPr dirty="0">
                <a:solidFill>
                  <a:srgbClr val="556F79"/>
                </a:solidFill>
                <a:latin typeface="Calibri Light"/>
                <a:cs typeface="Calibri Light"/>
              </a:rPr>
              <a:t>la  </a:t>
            </a:r>
            <a:r>
              <a:rPr spc="-5" dirty="0">
                <a:solidFill>
                  <a:srgbClr val="556F79"/>
                </a:solidFill>
                <a:latin typeface="Calibri Light"/>
                <a:cs typeface="Calibri Light"/>
              </a:rPr>
              <a:t>vigencia del  </a:t>
            </a:r>
            <a:r>
              <a:rPr spc="-15" dirty="0">
                <a:solidFill>
                  <a:srgbClr val="556F79"/>
                </a:solidFill>
                <a:latin typeface="Calibri Light"/>
                <a:cs typeface="Calibri Light"/>
              </a:rPr>
              <a:t>contrato</a:t>
            </a:r>
            <a:r>
              <a:rPr spc="-55" dirty="0">
                <a:solidFill>
                  <a:srgbClr val="556F79"/>
                </a:solidFill>
                <a:latin typeface="Calibri Light"/>
                <a:cs typeface="Calibri Light"/>
              </a:rPr>
              <a:t> </a:t>
            </a:r>
            <a:r>
              <a:rPr spc="-10" dirty="0">
                <a:solidFill>
                  <a:srgbClr val="556F79"/>
                </a:solidFill>
                <a:latin typeface="Calibri Light"/>
                <a:cs typeface="Calibri Light"/>
              </a:rPr>
              <a:t>colectivo.</a:t>
            </a:r>
            <a:endParaRPr>
              <a:solidFill>
                <a:prstClr val="black"/>
              </a:solidFill>
              <a:latin typeface="Calibri Light"/>
              <a:cs typeface="Calibri Light"/>
            </a:endParaRPr>
          </a:p>
        </p:txBody>
      </p:sp>
      <p:sp>
        <p:nvSpPr>
          <p:cNvPr id="18" name="object 18"/>
          <p:cNvSpPr txBox="1"/>
          <p:nvPr/>
        </p:nvSpPr>
        <p:spPr>
          <a:xfrm>
            <a:off x="8983865" y="3205345"/>
            <a:ext cx="1700530" cy="2489200"/>
          </a:xfrm>
          <a:prstGeom prst="rect">
            <a:avLst/>
          </a:prstGeom>
        </p:spPr>
        <p:txBody>
          <a:bodyPr vert="horz" wrap="square" lIns="0" tIns="1270" rIns="0" bIns="0" rtlCol="0">
            <a:spAutoFit/>
          </a:bodyPr>
          <a:lstStyle/>
          <a:p>
            <a:pPr marL="60325" marR="51435" algn="ctr">
              <a:lnSpc>
                <a:spcPct val="99500"/>
              </a:lnSpc>
              <a:spcBef>
                <a:spcPts val="10"/>
              </a:spcBef>
            </a:pPr>
            <a:r>
              <a:rPr spc="-5" dirty="0">
                <a:solidFill>
                  <a:srgbClr val="556F79"/>
                </a:solidFill>
                <a:latin typeface="Calibri Light"/>
                <a:cs typeface="Calibri Light"/>
              </a:rPr>
              <a:t>El trabajador</a:t>
            </a:r>
            <a:r>
              <a:rPr spc="-75" dirty="0">
                <a:solidFill>
                  <a:srgbClr val="556F79"/>
                </a:solidFill>
                <a:latin typeface="Calibri Light"/>
                <a:cs typeface="Calibri Light"/>
              </a:rPr>
              <a:t> </a:t>
            </a:r>
            <a:r>
              <a:rPr dirty="0">
                <a:solidFill>
                  <a:srgbClr val="556F79"/>
                </a:solidFill>
                <a:latin typeface="Calibri Light"/>
                <a:cs typeface="Calibri Light"/>
              </a:rPr>
              <a:t>que  </a:t>
            </a:r>
            <a:r>
              <a:rPr spc="-5" dirty="0">
                <a:solidFill>
                  <a:srgbClr val="556F79"/>
                </a:solidFill>
                <a:latin typeface="Calibri Light"/>
                <a:cs typeface="Calibri Light"/>
              </a:rPr>
              <a:t>ingrese </a:t>
            </a:r>
            <a:r>
              <a:rPr dirty="0">
                <a:solidFill>
                  <a:srgbClr val="556F79"/>
                </a:solidFill>
                <a:latin typeface="Calibri Light"/>
                <a:cs typeface="Calibri Light"/>
              </a:rPr>
              <a:t>a la  </a:t>
            </a:r>
            <a:r>
              <a:rPr spc="-5" dirty="0">
                <a:solidFill>
                  <a:srgbClr val="556F79"/>
                </a:solidFill>
                <a:latin typeface="Calibri Light"/>
                <a:cs typeface="Calibri Light"/>
              </a:rPr>
              <a:t>empresa </a:t>
            </a:r>
            <a:r>
              <a:rPr dirty="0">
                <a:solidFill>
                  <a:srgbClr val="556F79"/>
                </a:solidFill>
                <a:latin typeface="Calibri Light"/>
                <a:cs typeface="Calibri Light"/>
              </a:rPr>
              <a:t>y se</a:t>
            </a:r>
            <a:r>
              <a:rPr spc="-95" dirty="0">
                <a:solidFill>
                  <a:srgbClr val="556F79"/>
                </a:solidFill>
                <a:latin typeface="Calibri Light"/>
                <a:cs typeface="Calibri Light"/>
              </a:rPr>
              <a:t> </a:t>
            </a:r>
            <a:r>
              <a:rPr dirty="0">
                <a:solidFill>
                  <a:srgbClr val="556F79"/>
                </a:solidFill>
                <a:latin typeface="Calibri Light"/>
                <a:cs typeface="Calibri Light"/>
              </a:rPr>
              <a:t>le</a:t>
            </a:r>
            <a:endParaRPr>
              <a:solidFill>
                <a:prstClr val="black"/>
              </a:solidFill>
              <a:latin typeface="Calibri Light"/>
              <a:cs typeface="Calibri Light"/>
            </a:endParaRPr>
          </a:p>
          <a:p>
            <a:pPr marL="12700" marR="5080" algn="ctr">
              <a:spcBef>
                <a:spcPts val="40"/>
              </a:spcBef>
            </a:pPr>
            <a:r>
              <a:rPr spc="-5" dirty="0">
                <a:solidFill>
                  <a:srgbClr val="556F79"/>
                </a:solidFill>
                <a:latin typeface="Calibri Light"/>
                <a:cs typeface="Calibri Light"/>
              </a:rPr>
              <a:t>extiendan los  beneficios por  parte del  empleador debe  </a:t>
            </a:r>
            <a:r>
              <a:rPr spc="-10" dirty="0">
                <a:solidFill>
                  <a:srgbClr val="556F79"/>
                </a:solidFill>
                <a:latin typeface="Calibri Light"/>
                <a:cs typeface="Calibri Light"/>
              </a:rPr>
              <a:t>pagar </a:t>
            </a:r>
            <a:r>
              <a:rPr spc="-5" dirty="0">
                <a:solidFill>
                  <a:srgbClr val="556F79"/>
                </a:solidFill>
                <a:latin typeface="Calibri Light"/>
                <a:cs typeface="Calibri Light"/>
              </a:rPr>
              <a:t>el </a:t>
            </a:r>
            <a:r>
              <a:rPr dirty="0">
                <a:solidFill>
                  <a:srgbClr val="556F79"/>
                </a:solidFill>
                <a:latin typeface="Calibri Light"/>
                <a:cs typeface="Calibri Light"/>
              </a:rPr>
              <a:t>75% de</a:t>
            </a:r>
            <a:r>
              <a:rPr spc="-40" dirty="0">
                <a:solidFill>
                  <a:srgbClr val="556F79"/>
                </a:solidFill>
                <a:latin typeface="Calibri Light"/>
                <a:cs typeface="Calibri Light"/>
              </a:rPr>
              <a:t> </a:t>
            </a:r>
            <a:r>
              <a:rPr dirty="0">
                <a:solidFill>
                  <a:srgbClr val="556F79"/>
                </a:solidFill>
                <a:latin typeface="Calibri Light"/>
                <a:cs typeface="Calibri Light"/>
              </a:rPr>
              <a:t>la  </a:t>
            </a:r>
            <a:r>
              <a:rPr spc="-10" dirty="0">
                <a:solidFill>
                  <a:srgbClr val="556F79"/>
                </a:solidFill>
                <a:latin typeface="Calibri Light"/>
                <a:cs typeface="Calibri Light"/>
              </a:rPr>
              <a:t>cuota</a:t>
            </a:r>
            <a:r>
              <a:rPr spc="-60" dirty="0">
                <a:solidFill>
                  <a:srgbClr val="556F79"/>
                </a:solidFill>
                <a:latin typeface="Calibri Light"/>
                <a:cs typeface="Calibri Light"/>
              </a:rPr>
              <a:t> </a:t>
            </a:r>
            <a:r>
              <a:rPr spc="-5" dirty="0">
                <a:solidFill>
                  <a:srgbClr val="556F79"/>
                </a:solidFill>
                <a:latin typeface="Calibri Light"/>
                <a:cs typeface="Calibri Light"/>
              </a:rPr>
              <a:t>sindical.</a:t>
            </a:r>
            <a:endParaRPr>
              <a:solidFill>
                <a:prstClr val="black"/>
              </a:solidFill>
              <a:latin typeface="Calibri Light"/>
              <a:cs typeface="Calibri Light"/>
            </a:endParaRPr>
          </a:p>
        </p:txBody>
      </p:sp>
      <p:sp>
        <p:nvSpPr>
          <p:cNvPr id="19" name="object 19"/>
          <p:cNvSpPr/>
          <p:nvPr/>
        </p:nvSpPr>
        <p:spPr>
          <a:xfrm>
            <a:off x="1860550" y="2203450"/>
            <a:ext cx="673100" cy="685800"/>
          </a:xfrm>
          <a:custGeom>
            <a:avLst/>
            <a:gdLst/>
            <a:ahLst/>
            <a:cxnLst/>
            <a:rect l="l" t="t" r="r" b="b"/>
            <a:pathLst>
              <a:path w="673100" h="685800">
                <a:moveTo>
                  <a:pt x="336550" y="0"/>
                </a:moveTo>
                <a:lnTo>
                  <a:pt x="290883" y="3130"/>
                </a:lnTo>
                <a:lnTo>
                  <a:pt x="247084" y="12248"/>
                </a:lnTo>
                <a:lnTo>
                  <a:pt x="205552" y="26946"/>
                </a:lnTo>
                <a:lnTo>
                  <a:pt x="166689" y="46815"/>
                </a:lnTo>
                <a:lnTo>
                  <a:pt x="130897" y="71446"/>
                </a:lnTo>
                <a:lnTo>
                  <a:pt x="98575" y="100431"/>
                </a:lnTo>
                <a:lnTo>
                  <a:pt x="70126" y="133362"/>
                </a:lnTo>
                <a:lnTo>
                  <a:pt x="45950" y="169830"/>
                </a:lnTo>
                <a:lnTo>
                  <a:pt x="26448" y="209426"/>
                </a:lnTo>
                <a:lnTo>
                  <a:pt x="12022" y="251742"/>
                </a:lnTo>
                <a:lnTo>
                  <a:pt x="3072" y="296369"/>
                </a:lnTo>
                <a:lnTo>
                  <a:pt x="0" y="342900"/>
                </a:lnTo>
                <a:lnTo>
                  <a:pt x="3072" y="389430"/>
                </a:lnTo>
                <a:lnTo>
                  <a:pt x="12022" y="434057"/>
                </a:lnTo>
                <a:lnTo>
                  <a:pt x="26448" y="476373"/>
                </a:lnTo>
                <a:lnTo>
                  <a:pt x="45950" y="515969"/>
                </a:lnTo>
                <a:lnTo>
                  <a:pt x="70126" y="552437"/>
                </a:lnTo>
                <a:lnTo>
                  <a:pt x="98575" y="585368"/>
                </a:lnTo>
                <a:lnTo>
                  <a:pt x="130897" y="614353"/>
                </a:lnTo>
                <a:lnTo>
                  <a:pt x="166689" y="638984"/>
                </a:lnTo>
                <a:lnTo>
                  <a:pt x="205552" y="658853"/>
                </a:lnTo>
                <a:lnTo>
                  <a:pt x="247084" y="673551"/>
                </a:lnTo>
                <a:lnTo>
                  <a:pt x="290883" y="682669"/>
                </a:lnTo>
                <a:lnTo>
                  <a:pt x="336550" y="685800"/>
                </a:lnTo>
                <a:lnTo>
                  <a:pt x="382216" y="682669"/>
                </a:lnTo>
                <a:lnTo>
                  <a:pt x="426015" y="673551"/>
                </a:lnTo>
                <a:lnTo>
                  <a:pt x="467547" y="658853"/>
                </a:lnTo>
                <a:lnTo>
                  <a:pt x="506410" y="638984"/>
                </a:lnTo>
                <a:lnTo>
                  <a:pt x="542202" y="614353"/>
                </a:lnTo>
                <a:lnTo>
                  <a:pt x="574524" y="585368"/>
                </a:lnTo>
                <a:lnTo>
                  <a:pt x="602973" y="552437"/>
                </a:lnTo>
                <a:lnTo>
                  <a:pt x="627149" y="515969"/>
                </a:lnTo>
                <a:lnTo>
                  <a:pt x="646651" y="476373"/>
                </a:lnTo>
                <a:lnTo>
                  <a:pt x="661077" y="434057"/>
                </a:lnTo>
                <a:lnTo>
                  <a:pt x="670027" y="389430"/>
                </a:lnTo>
                <a:lnTo>
                  <a:pt x="673100" y="342900"/>
                </a:lnTo>
                <a:lnTo>
                  <a:pt x="670027" y="296369"/>
                </a:lnTo>
                <a:lnTo>
                  <a:pt x="661077" y="251742"/>
                </a:lnTo>
                <a:lnTo>
                  <a:pt x="646651" y="209426"/>
                </a:lnTo>
                <a:lnTo>
                  <a:pt x="627149" y="169830"/>
                </a:lnTo>
                <a:lnTo>
                  <a:pt x="602973" y="133362"/>
                </a:lnTo>
                <a:lnTo>
                  <a:pt x="574524" y="100431"/>
                </a:lnTo>
                <a:lnTo>
                  <a:pt x="542202" y="71446"/>
                </a:lnTo>
                <a:lnTo>
                  <a:pt x="506410" y="46815"/>
                </a:lnTo>
                <a:lnTo>
                  <a:pt x="467547" y="26946"/>
                </a:lnTo>
                <a:lnTo>
                  <a:pt x="426015" y="12248"/>
                </a:lnTo>
                <a:lnTo>
                  <a:pt x="382216" y="3130"/>
                </a:lnTo>
                <a:lnTo>
                  <a:pt x="336550" y="0"/>
                </a:lnTo>
                <a:close/>
              </a:path>
            </a:pathLst>
          </a:custGeom>
          <a:solidFill>
            <a:srgbClr val="FFFFFF"/>
          </a:solidFill>
        </p:spPr>
        <p:txBody>
          <a:bodyPr wrap="square" lIns="0" tIns="0" rIns="0" bIns="0" rtlCol="0"/>
          <a:lstStyle/>
          <a:p>
            <a:endParaRPr>
              <a:solidFill>
                <a:prstClr val="black"/>
              </a:solidFill>
            </a:endParaRPr>
          </a:p>
        </p:txBody>
      </p:sp>
      <p:sp>
        <p:nvSpPr>
          <p:cNvPr id="20" name="object 20"/>
          <p:cNvSpPr/>
          <p:nvPr/>
        </p:nvSpPr>
        <p:spPr>
          <a:xfrm>
            <a:off x="1860550" y="2203450"/>
            <a:ext cx="673100" cy="685800"/>
          </a:xfrm>
          <a:custGeom>
            <a:avLst/>
            <a:gdLst/>
            <a:ahLst/>
            <a:cxnLst/>
            <a:rect l="l" t="t" r="r" b="b"/>
            <a:pathLst>
              <a:path w="673100" h="685800">
                <a:moveTo>
                  <a:pt x="0" y="342900"/>
                </a:moveTo>
                <a:lnTo>
                  <a:pt x="3072" y="296370"/>
                </a:lnTo>
                <a:lnTo>
                  <a:pt x="12021" y="251743"/>
                </a:lnTo>
                <a:lnTo>
                  <a:pt x="26447" y="209428"/>
                </a:lnTo>
                <a:lnTo>
                  <a:pt x="45949" y="169832"/>
                </a:lnTo>
                <a:lnTo>
                  <a:pt x="70124" y="133364"/>
                </a:lnTo>
                <a:lnTo>
                  <a:pt x="98573" y="100433"/>
                </a:lnTo>
                <a:lnTo>
                  <a:pt x="130894" y="71447"/>
                </a:lnTo>
                <a:lnTo>
                  <a:pt x="166687" y="46816"/>
                </a:lnTo>
                <a:lnTo>
                  <a:pt x="205549" y="26946"/>
                </a:lnTo>
                <a:lnTo>
                  <a:pt x="247081" y="12248"/>
                </a:lnTo>
                <a:lnTo>
                  <a:pt x="290882" y="3130"/>
                </a:lnTo>
                <a:lnTo>
                  <a:pt x="336550" y="0"/>
                </a:lnTo>
                <a:lnTo>
                  <a:pt x="382217" y="3130"/>
                </a:lnTo>
                <a:lnTo>
                  <a:pt x="426018" y="12248"/>
                </a:lnTo>
                <a:lnTo>
                  <a:pt x="467550" y="26946"/>
                </a:lnTo>
                <a:lnTo>
                  <a:pt x="506413" y="46816"/>
                </a:lnTo>
                <a:lnTo>
                  <a:pt x="542205" y="71447"/>
                </a:lnTo>
                <a:lnTo>
                  <a:pt x="574526" y="100433"/>
                </a:lnTo>
                <a:lnTo>
                  <a:pt x="602975" y="133364"/>
                </a:lnTo>
                <a:lnTo>
                  <a:pt x="627151" y="169832"/>
                </a:lnTo>
                <a:lnTo>
                  <a:pt x="646652" y="209428"/>
                </a:lnTo>
                <a:lnTo>
                  <a:pt x="661078" y="251743"/>
                </a:lnTo>
                <a:lnTo>
                  <a:pt x="670028" y="296370"/>
                </a:lnTo>
                <a:lnTo>
                  <a:pt x="673100" y="342900"/>
                </a:lnTo>
                <a:lnTo>
                  <a:pt x="670028" y="389429"/>
                </a:lnTo>
                <a:lnTo>
                  <a:pt x="661078" y="434056"/>
                </a:lnTo>
                <a:lnTo>
                  <a:pt x="646652" y="476372"/>
                </a:lnTo>
                <a:lnTo>
                  <a:pt x="627151" y="515968"/>
                </a:lnTo>
                <a:lnTo>
                  <a:pt x="602975" y="552436"/>
                </a:lnTo>
                <a:lnTo>
                  <a:pt x="574526" y="585367"/>
                </a:lnTo>
                <a:lnTo>
                  <a:pt x="542205" y="614352"/>
                </a:lnTo>
                <a:lnTo>
                  <a:pt x="506413" y="638984"/>
                </a:lnTo>
                <a:lnTo>
                  <a:pt x="467550" y="658853"/>
                </a:lnTo>
                <a:lnTo>
                  <a:pt x="426018" y="673551"/>
                </a:lnTo>
                <a:lnTo>
                  <a:pt x="382217" y="682670"/>
                </a:lnTo>
                <a:lnTo>
                  <a:pt x="336550" y="685800"/>
                </a:lnTo>
                <a:lnTo>
                  <a:pt x="290882" y="682670"/>
                </a:lnTo>
                <a:lnTo>
                  <a:pt x="247081" y="673551"/>
                </a:lnTo>
                <a:lnTo>
                  <a:pt x="205549" y="658853"/>
                </a:lnTo>
                <a:lnTo>
                  <a:pt x="166687" y="638984"/>
                </a:lnTo>
                <a:lnTo>
                  <a:pt x="130894" y="614352"/>
                </a:lnTo>
                <a:lnTo>
                  <a:pt x="98573" y="585367"/>
                </a:lnTo>
                <a:lnTo>
                  <a:pt x="70124" y="552436"/>
                </a:lnTo>
                <a:lnTo>
                  <a:pt x="45949" y="515968"/>
                </a:lnTo>
                <a:lnTo>
                  <a:pt x="26447" y="476372"/>
                </a:lnTo>
                <a:lnTo>
                  <a:pt x="12021" y="434056"/>
                </a:lnTo>
                <a:lnTo>
                  <a:pt x="3072" y="389429"/>
                </a:lnTo>
                <a:lnTo>
                  <a:pt x="0" y="342900"/>
                </a:lnTo>
                <a:close/>
              </a:path>
            </a:pathLst>
          </a:custGeom>
          <a:ln w="38100">
            <a:solidFill>
              <a:srgbClr val="1979BA"/>
            </a:solidFill>
          </a:ln>
        </p:spPr>
        <p:txBody>
          <a:bodyPr wrap="square" lIns="0" tIns="0" rIns="0" bIns="0" rtlCol="0"/>
          <a:lstStyle/>
          <a:p>
            <a:endParaRPr>
              <a:solidFill>
                <a:prstClr val="black"/>
              </a:solidFill>
            </a:endParaRPr>
          </a:p>
        </p:txBody>
      </p:sp>
      <p:sp>
        <p:nvSpPr>
          <p:cNvPr id="21" name="object 21"/>
          <p:cNvSpPr txBox="1"/>
          <p:nvPr/>
        </p:nvSpPr>
        <p:spPr>
          <a:xfrm>
            <a:off x="2117432" y="2386253"/>
            <a:ext cx="141605" cy="292100"/>
          </a:xfrm>
          <a:prstGeom prst="rect">
            <a:avLst/>
          </a:prstGeom>
        </p:spPr>
        <p:txBody>
          <a:bodyPr vert="horz" wrap="square" lIns="0" tIns="0" rIns="0" bIns="0" rtlCol="0">
            <a:spAutoFit/>
          </a:bodyPr>
          <a:lstStyle/>
          <a:p>
            <a:pPr marL="12700"/>
            <a:r>
              <a:rPr dirty="0">
                <a:solidFill>
                  <a:srgbClr val="1979BA"/>
                </a:solidFill>
                <a:cs typeface="Calibri"/>
              </a:rPr>
              <a:t>1</a:t>
            </a:r>
            <a:endParaRPr>
              <a:solidFill>
                <a:prstClr val="black"/>
              </a:solidFill>
              <a:cs typeface="Calibri"/>
            </a:endParaRPr>
          </a:p>
        </p:txBody>
      </p:sp>
      <p:sp>
        <p:nvSpPr>
          <p:cNvPr id="22" name="object 22"/>
          <p:cNvSpPr/>
          <p:nvPr/>
        </p:nvSpPr>
        <p:spPr>
          <a:xfrm>
            <a:off x="4540250" y="2203450"/>
            <a:ext cx="673100" cy="685800"/>
          </a:xfrm>
          <a:custGeom>
            <a:avLst/>
            <a:gdLst/>
            <a:ahLst/>
            <a:cxnLst/>
            <a:rect l="l" t="t" r="r" b="b"/>
            <a:pathLst>
              <a:path w="673100" h="685800">
                <a:moveTo>
                  <a:pt x="336550" y="0"/>
                </a:moveTo>
                <a:lnTo>
                  <a:pt x="290880" y="3130"/>
                </a:lnTo>
                <a:lnTo>
                  <a:pt x="247079" y="12248"/>
                </a:lnTo>
                <a:lnTo>
                  <a:pt x="205547" y="26946"/>
                </a:lnTo>
                <a:lnTo>
                  <a:pt x="166684" y="46815"/>
                </a:lnTo>
                <a:lnTo>
                  <a:pt x="130891" y="71446"/>
                </a:lnTo>
                <a:lnTo>
                  <a:pt x="98571" y="100431"/>
                </a:lnTo>
                <a:lnTo>
                  <a:pt x="70122" y="133362"/>
                </a:lnTo>
                <a:lnTo>
                  <a:pt x="45947" y="169830"/>
                </a:lnTo>
                <a:lnTo>
                  <a:pt x="26446" y="209426"/>
                </a:lnTo>
                <a:lnTo>
                  <a:pt x="12021" y="251742"/>
                </a:lnTo>
                <a:lnTo>
                  <a:pt x="3072" y="296369"/>
                </a:lnTo>
                <a:lnTo>
                  <a:pt x="0" y="342900"/>
                </a:lnTo>
                <a:lnTo>
                  <a:pt x="3072" y="389430"/>
                </a:lnTo>
                <a:lnTo>
                  <a:pt x="12021" y="434057"/>
                </a:lnTo>
                <a:lnTo>
                  <a:pt x="26446" y="476373"/>
                </a:lnTo>
                <a:lnTo>
                  <a:pt x="45947" y="515969"/>
                </a:lnTo>
                <a:lnTo>
                  <a:pt x="70122" y="552437"/>
                </a:lnTo>
                <a:lnTo>
                  <a:pt x="98571" y="585368"/>
                </a:lnTo>
                <a:lnTo>
                  <a:pt x="130891" y="614353"/>
                </a:lnTo>
                <a:lnTo>
                  <a:pt x="166684" y="638984"/>
                </a:lnTo>
                <a:lnTo>
                  <a:pt x="205547" y="658853"/>
                </a:lnTo>
                <a:lnTo>
                  <a:pt x="247079" y="673551"/>
                </a:lnTo>
                <a:lnTo>
                  <a:pt x="290880" y="682669"/>
                </a:lnTo>
                <a:lnTo>
                  <a:pt x="336550" y="685800"/>
                </a:lnTo>
                <a:lnTo>
                  <a:pt x="382219" y="682669"/>
                </a:lnTo>
                <a:lnTo>
                  <a:pt x="426020" y="673551"/>
                </a:lnTo>
                <a:lnTo>
                  <a:pt x="467552" y="658853"/>
                </a:lnTo>
                <a:lnTo>
                  <a:pt x="506415" y="638984"/>
                </a:lnTo>
                <a:lnTo>
                  <a:pt x="542208" y="614353"/>
                </a:lnTo>
                <a:lnTo>
                  <a:pt x="574528" y="585368"/>
                </a:lnTo>
                <a:lnTo>
                  <a:pt x="602977" y="552437"/>
                </a:lnTo>
                <a:lnTo>
                  <a:pt x="627152" y="515969"/>
                </a:lnTo>
                <a:lnTo>
                  <a:pt x="646653" y="476373"/>
                </a:lnTo>
                <a:lnTo>
                  <a:pt x="661078" y="434057"/>
                </a:lnTo>
                <a:lnTo>
                  <a:pt x="670027" y="389430"/>
                </a:lnTo>
                <a:lnTo>
                  <a:pt x="673100" y="342900"/>
                </a:lnTo>
                <a:lnTo>
                  <a:pt x="670027" y="296369"/>
                </a:lnTo>
                <a:lnTo>
                  <a:pt x="661078" y="251742"/>
                </a:lnTo>
                <a:lnTo>
                  <a:pt x="646653" y="209426"/>
                </a:lnTo>
                <a:lnTo>
                  <a:pt x="627152" y="169830"/>
                </a:lnTo>
                <a:lnTo>
                  <a:pt x="602977" y="133362"/>
                </a:lnTo>
                <a:lnTo>
                  <a:pt x="574528" y="100431"/>
                </a:lnTo>
                <a:lnTo>
                  <a:pt x="542208" y="71446"/>
                </a:lnTo>
                <a:lnTo>
                  <a:pt x="506415" y="46815"/>
                </a:lnTo>
                <a:lnTo>
                  <a:pt x="467552" y="26946"/>
                </a:lnTo>
                <a:lnTo>
                  <a:pt x="426020" y="12248"/>
                </a:lnTo>
                <a:lnTo>
                  <a:pt x="382219" y="3130"/>
                </a:lnTo>
                <a:lnTo>
                  <a:pt x="336550" y="0"/>
                </a:lnTo>
                <a:close/>
              </a:path>
            </a:pathLst>
          </a:custGeom>
          <a:solidFill>
            <a:srgbClr val="FFFFFF"/>
          </a:solidFill>
        </p:spPr>
        <p:txBody>
          <a:bodyPr wrap="square" lIns="0" tIns="0" rIns="0" bIns="0" rtlCol="0"/>
          <a:lstStyle/>
          <a:p>
            <a:endParaRPr>
              <a:solidFill>
                <a:prstClr val="black"/>
              </a:solidFill>
            </a:endParaRPr>
          </a:p>
        </p:txBody>
      </p:sp>
      <p:sp>
        <p:nvSpPr>
          <p:cNvPr id="23" name="object 23"/>
          <p:cNvSpPr/>
          <p:nvPr/>
        </p:nvSpPr>
        <p:spPr>
          <a:xfrm>
            <a:off x="4540250" y="2203450"/>
            <a:ext cx="673100" cy="685800"/>
          </a:xfrm>
          <a:custGeom>
            <a:avLst/>
            <a:gdLst/>
            <a:ahLst/>
            <a:cxnLst/>
            <a:rect l="l" t="t" r="r" b="b"/>
            <a:pathLst>
              <a:path w="673100" h="685800">
                <a:moveTo>
                  <a:pt x="0" y="342900"/>
                </a:moveTo>
                <a:lnTo>
                  <a:pt x="3072" y="296370"/>
                </a:lnTo>
                <a:lnTo>
                  <a:pt x="12021" y="251743"/>
                </a:lnTo>
                <a:lnTo>
                  <a:pt x="26447" y="209428"/>
                </a:lnTo>
                <a:lnTo>
                  <a:pt x="45948" y="169832"/>
                </a:lnTo>
                <a:lnTo>
                  <a:pt x="70124" y="133364"/>
                </a:lnTo>
                <a:lnTo>
                  <a:pt x="98573" y="100433"/>
                </a:lnTo>
                <a:lnTo>
                  <a:pt x="130894" y="71447"/>
                </a:lnTo>
                <a:lnTo>
                  <a:pt x="166686" y="46816"/>
                </a:lnTo>
                <a:lnTo>
                  <a:pt x="205549" y="26946"/>
                </a:lnTo>
                <a:lnTo>
                  <a:pt x="247081" y="12248"/>
                </a:lnTo>
                <a:lnTo>
                  <a:pt x="290882" y="3130"/>
                </a:lnTo>
                <a:lnTo>
                  <a:pt x="336550" y="0"/>
                </a:lnTo>
                <a:lnTo>
                  <a:pt x="382218" y="3130"/>
                </a:lnTo>
                <a:lnTo>
                  <a:pt x="426018" y="12248"/>
                </a:lnTo>
                <a:lnTo>
                  <a:pt x="467550" y="26946"/>
                </a:lnTo>
                <a:lnTo>
                  <a:pt x="506413" y="46816"/>
                </a:lnTo>
                <a:lnTo>
                  <a:pt x="542206" y="71447"/>
                </a:lnTo>
                <a:lnTo>
                  <a:pt x="574527" y="100433"/>
                </a:lnTo>
                <a:lnTo>
                  <a:pt x="602976" y="133364"/>
                </a:lnTo>
                <a:lnTo>
                  <a:pt x="627151" y="169832"/>
                </a:lnTo>
                <a:lnTo>
                  <a:pt x="646652" y="209428"/>
                </a:lnTo>
                <a:lnTo>
                  <a:pt x="661078" y="251743"/>
                </a:lnTo>
                <a:lnTo>
                  <a:pt x="670028" y="296370"/>
                </a:lnTo>
                <a:lnTo>
                  <a:pt x="673100" y="342900"/>
                </a:lnTo>
                <a:lnTo>
                  <a:pt x="670028" y="389429"/>
                </a:lnTo>
                <a:lnTo>
                  <a:pt x="661078" y="434056"/>
                </a:lnTo>
                <a:lnTo>
                  <a:pt x="646652" y="476372"/>
                </a:lnTo>
                <a:lnTo>
                  <a:pt x="627151" y="515968"/>
                </a:lnTo>
                <a:lnTo>
                  <a:pt x="602976" y="552436"/>
                </a:lnTo>
                <a:lnTo>
                  <a:pt x="574527" y="585367"/>
                </a:lnTo>
                <a:lnTo>
                  <a:pt x="542206" y="614352"/>
                </a:lnTo>
                <a:lnTo>
                  <a:pt x="506413" y="638984"/>
                </a:lnTo>
                <a:lnTo>
                  <a:pt x="467550" y="658853"/>
                </a:lnTo>
                <a:lnTo>
                  <a:pt x="426018" y="673551"/>
                </a:lnTo>
                <a:lnTo>
                  <a:pt x="382218" y="682670"/>
                </a:lnTo>
                <a:lnTo>
                  <a:pt x="336550" y="685800"/>
                </a:lnTo>
                <a:lnTo>
                  <a:pt x="290882" y="682670"/>
                </a:lnTo>
                <a:lnTo>
                  <a:pt x="247081" y="673551"/>
                </a:lnTo>
                <a:lnTo>
                  <a:pt x="205549" y="658853"/>
                </a:lnTo>
                <a:lnTo>
                  <a:pt x="166686" y="638984"/>
                </a:lnTo>
                <a:lnTo>
                  <a:pt x="130894" y="614352"/>
                </a:lnTo>
                <a:lnTo>
                  <a:pt x="98573" y="585367"/>
                </a:lnTo>
                <a:lnTo>
                  <a:pt x="70124" y="552436"/>
                </a:lnTo>
                <a:lnTo>
                  <a:pt x="45948" y="515968"/>
                </a:lnTo>
                <a:lnTo>
                  <a:pt x="26447" y="476372"/>
                </a:lnTo>
                <a:lnTo>
                  <a:pt x="12021" y="434056"/>
                </a:lnTo>
                <a:lnTo>
                  <a:pt x="3072" y="389429"/>
                </a:lnTo>
                <a:lnTo>
                  <a:pt x="0" y="342900"/>
                </a:lnTo>
                <a:close/>
              </a:path>
            </a:pathLst>
          </a:custGeom>
          <a:ln w="38100">
            <a:solidFill>
              <a:srgbClr val="1979BA"/>
            </a:solidFill>
          </a:ln>
        </p:spPr>
        <p:txBody>
          <a:bodyPr wrap="square" lIns="0" tIns="0" rIns="0" bIns="0" rtlCol="0"/>
          <a:lstStyle/>
          <a:p>
            <a:endParaRPr>
              <a:solidFill>
                <a:prstClr val="black"/>
              </a:solidFill>
            </a:endParaRPr>
          </a:p>
        </p:txBody>
      </p:sp>
      <p:sp>
        <p:nvSpPr>
          <p:cNvPr id="24" name="object 24"/>
          <p:cNvSpPr txBox="1"/>
          <p:nvPr/>
        </p:nvSpPr>
        <p:spPr>
          <a:xfrm>
            <a:off x="4801577" y="2386253"/>
            <a:ext cx="141605" cy="292100"/>
          </a:xfrm>
          <a:prstGeom prst="rect">
            <a:avLst/>
          </a:prstGeom>
        </p:spPr>
        <p:txBody>
          <a:bodyPr vert="horz" wrap="square" lIns="0" tIns="0" rIns="0" bIns="0" rtlCol="0">
            <a:spAutoFit/>
          </a:bodyPr>
          <a:lstStyle/>
          <a:p>
            <a:pPr marL="12700"/>
            <a:r>
              <a:rPr dirty="0">
                <a:solidFill>
                  <a:srgbClr val="1979BA"/>
                </a:solidFill>
                <a:cs typeface="Calibri"/>
              </a:rPr>
              <a:t>2</a:t>
            </a:r>
            <a:endParaRPr>
              <a:solidFill>
                <a:prstClr val="black"/>
              </a:solidFill>
              <a:cs typeface="Calibri"/>
            </a:endParaRPr>
          </a:p>
        </p:txBody>
      </p:sp>
      <p:sp>
        <p:nvSpPr>
          <p:cNvPr id="25" name="object 25"/>
          <p:cNvSpPr/>
          <p:nvPr/>
        </p:nvSpPr>
        <p:spPr>
          <a:xfrm>
            <a:off x="7245350" y="2203450"/>
            <a:ext cx="685800" cy="685800"/>
          </a:xfrm>
          <a:custGeom>
            <a:avLst/>
            <a:gdLst/>
            <a:ahLst/>
            <a:cxnLst/>
            <a:rect l="l" t="t" r="r" b="b"/>
            <a:pathLst>
              <a:path w="685800" h="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800"/>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900"/>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FFFFFF"/>
          </a:solidFill>
        </p:spPr>
        <p:txBody>
          <a:bodyPr wrap="square" lIns="0" tIns="0" rIns="0" bIns="0" rtlCol="0"/>
          <a:lstStyle/>
          <a:p>
            <a:endParaRPr>
              <a:solidFill>
                <a:prstClr val="black"/>
              </a:solidFill>
            </a:endParaRPr>
          </a:p>
        </p:txBody>
      </p:sp>
      <p:sp>
        <p:nvSpPr>
          <p:cNvPr id="26" name="object 26"/>
          <p:cNvSpPr/>
          <p:nvPr/>
        </p:nvSpPr>
        <p:spPr>
          <a:xfrm>
            <a:off x="7245350" y="2203450"/>
            <a:ext cx="685800" cy="685800"/>
          </a:xfrm>
          <a:custGeom>
            <a:avLst/>
            <a:gdLst/>
            <a:ahLst/>
            <a:cxnLst/>
            <a:rect l="l" t="t" r="r" b="b"/>
            <a:pathLst>
              <a:path w="685800" h="685800">
                <a:moveTo>
                  <a:pt x="0" y="342900"/>
                </a:moveTo>
                <a:lnTo>
                  <a:pt x="3130" y="296370"/>
                </a:lnTo>
                <a:lnTo>
                  <a:pt x="12248" y="251743"/>
                </a:lnTo>
                <a:lnTo>
                  <a:pt x="26946" y="209428"/>
                </a:lnTo>
                <a:lnTo>
                  <a:pt x="46816" y="169832"/>
                </a:lnTo>
                <a:lnTo>
                  <a:pt x="71447" y="133364"/>
                </a:lnTo>
                <a:lnTo>
                  <a:pt x="100433" y="100433"/>
                </a:lnTo>
                <a:lnTo>
                  <a:pt x="133364" y="71447"/>
                </a:lnTo>
                <a:lnTo>
                  <a:pt x="169832" y="46816"/>
                </a:lnTo>
                <a:lnTo>
                  <a:pt x="209428" y="26946"/>
                </a:lnTo>
                <a:lnTo>
                  <a:pt x="251743" y="12248"/>
                </a:lnTo>
                <a:lnTo>
                  <a:pt x="296370" y="3130"/>
                </a:lnTo>
                <a:lnTo>
                  <a:pt x="342900" y="0"/>
                </a:lnTo>
                <a:lnTo>
                  <a:pt x="389429" y="3130"/>
                </a:lnTo>
                <a:lnTo>
                  <a:pt x="434056" y="12248"/>
                </a:lnTo>
                <a:lnTo>
                  <a:pt x="476372" y="26946"/>
                </a:lnTo>
                <a:lnTo>
                  <a:pt x="515968" y="46816"/>
                </a:lnTo>
                <a:lnTo>
                  <a:pt x="552436" y="71447"/>
                </a:lnTo>
                <a:lnTo>
                  <a:pt x="585367" y="100433"/>
                </a:lnTo>
                <a:lnTo>
                  <a:pt x="614352" y="133364"/>
                </a:lnTo>
                <a:lnTo>
                  <a:pt x="638984" y="169832"/>
                </a:lnTo>
                <a:lnTo>
                  <a:pt x="658853" y="209428"/>
                </a:lnTo>
                <a:lnTo>
                  <a:pt x="673551" y="251743"/>
                </a:lnTo>
                <a:lnTo>
                  <a:pt x="682670" y="296370"/>
                </a:lnTo>
                <a:lnTo>
                  <a:pt x="685800" y="342900"/>
                </a:lnTo>
                <a:lnTo>
                  <a:pt x="682670" y="389429"/>
                </a:lnTo>
                <a:lnTo>
                  <a:pt x="673551" y="434056"/>
                </a:lnTo>
                <a:lnTo>
                  <a:pt x="658853" y="476372"/>
                </a:lnTo>
                <a:lnTo>
                  <a:pt x="638984" y="515968"/>
                </a:lnTo>
                <a:lnTo>
                  <a:pt x="614352" y="552436"/>
                </a:lnTo>
                <a:lnTo>
                  <a:pt x="585367" y="585367"/>
                </a:lnTo>
                <a:lnTo>
                  <a:pt x="552436" y="614352"/>
                </a:lnTo>
                <a:lnTo>
                  <a:pt x="515968" y="638984"/>
                </a:lnTo>
                <a:lnTo>
                  <a:pt x="476372" y="658853"/>
                </a:lnTo>
                <a:lnTo>
                  <a:pt x="434056" y="673551"/>
                </a:lnTo>
                <a:lnTo>
                  <a:pt x="389429" y="682670"/>
                </a:lnTo>
                <a:lnTo>
                  <a:pt x="342900" y="685800"/>
                </a:lnTo>
                <a:lnTo>
                  <a:pt x="296370" y="682670"/>
                </a:lnTo>
                <a:lnTo>
                  <a:pt x="251743" y="673551"/>
                </a:lnTo>
                <a:lnTo>
                  <a:pt x="209428" y="658853"/>
                </a:lnTo>
                <a:lnTo>
                  <a:pt x="169832" y="638984"/>
                </a:lnTo>
                <a:lnTo>
                  <a:pt x="133364" y="614352"/>
                </a:lnTo>
                <a:lnTo>
                  <a:pt x="100433" y="585367"/>
                </a:lnTo>
                <a:lnTo>
                  <a:pt x="71447" y="552436"/>
                </a:lnTo>
                <a:lnTo>
                  <a:pt x="46816" y="515968"/>
                </a:lnTo>
                <a:lnTo>
                  <a:pt x="26946" y="476372"/>
                </a:lnTo>
                <a:lnTo>
                  <a:pt x="12248" y="434056"/>
                </a:lnTo>
                <a:lnTo>
                  <a:pt x="3130" y="389429"/>
                </a:lnTo>
                <a:lnTo>
                  <a:pt x="0" y="342900"/>
                </a:lnTo>
                <a:close/>
              </a:path>
            </a:pathLst>
          </a:custGeom>
          <a:ln w="38100">
            <a:solidFill>
              <a:srgbClr val="1979BA"/>
            </a:solidFill>
          </a:ln>
        </p:spPr>
        <p:txBody>
          <a:bodyPr wrap="square" lIns="0" tIns="0" rIns="0" bIns="0" rtlCol="0"/>
          <a:lstStyle/>
          <a:p>
            <a:endParaRPr>
              <a:solidFill>
                <a:prstClr val="black"/>
              </a:solidFill>
            </a:endParaRPr>
          </a:p>
        </p:txBody>
      </p:sp>
      <p:sp>
        <p:nvSpPr>
          <p:cNvPr id="27" name="object 27"/>
          <p:cNvSpPr txBox="1"/>
          <p:nvPr/>
        </p:nvSpPr>
        <p:spPr>
          <a:xfrm>
            <a:off x="7511250" y="2386253"/>
            <a:ext cx="141605" cy="292100"/>
          </a:xfrm>
          <a:prstGeom prst="rect">
            <a:avLst/>
          </a:prstGeom>
        </p:spPr>
        <p:txBody>
          <a:bodyPr vert="horz" wrap="square" lIns="0" tIns="0" rIns="0" bIns="0" rtlCol="0">
            <a:spAutoFit/>
          </a:bodyPr>
          <a:lstStyle/>
          <a:p>
            <a:pPr marL="12700"/>
            <a:r>
              <a:rPr dirty="0">
                <a:solidFill>
                  <a:srgbClr val="1979BA"/>
                </a:solidFill>
                <a:cs typeface="Calibri"/>
              </a:rPr>
              <a:t>3</a:t>
            </a:r>
            <a:endParaRPr>
              <a:solidFill>
                <a:prstClr val="black"/>
              </a:solidFill>
              <a:cs typeface="Calibri"/>
            </a:endParaRPr>
          </a:p>
        </p:txBody>
      </p:sp>
      <p:sp>
        <p:nvSpPr>
          <p:cNvPr id="28" name="object 28"/>
          <p:cNvSpPr/>
          <p:nvPr/>
        </p:nvSpPr>
        <p:spPr>
          <a:xfrm>
            <a:off x="9556750" y="2203450"/>
            <a:ext cx="685800" cy="685800"/>
          </a:xfrm>
          <a:custGeom>
            <a:avLst/>
            <a:gdLst/>
            <a:ahLst/>
            <a:cxnLst/>
            <a:rect l="l" t="t" r="r" b="b"/>
            <a:pathLst>
              <a:path w="685800" h="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800"/>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900"/>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FFFFFF"/>
          </a:solidFill>
        </p:spPr>
        <p:txBody>
          <a:bodyPr wrap="square" lIns="0" tIns="0" rIns="0" bIns="0" rtlCol="0"/>
          <a:lstStyle/>
          <a:p>
            <a:endParaRPr>
              <a:solidFill>
                <a:prstClr val="black"/>
              </a:solidFill>
            </a:endParaRPr>
          </a:p>
        </p:txBody>
      </p:sp>
      <p:sp>
        <p:nvSpPr>
          <p:cNvPr id="29" name="object 29"/>
          <p:cNvSpPr/>
          <p:nvPr/>
        </p:nvSpPr>
        <p:spPr>
          <a:xfrm>
            <a:off x="9556750" y="2203450"/>
            <a:ext cx="685800" cy="685800"/>
          </a:xfrm>
          <a:custGeom>
            <a:avLst/>
            <a:gdLst/>
            <a:ahLst/>
            <a:cxnLst/>
            <a:rect l="l" t="t" r="r" b="b"/>
            <a:pathLst>
              <a:path w="685800" h="685800">
                <a:moveTo>
                  <a:pt x="0" y="342900"/>
                </a:moveTo>
                <a:lnTo>
                  <a:pt x="3130" y="296370"/>
                </a:lnTo>
                <a:lnTo>
                  <a:pt x="12248" y="251743"/>
                </a:lnTo>
                <a:lnTo>
                  <a:pt x="26946" y="209428"/>
                </a:lnTo>
                <a:lnTo>
                  <a:pt x="46816" y="169832"/>
                </a:lnTo>
                <a:lnTo>
                  <a:pt x="71447" y="133364"/>
                </a:lnTo>
                <a:lnTo>
                  <a:pt x="100433" y="100433"/>
                </a:lnTo>
                <a:lnTo>
                  <a:pt x="133364" y="71447"/>
                </a:lnTo>
                <a:lnTo>
                  <a:pt x="169832" y="46816"/>
                </a:lnTo>
                <a:lnTo>
                  <a:pt x="209428" y="26946"/>
                </a:lnTo>
                <a:lnTo>
                  <a:pt x="251743" y="12248"/>
                </a:lnTo>
                <a:lnTo>
                  <a:pt x="296370" y="3130"/>
                </a:lnTo>
                <a:lnTo>
                  <a:pt x="342900" y="0"/>
                </a:lnTo>
                <a:lnTo>
                  <a:pt x="389429" y="3130"/>
                </a:lnTo>
                <a:lnTo>
                  <a:pt x="434056" y="12248"/>
                </a:lnTo>
                <a:lnTo>
                  <a:pt x="476372" y="26946"/>
                </a:lnTo>
                <a:lnTo>
                  <a:pt x="515968" y="46816"/>
                </a:lnTo>
                <a:lnTo>
                  <a:pt x="552436" y="71447"/>
                </a:lnTo>
                <a:lnTo>
                  <a:pt x="585367" y="100433"/>
                </a:lnTo>
                <a:lnTo>
                  <a:pt x="614352" y="133364"/>
                </a:lnTo>
                <a:lnTo>
                  <a:pt x="638984" y="169832"/>
                </a:lnTo>
                <a:lnTo>
                  <a:pt x="658853" y="209428"/>
                </a:lnTo>
                <a:lnTo>
                  <a:pt x="673551" y="251743"/>
                </a:lnTo>
                <a:lnTo>
                  <a:pt x="682670" y="296370"/>
                </a:lnTo>
                <a:lnTo>
                  <a:pt x="685800" y="342900"/>
                </a:lnTo>
                <a:lnTo>
                  <a:pt x="682670" y="389429"/>
                </a:lnTo>
                <a:lnTo>
                  <a:pt x="673551" y="434056"/>
                </a:lnTo>
                <a:lnTo>
                  <a:pt x="658853" y="476372"/>
                </a:lnTo>
                <a:lnTo>
                  <a:pt x="638984" y="515968"/>
                </a:lnTo>
                <a:lnTo>
                  <a:pt x="614352" y="552436"/>
                </a:lnTo>
                <a:lnTo>
                  <a:pt x="585367" y="585367"/>
                </a:lnTo>
                <a:lnTo>
                  <a:pt x="552436" y="614352"/>
                </a:lnTo>
                <a:lnTo>
                  <a:pt x="515968" y="638984"/>
                </a:lnTo>
                <a:lnTo>
                  <a:pt x="476372" y="658853"/>
                </a:lnTo>
                <a:lnTo>
                  <a:pt x="434056" y="673551"/>
                </a:lnTo>
                <a:lnTo>
                  <a:pt x="389429" y="682670"/>
                </a:lnTo>
                <a:lnTo>
                  <a:pt x="342900" y="685800"/>
                </a:lnTo>
                <a:lnTo>
                  <a:pt x="296370" y="682670"/>
                </a:lnTo>
                <a:lnTo>
                  <a:pt x="251743" y="673551"/>
                </a:lnTo>
                <a:lnTo>
                  <a:pt x="209428" y="658853"/>
                </a:lnTo>
                <a:lnTo>
                  <a:pt x="169832" y="638984"/>
                </a:lnTo>
                <a:lnTo>
                  <a:pt x="133364" y="614352"/>
                </a:lnTo>
                <a:lnTo>
                  <a:pt x="100433" y="585367"/>
                </a:lnTo>
                <a:lnTo>
                  <a:pt x="71447" y="552436"/>
                </a:lnTo>
                <a:lnTo>
                  <a:pt x="46816" y="515968"/>
                </a:lnTo>
                <a:lnTo>
                  <a:pt x="26946" y="476372"/>
                </a:lnTo>
                <a:lnTo>
                  <a:pt x="12248" y="434056"/>
                </a:lnTo>
                <a:lnTo>
                  <a:pt x="3130" y="389429"/>
                </a:lnTo>
                <a:lnTo>
                  <a:pt x="0" y="342900"/>
                </a:lnTo>
                <a:close/>
              </a:path>
            </a:pathLst>
          </a:custGeom>
          <a:ln w="38100">
            <a:solidFill>
              <a:srgbClr val="1979BA"/>
            </a:solidFill>
          </a:ln>
        </p:spPr>
        <p:txBody>
          <a:bodyPr wrap="square" lIns="0" tIns="0" rIns="0" bIns="0" rtlCol="0"/>
          <a:lstStyle/>
          <a:p>
            <a:endParaRPr>
              <a:solidFill>
                <a:prstClr val="black"/>
              </a:solidFill>
            </a:endParaRPr>
          </a:p>
        </p:txBody>
      </p:sp>
      <p:sp>
        <p:nvSpPr>
          <p:cNvPr id="30" name="object 30"/>
          <p:cNvSpPr txBox="1"/>
          <p:nvPr/>
        </p:nvSpPr>
        <p:spPr>
          <a:xfrm>
            <a:off x="9821583" y="2386253"/>
            <a:ext cx="141605" cy="292100"/>
          </a:xfrm>
          <a:prstGeom prst="rect">
            <a:avLst/>
          </a:prstGeom>
        </p:spPr>
        <p:txBody>
          <a:bodyPr vert="horz" wrap="square" lIns="0" tIns="0" rIns="0" bIns="0" rtlCol="0">
            <a:spAutoFit/>
          </a:bodyPr>
          <a:lstStyle/>
          <a:p>
            <a:pPr marL="12700"/>
            <a:r>
              <a:rPr dirty="0">
                <a:solidFill>
                  <a:srgbClr val="1979BA"/>
                </a:solidFill>
                <a:cs typeface="Calibri"/>
              </a:rPr>
              <a:t>4</a:t>
            </a:r>
            <a:endParaRPr>
              <a:solidFill>
                <a:prstClr val="black"/>
              </a:solidFill>
              <a:cs typeface="Calibri"/>
            </a:endParaRPr>
          </a:p>
        </p:txBody>
      </p:sp>
      <p:sp>
        <p:nvSpPr>
          <p:cNvPr id="31" name="object 31"/>
          <p:cNvSpPr/>
          <p:nvPr/>
        </p:nvSpPr>
        <p:spPr>
          <a:xfrm>
            <a:off x="3536950" y="1454150"/>
            <a:ext cx="5067300" cy="520700"/>
          </a:xfrm>
          <a:custGeom>
            <a:avLst/>
            <a:gdLst/>
            <a:ahLst/>
            <a:cxnLst/>
            <a:rect l="l" t="t" r="r" b="b"/>
            <a:pathLst>
              <a:path w="5067300" h="520700">
                <a:moveTo>
                  <a:pt x="4937125" y="0"/>
                </a:moveTo>
                <a:lnTo>
                  <a:pt x="130175" y="0"/>
                </a:lnTo>
                <a:lnTo>
                  <a:pt x="0" y="520700"/>
                </a:lnTo>
                <a:lnTo>
                  <a:pt x="5067300" y="520700"/>
                </a:lnTo>
                <a:lnTo>
                  <a:pt x="4937125" y="0"/>
                </a:lnTo>
                <a:close/>
              </a:path>
            </a:pathLst>
          </a:custGeom>
          <a:solidFill>
            <a:srgbClr val="FFFFFF"/>
          </a:solidFill>
        </p:spPr>
        <p:txBody>
          <a:bodyPr wrap="square" lIns="0" tIns="0" rIns="0" bIns="0" rtlCol="0"/>
          <a:lstStyle/>
          <a:p>
            <a:endParaRPr>
              <a:solidFill>
                <a:prstClr val="black"/>
              </a:solidFill>
            </a:endParaRPr>
          </a:p>
        </p:txBody>
      </p:sp>
      <p:sp>
        <p:nvSpPr>
          <p:cNvPr id="32" name="object 32"/>
          <p:cNvSpPr/>
          <p:nvPr/>
        </p:nvSpPr>
        <p:spPr>
          <a:xfrm>
            <a:off x="3536950" y="1454150"/>
            <a:ext cx="5067300" cy="520700"/>
          </a:xfrm>
          <a:custGeom>
            <a:avLst/>
            <a:gdLst/>
            <a:ahLst/>
            <a:cxnLst/>
            <a:rect l="l" t="t" r="r" b="b"/>
            <a:pathLst>
              <a:path w="5067300" h="520700">
                <a:moveTo>
                  <a:pt x="0" y="520700"/>
                </a:moveTo>
                <a:lnTo>
                  <a:pt x="130174" y="0"/>
                </a:lnTo>
                <a:lnTo>
                  <a:pt x="4937132" y="0"/>
                </a:lnTo>
                <a:lnTo>
                  <a:pt x="5067302" y="520700"/>
                </a:lnTo>
                <a:lnTo>
                  <a:pt x="0" y="520700"/>
                </a:lnTo>
                <a:close/>
              </a:path>
            </a:pathLst>
          </a:custGeom>
          <a:ln w="38100">
            <a:solidFill>
              <a:srgbClr val="1979BA"/>
            </a:solidFill>
          </a:ln>
        </p:spPr>
        <p:txBody>
          <a:bodyPr wrap="square" lIns="0" tIns="0" rIns="0" bIns="0" rtlCol="0"/>
          <a:lstStyle/>
          <a:p>
            <a:endParaRPr>
              <a:solidFill>
                <a:prstClr val="black"/>
              </a:solidFill>
            </a:endParaRPr>
          </a:p>
        </p:txBody>
      </p:sp>
      <p:sp>
        <p:nvSpPr>
          <p:cNvPr id="33" name="object 33"/>
          <p:cNvSpPr txBox="1"/>
          <p:nvPr/>
        </p:nvSpPr>
        <p:spPr>
          <a:xfrm>
            <a:off x="4687239" y="1553159"/>
            <a:ext cx="2679700" cy="292100"/>
          </a:xfrm>
          <a:prstGeom prst="rect">
            <a:avLst/>
          </a:prstGeom>
        </p:spPr>
        <p:txBody>
          <a:bodyPr vert="horz" wrap="square" lIns="0" tIns="0" rIns="0" bIns="0" rtlCol="0">
            <a:spAutoFit/>
          </a:bodyPr>
          <a:lstStyle/>
          <a:p>
            <a:pPr marL="12700"/>
            <a:r>
              <a:rPr dirty="0">
                <a:solidFill>
                  <a:srgbClr val="1979BA"/>
                </a:solidFill>
                <a:latin typeface="Calibri Light"/>
                <a:cs typeface="Calibri Light"/>
              </a:rPr>
              <a:t>NO </a:t>
            </a:r>
            <a:r>
              <a:rPr spc="-15" dirty="0">
                <a:solidFill>
                  <a:srgbClr val="1979BA"/>
                </a:solidFill>
                <a:latin typeface="Calibri Light"/>
                <a:cs typeface="Calibri Light"/>
              </a:rPr>
              <a:t>ES </a:t>
            </a:r>
            <a:r>
              <a:rPr spc="-20" dirty="0">
                <a:solidFill>
                  <a:srgbClr val="1979BA"/>
                </a:solidFill>
                <a:latin typeface="Calibri Light"/>
                <a:cs typeface="Calibri Light"/>
              </a:rPr>
              <a:t>MATERIA </a:t>
            </a:r>
            <a:r>
              <a:rPr dirty="0">
                <a:solidFill>
                  <a:srgbClr val="1979BA"/>
                </a:solidFill>
                <a:latin typeface="Calibri Light"/>
                <a:cs typeface="Calibri Light"/>
              </a:rPr>
              <a:t>A</a:t>
            </a:r>
            <a:r>
              <a:rPr spc="-30" dirty="0">
                <a:solidFill>
                  <a:srgbClr val="1979BA"/>
                </a:solidFill>
                <a:latin typeface="Calibri Light"/>
                <a:cs typeface="Calibri Light"/>
              </a:rPr>
              <a:t> </a:t>
            </a:r>
            <a:r>
              <a:rPr spc="-10" dirty="0">
                <a:solidFill>
                  <a:srgbClr val="1979BA"/>
                </a:solidFill>
                <a:latin typeface="Calibri Light"/>
                <a:cs typeface="Calibri Light"/>
              </a:rPr>
              <a:t>NEGOCIAR</a:t>
            </a:r>
            <a:endParaRPr>
              <a:solidFill>
                <a:prstClr val="black"/>
              </a:solidFill>
              <a:latin typeface="Calibri Light"/>
              <a:cs typeface="Calibri Light"/>
            </a:endParaRPr>
          </a:p>
        </p:txBody>
      </p:sp>
    </p:spTree>
    <p:extLst>
      <p:ext uri="{BB962C8B-B14F-4D97-AF65-F5344CB8AC3E}">
        <p14:creationId xmlns:p14="http://schemas.microsoft.com/office/powerpoint/2010/main" val="98963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9416" y="855872"/>
            <a:ext cx="10135993" cy="5324535"/>
          </a:xfrm>
          <a:prstGeom prst="rect">
            <a:avLst/>
          </a:prstGeom>
        </p:spPr>
        <p:txBody>
          <a:bodyPr wrap="square">
            <a:spAutoFit/>
          </a:bodyPr>
          <a:lstStyle/>
          <a:p>
            <a:r>
              <a:rPr lang="es-CL" sz="2000" dirty="0" smtClean="0">
                <a:solidFill>
                  <a:srgbClr val="0070C0"/>
                </a:solidFill>
                <a:latin typeface="Arial" panose="020B0604020202020204" pitchFamily="34" charset="0"/>
                <a:cs typeface="Arial" panose="020B0604020202020204" pitchFamily="34" charset="0"/>
              </a:rPr>
              <a:t>1) Ord. 5337/0091, de 28.10.2016, sobre Contenido y entrada en vigencia de la Ley N° 20.940</a:t>
            </a:r>
          </a:p>
          <a:p>
            <a:r>
              <a:rPr lang="es-CL" sz="2000" dirty="0" smtClean="0">
                <a:solidFill>
                  <a:srgbClr val="0070C0"/>
                </a:solidFill>
                <a:latin typeface="Arial" panose="020B0604020202020204" pitchFamily="34" charset="0"/>
                <a:cs typeface="Arial" panose="020B0604020202020204" pitchFamily="34" charset="0"/>
              </a:rPr>
              <a:t>2) Ord. 5346/0092, de 28.10.2016, sobre Calificación y conformación de Servicios Mínimos y Equipo de Emergencia</a:t>
            </a:r>
          </a:p>
          <a:p>
            <a:r>
              <a:rPr lang="es-CL" sz="2000" dirty="0" smtClean="0">
                <a:solidFill>
                  <a:srgbClr val="0070C0"/>
                </a:solidFill>
                <a:latin typeface="Arial" panose="020B0604020202020204" pitchFamily="34" charset="0"/>
                <a:cs typeface="Arial" panose="020B0604020202020204" pitchFamily="34" charset="0"/>
              </a:rPr>
              <a:t>3) Ord. 5781/0093, de 01.12.2016, sobre Reglas Generales y Procedimiento de Negociación Colectiva Reglada</a:t>
            </a:r>
          </a:p>
          <a:p>
            <a:r>
              <a:rPr lang="es-CL" sz="2000" dirty="0" smtClean="0">
                <a:solidFill>
                  <a:srgbClr val="0070C0"/>
                </a:solidFill>
                <a:latin typeface="Arial" panose="020B0604020202020204" pitchFamily="34" charset="0"/>
                <a:cs typeface="Arial" panose="020B0604020202020204" pitchFamily="34" charset="0"/>
              </a:rPr>
              <a:t>4) Ord. 5935/0095, de 13.12.2016, sobre Derecho a Información.</a:t>
            </a:r>
          </a:p>
          <a:p>
            <a:r>
              <a:rPr lang="es-CL" sz="2000" dirty="0" smtClean="0">
                <a:solidFill>
                  <a:srgbClr val="0070C0"/>
                </a:solidFill>
                <a:latin typeface="Arial" panose="020B0604020202020204" pitchFamily="34" charset="0"/>
                <a:cs typeface="Arial" panose="020B0604020202020204" pitchFamily="34" charset="0"/>
              </a:rPr>
              <a:t>5) Ord</a:t>
            </a:r>
            <a:r>
              <a:rPr lang="es-CL" sz="2000" dirty="0">
                <a:solidFill>
                  <a:srgbClr val="0070C0"/>
                </a:solidFill>
                <a:latin typeface="Arial" panose="020B0604020202020204" pitchFamily="34" charset="0"/>
                <a:cs typeface="Arial" panose="020B0604020202020204" pitchFamily="34" charset="0"/>
              </a:rPr>
              <a:t>. 6084/0097, de </a:t>
            </a:r>
            <a:r>
              <a:rPr lang="es-CL" sz="2000" dirty="0" smtClean="0">
                <a:solidFill>
                  <a:srgbClr val="0070C0"/>
                </a:solidFill>
                <a:latin typeface="Arial" panose="020B0604020202020204" pitchFamily="34" charset="0"/>
                <a:cs typeface="Arial" panose="020B0604020202020204" pitchFamily="34" charset="0"/>
              </a:rPr>
              <a:t>26.12.2016, sobre pactos sobre condiciones especiales de trabajo.</a:t>
            </a:r>
          </a:p>
          <a:p>
            <a:r>
              <a:rPr lang="es-MX" sz="2000" dirty="0" smtClean="0">
                <a:solidFill>
                  <a:srgbClr val="0070C0"/>
                </a:solidFill>
                <a:latin typeface="Arial" panose="020B0604020202020204" pitchFamily="34" charset="0"/>
                <a:cs typeface="Arial" panose="020B0604020202020204" pitchFamily="34" charset="0"/>
              </a:rPr>
              <a:t>6) Ord. 303/0001, de 18.01.2017, sobre vinculación de los trabajadores con el instrumento colectivo y la extensión de beneficios.</a:t>
            </a:r>
            <a:endParaRPr lang="es-CL" sz="2000" dirty="0" smtClean="0">
              <a:solidFill>
                <a:srgbClr val="0070C0"/>
              </a:solidFill>
              <a:latin typeface="Arial" panose="020B0604020202020204" pitchFamily="34" charset="0"/>
              <a:cs typeface="Arial" panose="020B0604020202020204" pitchFamily="34" charset="0"/>
            </a:endParaRPr>
          </a:p>
          <a:p>
            <a:r>
              <a:rPr lang="es-MX" sz="2000" dirty="0" smtClean="0">
                <a:solidFill>
                  <a:srgbClr val="0070C0"/>
                </a:solidFill>
                <a:latin typeface="Arial" panose="020B0604020202020204" pitchFamily="34" charset="0"/>
                <a:cs typeface="Arial" panose="020B0604020202020204" pitchFamily="34" charset="0"/>
              </a:rPr>
              <a:t>7) Ord. 0441/0007, de 25.01.2017, que se pronuncia acerca del alcance de las normas que regulan el derecho a la huelga en la NC reglada</a:t>
            </a:r>
          </a:p>
          <a:p>
            <a:endParaRPr lang="es-CL" sz="2000" dirty="0">
              <a:latin typeface="Arial" panose="020B0604020202020204" pitchFamily="34" charset="0"/>
              <a:cs typeface="Arial" panose="020B0604020202020204" pitchFamily="34" charset="0"/>
            </a:endParaRPr>
          </a:p>
          <a:p>
            <a:r>
              <a:rPr lang="es-CL" sz="2000" dirty="0" smtClean="0">
                <a:latin typeface="Arial" panose="020B0604020202020204" pitchFamily="34" charset="0"/>
                <a:cs typeface="Arial" panose="020B0604020202020204" pitchFamily="34" charset="0"/>
              </a:rPr>
              <a:t>-Circular 110, de 29.11.2016, sobre registro de actas de acuerdo para calificación de servicios mínimos y equipos de emergencia</a:t>
            </a:r>
          </a:p>
          <a:p>
            <a:r>
              <a:rPr lang="es-CL" sz="2000" smtClean="0">
                <a:latin typeface="Arial" panose="020B0604020202020204" pitchFamily="34" charset="0"/>
                <a:cs typeface="Arial" panose="020B0604020202020204" pitchFamily="34" charset="0"/>
              </a:rPr>
              <a:t>-O</a:t>
            </a:r>
            <a:r>
              <a:rPr lang="es-CL" sz="2000" dirty="0" smtClean="0">
                <a:latin typeface="Arial" panose="020B0604020202020204" pitchFamily="34" charset="0"/>
                <a:cs typeface="Arial" panose="020B0604020202020204" pitchFamily="34" charset="0"/>
              </a:rPr>
              <a:t>. de S. sobre Calificación de SS. MM. y Equipos de Emergencia.  </a:t>
            </a:r>
            <a:endParaRPr lang="es-CL" sz="2000" dirty="0">
              <a:latin typeface="Arial" panose="020B0604020202020204" pitchFamily="34" charset="0"/>
              <a:cs typeface="Arial" panose="020B0604020202020204" pitchFamily="34" charset="0"/>
            </a:endParaRPr>
          </a:p>
        </p:txBody>
      </p:sp>
      <p:sp>
        <p:nvSpPr>
          <p:cNvPr id="5" name="4 CuadroTexto"/>
          <p:cNvSpPr txBox="1"/>
          <p:nvPr/>
        </p:nvSpPr>
        <p:spPr>
          <a:xfrm>
            <a:off x="4007768" y="116632"/>
            <a:ext cx="7488832" cy="707886"/>
          </a:xfrm>
          <a:prstGeom prst="rect">
            <a:avLst/>
          </a:prstGeom>
          <a:noFill/>
        </p:spPr>
        <p:txBody>
          <a:bodyPr wrap="square" rtlCol="0">
            <a:spAutoFit/>
          </a:bodyPr>
          <a:lstStyle/>
          <a:p>
            <a:r>
              <a:rPr lang="es-CL" sz="4000" dirty="0" smtClean="0">
                <a:solidFill>
                  <a:srgbClr val="FF0000"/>
                </a:solidFill>
              </a:rPr>
              <a:t>Dictámenes</a:t>
            </a:r>
            <a:endParaRPr lang="es-CL" sz="4000" dirty="0">
              <a:solidFill>
                <a:srgbClr val="FF0000"/>
              </a:solidFill>
            </a:endParaRPr>
          </a:p>
        </p:txBody>
      </p:sp>
      <p:pic>
        <p:nvPicPr>
          <p:cNvPr id="2" name="Imagen 1"/>
          <p:cNvPicPr>
            <a:picLocks noChangeAspect="1"/>
          </p:cNvPicPr>
          <p:nvPr/>
        </p:nvPicPr>
        <p:blipFill>
          <a:blip r:embed="rId2"/>
          <a:stretch>
            <a:fillRect/>
          </a:stretch>
        </p:blipFill>
        <p:spPr>
          <a:xfrm>
            <a:off x="4439816" y="6692640"/>
            <a:ext cx="3159811" cy="165360"/>
          </a:xfrm>
          <a:prstGeom prst="rect">
            <a:avLst/>
          </a:prstGeom>
        </p:spPr>
      </p:pic>
    </p:spTree>
    <p:extLst>
      <p:ext uri="{BB962C8B-B14F-4D97-AF65-F5344CB8AC3E}">
        <p14:creationId xmlns:p14="http://schemas.microsoft.com/office/powerpoint/2010/main" val="125022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246" y="112510"/>
            <a:ext cx="9503054" cy="369332"/>
          </a:xfrm>
          <a:prstGeom prst="rect">
            <a:avLst/>
          </a:prstGeom>
        </p:spPr>
        <p:txBody>
          <a:bodyPr vert="horz" wrap="square" lIns="0" tIns="0" rIns="0" bIns="0" rtlCol="0">
            <a:spAutoFit/>
          </a:bodyPr>
          <a:lstStyle/>
          <a:p>
            <a:pPr marL="12700">
              <a:lnSpc>
                <a:spcPct val="100000"/>
              </a:lnSpc>
            </a:pPr>
            <a:r>
              <a:rPr sz="2400" b="1" spc="-5" dirty="0"/>
              <a:t>Extensión </a:t>
            </a:r>
            <a:r>
              <a:rPr sz="2400" b="1" dirty="0"/>
              <a:t>de</a:t>
            </a:r>
            <a:r>
              <a:rPr sz="2400" b="1" spc="-75" dirty="0"/>
              <a:t> </a:t>
            </a:r>
            <a:r>
              <a:rPr sz="2400" b="1" spc="-5" dirty="0" err="1" smtClean="0"/>
              <a:t>Beneficios</a:t>
            </a:r>
            <a:r>
              <a:rPr lang="es-MX" sz="2400" b="1" spc="-5" dirty="0" smtClean="0"/>
              <a:t> (322)</a:t>
            </a:r>
            <a:endParaRPr sz="2400" b="1" spc="-5" dirty="0"/>
          </a:p>
        </p:txBody>
      </p:sp>
      <p:sp>
        <p:nvSpPr>
          <p:cNvPr id="3"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8" name="object 8"/>
          <p:cNvSpPr/>
          <p:nvPr/>
        </p:nvSpPr>
        <p:spPr>
          <a:xfrm>
            <a:off x="1115442" y="2505404"/>
            <a:ext cx="9817100" cy="3277532"/>
          </a:xfrm>
          <a:custGeom>
            <a:avLst/>
            <a:gdLst/>
            <a:ahLst/>
            <a:cxnLst/>
            <a:rect l="l" t="t" r="r" b="b"/>
            <a:pathLst>
              <a:path w="9817100" h="2806700">
                <a:moveTo>
                  <a:pt x="0" y="0"/>
                </a:moveTo>
                <a:lnTo>
                  <a:pt x="9817100" y="0"/>
                </a:lnTo>
                <a:lnTo>
                  <a:pt x="9817100" y="2806700"/>
                </a:lnTo>
                <a:lnTo>
                  <a:pt x="0" y="28067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9" name="object 9"/>
          <p:cNvSpPr/>
          <p:nvPr/>
        </p:nvSpPr>
        <p:spPr>
          <a:xfrm>
            <a:off x="4648200" y="2693554"/>
            <a:ext cx="0" cy="2068195"/>
          </a:xfrm>
          <a:custGeom>
            <a:avLst/>
            <a:gdLst/>
            <a:ahLst/>
            <a:cxnLst/>
            <a:rect l="l" t="t" r="r" b="b"/>
            <a:pathLst>
              <a:path h="2068195">
                <a:moveTo>
                  <a:pt x="1" y="0"/>
                </a:moveTo>
                <a:lnTo>
                  <a:pt x="0" y="2068001"/>
                </a:lnTo>
              </a:path>
            </a:pathLst>
          </a:custGeom>
          <a:ln w="25400">
            <a:solidFill>
              <a:srgbClr val="5B9BD5"/>
            </a:solidFill>
          </a:ln>
        </p:spPr>
        <p:txBody>
          <a:bodyPr wrap="square" lIns="0" tIns="0" rIns="0" bIns="0" rtlCol="0"/>
          <a:lstStyle/>
          <a:p>
            <a:endParaRPr>
              <a:solidFill>
                <a:prstClr val="black"/>
              </a:solidFill>
            </a:endParaRPr>
          </a:p>
        </p:txBody>
      </p:sp>
      <p:sp>
        <p:nvSpPr>
          <p:cNvPr id="10" name="object 10"/>
          <p:cNvSpPr/>
          <p:nvPr/>
        </p:nvSpPr>
        <p:spPr>
          <a:xfrm>
            <a:off x="7531100" y="2747398"/>
            <a:ext cx="0" cy="2068195"/>
          </a:xfrm>
          <a:custGeom>
            <a:avLst/>
            <a:gdLst/>
            <a:ahLst/>
            <a:cxnLst/>
            <a:rect l="l" t="t" r="r" b="b"/>
            <a:pathLst>
              <a:path h="2068195">
                <a:moveTo>
                  <a:pt x="0" y="0"/>
                </a:moveTo>
                <a:lnTo>
                  <a:pt x="0" y="2068001"/>
                </a:lnTo>
              </a:path>
            </a:pathLst>
          </a:custGeom>
          <a:ln w="25400">
            <a:solidFill>
              <a:srgbClr val="5B9BD5"/>
            </a:solidFill>
          </a:ln>
        </p:spPr>
        <p:txBody>
          <a:bodyPr wrap="square" lIns="0" tIns="0" rIns="0" bIns="0" rtlCol="0"/>
          <a:lstStyle/>
          <a:p>
            <a:endParaRPr>
              <a:solidFill>
                <a:prstClr val="black"/>
              </a:solidFill>
            </a:endParaRPr>
          </a:p>
        </p:txBody>
      </p:sp>
      <p:sp>
        <p:nvSpPr>
          <p:cNvPr id="11" name="object 11"/>
          <p:cNvSpPr/>
          <p:nvPr/>
        </p:nvSpPr>
        <p:spPr>
          <a:xfrm>
            <a:off x="1076350" y="1646411"/>
            <a:ext cx="9817100" cy="723900"/>
          </a:xfrm>
          <a:custGeom>
            <a:avLst/>
            <a:gdLst/>
            <a:ahLst/>
            <a:cxnLst/>
            <a:rect l="l" t="t" r="r" b="b"/>
            <a:pathLst>
              <a:path w="9817100" h="723900">
                <a:moveTo>
                  <a:pt x="0" y="0"/>
                </a:moveTo>
                <a:lnTo>
                  <a:pt x="9817100" y="0"/>
                </a:lnTo>
                <a:lnTo>
                  <a:pt x="9817100" y="723900"/>
                </a:lnTo>
                <a:lnTo>
                  <a:pt x="0" y="7239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12" name="object 12"/>
          <p:cNvSpPr txBox="1"/>
          <p:nvPr/>
        </p:nvSpPr>
        <p:spPr>
          <a:xfrm>
            <a:off x="1220294" y="2910305"/>
            <a:ext cx="3200793" cy="2264723"/>
          </a:xfrm>
          <a:prstGeom prst="rect">
            <a:avLst/>
          </a:prstGeom>
        </p:spPr>
        <p:txBody>
          <a:bodyPr vert="horz" wrap="square" lIns="0" tIns="0" rIns="0" bIns="0" rtlCol="0">
            <a:spAutoFit/>
          </a:bodyPr>
          <a:lstStyle/>
          <a:p>
            <a:pPr marL="12065" marR="5080" indent="-1270" algn="ctr">
              <a:lnSpc>
                <a:spcPct val="99500"/>
              </a:lnSpc>
            </a:pPr>
            <a:r>
              <a:rPr lang="es-MX" sz="1600" spc="-5" dirty="0" smtClean="0">
                <a:solidFill>
                  <a:srgbClr val="556F79"/>
                </a:solidFill>
                <a:latin typeface="Calibri Light"/>
                <a:cs typeface="Calibri Light"/>
              </a:rPr>
              <a:t>Las partes de un instrumento colectivo podrán acordar la aplicación general o parcial de sus estipulaciones a todos o parte de los trabajadores de la empresa o establecimiento sin afiliación sindical (según la DT, no existe inconveniente jurídico para que se aplique a futuros socios) </a:t>
            </a:r>
          </a:p>
          <a:p>
            <a:pPr marL="31750" marR="24765" algn="ctr">
              <a:lnSpc>
                <a:spcPts val="2100"/>
              </a:lnSpc>
              <a:spcBef>
                <a:spcPts val="160"/>
              </a:spcBef>
            </a:pPr>
            <a:endParaRPr dirty="0">
              <a:solidFill>
                <a:prstClr val="black"/>
              </a:solidFill>
              <a:latin typeface="Calibri Light"/>
              <a:cs typeface="Calibri Light"/>
            </a:endParaRPr>
          </a:p>
        </p:txBody>
      </p:sp>
      <p:sp>
        <p:nvSpPr>
          <p:cNvPr id="13" name="object 13"/>
          <p:cNvSpPr txBox="1"/>
          <p:nvPr/>
        </p:nvSpPr>
        <p:spPr>
          <a:xfrm>
            <a:off x="4765428" y="3083869"/>
            <a:ext cx="2517129" cy="1395254"/>
          </a:xfrm>
          <a:prstGeom prst="rect">
            <a:avLst/>
          </a:prstGeom>
        </p:spPr>
        <p:txBody>
          <a:bodyPr vert="horz" wrap="square" lIns="0" tIns="0" rIns="0" bIns="0" rtlCol="0">
            <a:spAutoFit/>
          </a:bodyPr>
          <a:lstStyle/>
          <a:p>
            <a:pPr marL="12700" marR="5080" algn="ctr">
              <a:lnSpc>
                <a:spcPct val="99500"/>
              </a:lnSpc>
            </a:pPr>
            <a:r>
              <a:rPr spc="-5" dirty="0">
                <a:solidFill>
                  <a:srgbClr val="556F79"/>
                </a:solidFill>
                <a:latin typeface="Calibri Light"/>
                <a:cs typeface="Calibri Light"/>
              </a:rPr>
              <a:t>El acuerdo debe</a:t>
            </a:r>
            <a:r>
              <a:rPr spc="-45" dirty="0">
                <a:solidFill>
                  <a:srgbClr val="556F79"/>
                </a:solidFill>
                <a:latin typeface="Calibri Light"/>
                <a:cs typeface="Calibri Light"/>
              </a:rPr>
              <a:t> </a:t>
            </a:r>
            <a:r>
              <a:rPr spc="-5" dirty="0">
                <a:solidFill>
                  <a:srgbClr val="556F79"/>
                </a:solidFill>
                <a:latin typeface="Calibri Light"/>
                <a:cs typeface="Calibri Light"/>
              </a:rPr>
              <a:t>fijar  criterios </a:t>
            </a:r>
            <a:r>
              <a:rPr spc="-10" dirty="0">
                <a:solidFill>
                  <a:srgbClr val="556F79"/>
                </a:solidFill>
                <a:latin typeface="Calibri Light"/>
                <a:cs typeface="Calibri Light"/>
              </a:rPr>
              <a:t>objetivos,  generales </a:t>
            </a:r>
            <a:r>
              <a:rPr dirty="0">
                <a:solidFill>
                  <a:srgbClr val="556F79"/>
                </a:solidFill>
                <a:latin typeface="Calibri Light"/>
                <a:cs typeface="Calibri Light"/>
              </a:rPr>
              <a:t>y</a:t>
            </a:r>
            <a:r>
              <a:rPr spc="-50" dirty="0">
                <a:solidFill>
                  <a:srgbClr val="556F79"/>
                </a:solidFill>
                <a:latin typeface="Calibri Light"/>
                <a:cs typeface="Calibri Light"/>
              </a:rPr>
              <a:t> </a:t>
            </a:r>
            <a:r>
              <a:rPr dirty="0">
                <a:solidFill>
                  <a:srgbClr val="556F79"/>
                </a:solidFill>
                <a:latin typeface="Calibri Light"/>
                <a:cs typeface="Calibri Light"/>
              </a:rPr>
              <a:t>no</a:t>
            </a:r>
            <a:endParaRPr dirty="0">
              <a:solidFill>
                <a:prstClr val="black"/>
              </a:solidFill>
              <a:latin typeface="Calibri Light"/>
              <a:cs typeface="Calibri Light"/>
            </a:endParaRPr>
          </a:p>
          <a:p>
            <a:pPr marL="26034" marR="17145" indent="-1270" algn="ctr">
              <a:lnSpc>
                <a:spcPts val="2100"/>
              </a:lnSpc>
              <a:spcBef>
                <a:spcPts val="160"/>
              </a:spcBef>
            </a:pPr>
            <a:r>
              <a:rPr spc="-5" dirty="0">
                <a:solidFill>
                  <a:srgbClr val="556F79"/>
                </a:solidFill>
                <a:latin typeface="Calibri Light"/>
                <a:cs typeface="Calibri Light"/>
              </a:rPr>
              <a:t>arbitrarios </a:t>
            </a:r>
            <a:r>
              <a:rPr spc="-10" dirty="0">
                <a:solidFill>
                  <a:srgbClr val="556F79"/>
                </a:solidFill>
                <a:latin typeface="Calibri Light"/>
                <a:cs typeface="Calibri Light"/>
              </a:rPr>
              <a:t>para  extender</a:t>
            </a:r>
            <a:r>
              <a:rPr spc="-60" dirty="0">
                <a:solidFill>
                  <a:srgbClr val="556F79"/>
                </a:solidFill>
                <a:latin typeface="Calibri Light"/>
                <a:cs typeface="Calibri Light"/>
              </a:rPr>
              <a:t> </a:t>
            </a:r>
            <a:r>
              <a:rPr spc="-5" dirty="0" err="1">
                <a:solidFill>
                  <a:srgbClr val="556F79"/>
                </a:solidFill>
                <a:latin typeface="Calibri Light"/>
                <a:cs typeface="Calibri Light"/>
              </a:rPr>
              <a:t>beneficios</a:t>
            </a:r>
            <a:r>
              <a:rPr spc="-5" dirty="0" smtClean="0">
                <a:solidFill>
                  <a:srgbClr val="556F79"/>
                </a:solidFill>
                <a:latin typeface="Calibri Light"/>
                <a:cs typeface="Calibri Light"/>
              </a:rPr>
              <a:t>.</a:t>
            </a:r>
            <a:endParaRPr lang="es-MX" spc="-5" dirty="0" smtClean="0">
              <a:solidFill>
                <a:srgbClr val="556F79"/>
              </a:solidFill>
              <a:latin typeface="Calibri Light"/>
              <a:cs typeface="Calibri Light"/>
            </a:endParaRPr>
          </a:p>
        </p:txBody>
      </p:sp>
      <p:sp>
        <p:nvSpPr>
          <p:cNvPr id="14" name="object 14"/>
          <p:cNvSpPr txBox="1"/>
          <p:nvPr/>
        </p:nvSpPr>
        <p:spPr>
          <a:xfrm>
            <a:off x="7768132" y="3098473"/>
            <a:ext cx="2756535" cy="1663276"/>
          </a:xfrm>
          <a:prstGeom prst="rect">
            <a:avLst/>
          </a:prstGeom>
        </p:spPr>
        <p:txBody>
          <a:bodyPr vert="horz" wrap="square" lIns="0" tIns="1270" rIns="0" bIns="0" rtlCol="0">
            <a:spAutoFit/>
          </a:bodyPr>
          <a:lstStyle/>
          <a:p>
            <a:pPr marL="49530" marR="40640" algn="ctr">
              <a:lnSpc>
                <a:spcPct val="99500"/>
              </a:lnSpc>
              <a:spcBef>
                <a:spcPts val="10"/>
              </a:spcBef>
            </a:pPr>
            <a:r>
              <a:rPr spc="-5" dirty="0">
                <a:solidFill>
                  <a:srgbClr val="556F79"/>
                </a:solidFill>
                <a:latin typeface="Calibri Light"/>
                <a:cs typeface="Calibri Light"/>
              </a:rPr>
              <a:t>Los </a:t>
            </a:r>
            <a:r>
              <a:rPr spc="-10" dirty="0">
                <a:solidFill>
                  <a:srgbClr val="556F79"/>
                </a:solidFill>
                <a:latin typeface="Calibri Light"/>
                <a:cs typeface="Calibri Light"/>
              </a:rPr>
              <a:t>trabajadores </a:t>
            </a:r>
            <a:r>
              <a:rPr spc="-5" dirty="0">
                <a:solidFill>
                  <a:srgbClr val="556F79"/>
                </a:solidFill>
                <a:latin typeface="Calibri Light"/>
                <a:cs typeface="Calibri Light"/>
              </a:rPr>
              <a:t>deben  </a:t>
            </a:r>
            <a:r>
              <a:rPr spc="-10" dirty="0">
                <a:solidFill>
                  <a:srgbClr val="556F79"/>
                </a:solidFill>
                <a:latin typeface="Calibri Light"/>
                <a:cs typeface="Calibri Light"/>
              </a:rPr>
              <a:t>aceptar </a:t>
            </a:r>
            <a:r>
              <a:rPr dirty="0">
                <a:solidFill>
                  <a:srgbClr val="556F79"/>
                </a:solidFill>
                <a:latin typeface="Calibri Light"/>
                <a:cs typeface="Calibri Light"/>
              </a:rPr>
              <a:t>la </a:t>
            </a:r>
            <a:r>
              <a:rPr spc="-10" dirty="0">
                <a:solidFill>
                  <a:srgbClr val="556F79"/>
                </a:solidFill>
                <a:latin typeface="Calibri Light"/>
                <a:cs typeface="Calibri Light"/>
              </a:rPr>
              <a:t>extensión. </a:t>
            </a:r>
            <a:r>
              <a:rPr spc="-5" dirty="0">
                <a:solidFill>
                  <a:srgbClr val="556F79"/>
                </a:solidFill>
                <a:latin typeface="Calibri Light"/>
                <a:cs typeface="Calibri Light"/>
              </a:rPr>
              <a:t>Si  </a:t>
            </a:r>
            <a:r>
              <a:rPr spc="-10" dirty="0" err="1" smtClean="0">
                <a:solidFill>
                  <a:srgbClr val="556F79"/>
                </a:solidFill>
                <a:latin typeface="Calibri Light"/>
                <a:cs typeface="Calibri Light"/>
              </a:rPr>
              <a:t>aceptan</a:t>
            </a:r>
            <a:r>
              <a:rPr lang="es-MX" spc="-10" dirty="0" smtClean="0">
                <a:solidFill>
                  <a:srgbClr val="556F79"/>
                </a:solidFill>
                <a:latin typeface="Calibri Light"/>
                <a:cs typeface="Calibri Light"/>
              </a:rPr>
              <a:t>,</a:t>
            </a:r>
            <a:r>
              <a:rPr spc="-10" dirty="0" smtClean="0">
                <a:solidFill>
                  <a:srgbClr val="556F79"/>
                </a:solidFill>
                <a:latin typeface="Calibri Light"/>
                <a:cs typeface="Calibri Light"/>
              </a:rPr>
              <a:t> </a:t>
            </a:r>
            <a:r>
              <a:rPr dirty="0">
                <a:solidFill>
                  <a:srgbClr val="556F79"/>
                </a:solidFill>
                <a:latin typeface="Calibri Light"/>
                <a:cs typeface="Calibri Light"/>
              </a:rPr>
              <a:t>se </a:t>
            </a:r>
            <a:r>
              <a:rPr spc="-5" dirty="0">
                <a:solidFill>
                  <a:srgbClr val="556F79"/>
                </a:solidFill>
                <a:latin typeface="Calibri Light"/>
                <a:cs typeface="Calibri Light"/>
              </a:rPr>
              <a:t>obligan </a:t>
            </a:r>
            <a:r>
              <a:rPr dirty="0">
                <a:solidFill>
                  <a:srgbClr val="556F79"/>
                </a:solidFill>
                <a:latin typeface="Calibri Light"/>
                <a:cs typeface="Calibri Light"/>
              </a:rPr>
              <a:t>a </a:t>
            </a:r>
            <a:r>
              <a:rPr spc="-10" dirty="0" err="1">
                <a:solidFill>
                  <a:srgbClr val="556F79"/>
                </a:solidFill>
                <a:latin typeface="Calibri Light"/>
                <a:cs typeface="Calibri Light"/>
              </a:rPr>
              <a:t>pagar</a:t>
            </a:r>
            <a:r>
              <a:rPr spc="-10" dirty="0">
                <a:solidFill>
                  <a:srgbClr val="556F79"/>
                </a:solidFill>
                <a:latin typeface="Calibri Light"/>
                <a:cs typeface="Calibri Light"/>
              </a:rPr>
              <a:t> </a:t>
            </a:r>
            <a:r>
              <a:rPr spc="-5" dirty="0" smtClean="0">
                <a:solidFill>
                  <a:srgbClr val="556F79"/>
                </a:solidFill>
                <a:latin typeface="Calibri Light"/>
                <a:cs typeface="Calibri Light"/>
              </a:rPr>
              <a:t>el</a:t>
            </a:r>
            <a:r>
              <a:rPr lang="es-MX" spc="-5" dirty="0" smtClean="0">
                <a:solidFill>
                  <a:srgbClr val="556F79"/>
                </a:solidFill>
                <a:latin typeface="Calibri Light"/>
                <a:cs typeface="Calibri Light"/>
              </a:rPr>
              <a:t> </a:t>
            </a:r>
            <a:r>
              <a:rPr spc="-15" dirty="0" smtClean="0">
                <a:solidFill>
                  <a:srgbClr val="556F79"/>
                </a:solidFill>
                <a:latin typeface="Calibri Light"/>
                <a:cs typeface="Calibri Light"/>
              </a:rPr>
              <a:t>total </a:t>
            </a:r>
            <a:r>
              <a:rPr dirty="0">
                <a:solidFill>
                  <a:srgbClr val="556F79"/>
                </a:solidFill>
                <a:latin typeface="Calibri Light"/>
                <a:cs typeface="Calibri Light"/>
              </a:rPr>
              <a:t>o </a:t>
            </a:r>
            <a:r>
              <a:rPr spc="-5" dirty="0">
                <a:solidFill>
                  <a:srgbClr val="556F79"/>
                </a:solidFill>
                <a:latin typeface="Calibri Light"/>
                <a:cs typeface="Calibri Light"/>
              </a:rPr>
              <a:t>parte </a:t>
            </a:r>
            <a:r>
              <a:rPr dirty="0">
                <a:solidFill>
                  <a:srgbClr val="556F79"/>
                </a:solidFill>
                <a:latin typeface="Calibri Light"/>
                <a:cs typeface="Calibri Light"/>
              </a:rPr>
              <a:t>de la </a:t>
            </a:r>
            <a:r>
              <a:rPr spc="-10" dirty="0">
                <a:solidFill>
                  <a:srgbClr val="556F79"/>
                </a:solidFill>
                <a:latin typeface="Calibri Light"/>
                <a:cs typeface="Calibri Light"/>
              </a:rPr>
              <a:t>cuota  </a:t>
            </a:r>
            <a:r>
              <a:rPr spc="-5" dirty="0">
                <a:solidFill>
                  <a:srgbClr val="556F79"/>
                </a:solidFill>
                <a:latin typeface="Calibri Light"/>
                <a:cs typeface="Calibri Light"/>
              </a:rPr>
              <a:t>sindical </a:t>
            </a:r>
            <a:r>
              <a:rPr dirty="0" err="1">
                <a:solidFill>
                  <a:srgbClr val="556F79"/>
                </a:solidFill>
                <a:latin typeface="Calibri Light"/>
                <a:cs typeface="Calibri Light"/>
              </a:rPr>
              <a:t>según</a:t>
            </a:r>
            <a:r>
              <a:rPr dirty="0">
                <a:solidFill>
                  <a:srgbClr val="556F79"/>
                </a:solidFill>
                <a:latin typeface="Calibri Light"/>
                <a:cs typeface="Calibri Light"/>
              </a:rPr>
              <a:t> </a:t>
            </a:r>
            <a:r>
              <a:rPr dirty="0" smtClean="0">
                <a:solidFill>
                  <a:srgbClr val="556F79"/>
                </a:solidFill>
                <a:latin typeface="Calibri Light"/>
                <a:cs typeface="Calibri Light"/>
              </a:rPr>
              <a:t>lo</a:t>
            </a:r>
            <a:r>
              <a:rPr lang="es-MX" dirty="0" smtClean="0">
                <a:solidFill>
                  <a:srgbClr val="556F79"/>
                </a:solidFill>
                <a:latin typeface="Calibri Light"/>
                <a:cs typeface="Calibri Light"/>
              </a:rPr>
              <a:t> establezca el acuerdo</a:t>
            </a:r>
            <a:r>
              <a:rPr spc="-10" dirty="0" smtClean="0">
                <a:solidFill>
                  <a:srgbClr val="556F79"/>
                </a:solidFill>
                <a:latin typeface="Calibri Light"/>
                <a:cs typeface="Calibri Light"/>
              </a:rPr>
              <a:t>.</a:t>
            </a:r>
            <a:endParaRPr dirty="0">
              <a:solidFill>
                <a:prstClr val="black"/>
              </a:solidFill>
              <a:latin typeface="Calibri Light"/>
              <a:cs typeface="Calibri Light"/>
            </a:endParaRPr>
          </a:p>
        </p:txBody>
      </p:sp>
      <p:sp>
        <p:nvSpPr>
          <p:cNvPr id="15" name="object 15"/>
          <p:cNvSpPr/>
          <p:nvPr/>
        </p:nvSpPr>
        <p:spPr>
          <a:xfrm>
            <a:off x="2377821" y="1680523"/>
            <a:ext cx="673100" cy="673100"/>
          </a:xfrm>
          <a:custGeom>
            <a:avLst/>
            <a:gdLst/>
            <a:ahLst/>
            <a:cxnLst/>
            <a:rect l="l" t="t" r="r" b="b"/>
            <a:pathLst>
              <a:path w="673100" h="673100">
                <a:moveTo>
                  <a:pt x="336550" y="0"/>
                </a:moveTo>
                <a:lnTo>
                  <a:pt x="290880" y="3072"/>
                </a:lnTo>
                <a:lnTo>
                  <a:pt x="247079" y="12021"/>
                </a:lnTo>
                <a:lnTo>
                  <a:pt x="205547" y="26446"/>
                </a:lnTo>
                <a:lnTo>
                  <a:pt x="166684" y="45947"/>
                </a:lnTo>
                <a:lnTo>
                  <a:pt x="130891" y="70122"/>
                </a:lnTo>
                <a:lnTo>
                  <a:pt x="98571" y="98571"/>
                </a:lnTo>
                <a:lnTo>
                  <a:pt x="70122" y="130891"/>
                </a:lnTo>
                <a:lnTo>
                  <a:pt x="45947" y="166684"/>
                </a:lnTo>
                <a:lnTo>
                  <a:pt x="26446" y="205547"/>
                </a:lnTo>
                <a:lnTo>
                  <a:pt x="12021" y="247079"/>
                </a:lnTo>
                <a:lnTo>
                  <a:pt x="3072" y="290880"/>
                </a:lnTo>
                <a:lnTo>
                  <a:pt x="0" y="336550"/>
                </a:lnTo>
                <a:lnTo>
                  <a:pt x="3072" y="382219"/>
                </a:lnTo>
                <a:lnTo>
                  <a:pt x="12021" y="426020"/>
                </a:lnTo>
                <a:lnTo>
                  <a:pt x="26446" y="467552"/>
                </a:lnTo>
                <a:lnTo>
                  <a:pt x="45947" y="506415"/>
                </a:lnTo>
                <a:lnTo>
                  <a:pt x="70122" y="542208"/>
                </a:lnTo>
                <a:lnTo>
                  <a:pt x="98571" y="574528"/>
                </a:lnTo>
                <a:lnTo>
                  <a:pt x="130891" y="602977"/>
                </a:lnTo>
                <a:lnTo>
                  <a:pt x="166684" y="627152"/>
                </a:lnTo>
                <a:lnTo>
                  <a:pt x="205547" y="646653"/>
                </a:lnTo>
                <a:lnTo>
                  <a:pt x="247079" y="661078"/>
                </a:lnTo>
                <a:lnTo>
                  <a:pt x="290880" y="670027"/>
                </a:lnTo>
                <a:lnTo>
                  <a:pt x="336550" y="673100"/>
                </a:lnTo>
                <a:lnTo>
                  <a:pt x="382216" y="670027"/>
                </a:lnTo>
                <a:lnTo>
                  <a:pt x="426015" y="661078"/>
                </a:lnTo>
                <a:lnTo>
                  <a:pt x="467547" y="646653"/>
                </a:lnTo>
                <a:lnTo>
                  <a:pt x="506410" y="627152"/>
                </a:lnTo>
                <a:lnTo>
                  <a:pt x="542202" y="602977"/>
                </a:lnTo>
                <a:lnTo>
                  <a:pt x="574524" y="574528"/>
                </a:lnTo>
                <a:lnTo>
                  <a:pt x="602973" y="542208"/>
                </a:lnTo>
                <a:lnTo>
                  <a:pt x="627149" y="506415"/>
                </a:lnTo>
                <a:lnTo>
                  <a:pt x="646651" y="467552"/>
                </a:lnTo>
                <a:lnTo>
                  <a:pt x="661077" y="426020"/>
                </a:lnTo>
                <a:lnTo>
                  <a:pt x="670027" y="382219"/>
                </a:lnTo>
                <a:lnTo>
                  <a:pt x="673100" y="336550"/>
                </a:lnTo>
                <a:lnTo>
                  <a:pt x="670027" y="290880"/>
                </a:lnTo>
                <a:lnTo>
                  <a:pt x="661077" y="247079"/>
                </a:lnTo>
                <a:lnTo>
                  <a:pt x="646651" y="205547"/>
                </a:lnTo>
                <a:lnTo>
                  <a:pt x="627149" y="166684"/>
                </a:lnTo>
                <a:lnTo>
                  <a:pt x="602973" y="130891"/>
                </a:lnTo>
                <a:lnTo>
                  <a:pt x="574524" y="98571"/>
                </a:lnTo>
                <a:lnTo>
                  <a:pt x="542202" y="70122"/>
                </a:lnTo>
                <a:lnTo>
                  <a:pt x="506410" y="45947"/>
                </a:lnTo>
                <a:lnTo>
                  <a:pt x="467547" y="26446"/>
                </a:lnTo>
                <a:lnTo>
                  <a:pt x="426015" y="12021"/>
                </a:lnTo>
                <a:lnTo>
                  <a:pt x="382216" y="3072"/>
                </a:lnTo>
                <a:lnTo>
                  <a:pt x="336550" y="0"/>
                </a:lnTo>
                <a:close/>
              </a:path>
            </a:pathLst>
          </a:custGeom>
          <a:solidFill>
            <a:srgbClr val="FFFFFF"/>
          </a:solidFill>
        </p:spPr>
        <p:txBody>
          <a:bodyPr wrap="square" lIns="0" tIns="0" rIns="0" bIns="0" rtlCol="0"/>
          <a:lstStyle/>
          <a:p>
            <a:endParaRPr>
              <a:solidFill>
                <a:prstClr val="black"/>
              </a:solidFill>
            </a:endParaRPr>
          </a:p>
        </p:txBody>
      </p:sp>
      <p:sp>
        <p:nvSpPr>
          <p:cNvPr id="17" name="object 17"/>
          <p:cNvSpPr txBox="1"/>
          <p:nvPr/>
        </p:nvSpPr>
        <p:spPr>
          <a:xfrm>
            <a:off x="2639239" y="1905071"/>
            <a:ext cx="141605" cy="292100"/>
          </a:xfrm>
          <a:prstGeom prst="rect">
            <a:avLst/>
          </a:prstGeom>
        </p:spPr>
        <p:txBody>
          <a:bodyPr vert="horz" wrap="square" lIns="0" tIns="0" rIns="0" bIns="0" rtlCol="0">
            <a:spAutoFit/>
          </a:bodyPr>
          <a:lstStyle/>
          <a:p>
            <a:pPr marL="12700"/>
            <a:r>
              <a:rPr dirty="0">
                <a:solidFill>
                  <a:srgbClr val="1979BA"/>
                </a:solidFill>
                <a:cs typeface="Calibri"/>
              </a:rPr>
              <a:t>1</a:t>
            </a:r>
            <a:endParaRPr dirty="0">
              <a:solidFill>
                <a:prstClr val="black"/>
              </a:solidFill>
              <a:cs typeface="Calibri"/>
            </a:endParaRPr>
          </a:p>
        </p:txBody>
      </p:sp>
      <p:sp>
        <p:nvSpPr>
          <p:cNvPr id="18" name="object 18"/>
          <p:cNvSpPr/>
          <p:nvPr/>
        </p:nvSpPr>
        <p:spPr>
          <a:xfrm>
            <a:off x="5642000" y="1671811"/>
            <a:ext cx="685800" cy="673100"/>
          </a:xfrm>
          <a:custGeom>
            <a:avLst/>
            <a:gdLst/>
            <a:ahLst/>
            <a:cxnLst/>
            <a:rect l="l" t="t" r="r" b="b"/>
            <a:pathLst>
              <a:path w="685800" h="673100">
                <a:moveTo>
                  <a:pt x="342900" y="0"/>
                </a:moveTo>
                <a:lnTo>
                  <a:pt x="296369" y="3072"/>
                </a:lnTo>
                <a:lnTo>
                  <a:pt x="251742" y="12021"/>
                </a:lnTo>
                <a:lnTo>
                  <a:pt x="209426" y="26446"/>
                </a:lnTo>
                <a:lnTo>
                  <a:pt x="169830" y="45947"/>
                </a:lnTo>
                <a:lnTo>
                  <a:pt x="133362" y="70122"/>
                </a:lnTo>
                <a:lnTo>
                  <a:pt x="100431" y="98571"/>
                </a:lnTo>
                <a:lnTo>
                  <a:pt x="71446" y="130891"/>
                </a:lnTo>
                <a:lnTo>
                  <a:pt x="46815" y="166684"/>
                </a:lnTo>
                <a:lnTo>
                  <a:pt x="26946" y="205547"/>
                </a:lnTo>
                <a:lnTo>
                  <a:pt x="12248" y="247079"/>
                </a:lnTo>
                <a:lnTo>
                  <a:pt x="3130" y="290880"/>
                </a:lnTo>
                <a:lnTo>
                  <a:pt x="0" y="336550"/>
                </a:lnTo>
                <a:lnTo>
                  <a:pt x="3130" y="382219"/>
                </a:lnTo>
                <a:lnTo>
                  <a:pt x="12248" y="426020"/>
                </a:lnTo>
                <a:lnTo>
                  <a:pt x="26946" y="467552"/>
                </a:lnTo>
                <a:lnTo>
                  <a:pt x="46815" y="506415"/>
                </a:lnTo>
                <a:lnTo>
                  <a:pt x="71446" y="542208"/>
                </a:lnTo>
                <a:lnTo>
                  <a:pt x="100431" y="574528"/>
                </a:lnTo>
                <a:lnTo>
                  <a:pt x="133362" y="602977"/>
                </a:lnTo>
                <a:lnTo>
                  <a:pt x="169830" y="627152"/>
                </a:lnTo>
                <a:lnTo>
                  <a:pt x="209426" y="646653"/>
                </a:lnTo>
                <a:lnTo>
                  <a:pt x="251742" y="661078"/>
                </a:lnTo>
                <a:lnTo>
                  <a:pt x="296369" y="670027"/>
                </a:lnTo>
                <a:lnTo>
                  <a:pt x="342900" y="673100"/>
                </a:lnTo>
                <a:lnTo>
                  <a:pt x="389430" y="670027"/>
                </a:lnTo>
                <a:lnTo>
                  <a:pt x="434057" y="661078"/>
                </a:lnTo>
                <a:lnTo>
                  <a:pt x="476373" y="646653"/>
                </a:lnTo>
                <a:lnTo>
                  <a:pt x="515969" y="627152"/>
                </a:lnTo>
                <a:lnTo>
                  <a:pt x="552437" y="602977"/>
                </a:lnTo>
                <a:lnTo>
                  <a:pt x="585368" y="574528"/>
                </a:lnTo>
                <a:lnTo>
                  <a:pt x="614353" y="542208"/>
                </a:lnTo>
                <a:lnTo>
                  <a:pt x="638984" y="506415"/>
                </a:lnTo>
                <a:lnTo>
                  <a:pt x="658853" y="467552"/>
                </a:lnTo>
                <a:lnTo>
                  <a:pt x="673551" y="426020"/>
                </a:lnTo>
                <a:lnTo>
                  <a:pt x="682669" y="382219"/>
                </a:lnTo>
                <a:lnTo>
                  <a:pt x="685800" y="336550"/>
                </a:lnTo>
                <a:lnTo>
                  <a:pt x="682669" y="290880"/>
                </a:lnTo>
                <a:lnTo>
                  <a:pt x="673551" y="247079"/>
                </a:lnTo>
                <a:lnTo>
                  <a:pt x="658853" y="205547"/>
                </a:lnTo>
                <a:lnTo>
                  <a:pt x="638984" y="166684"/>
                </a:lnTo>
                <a:lnTo>
                  <a:pt x="614353" y="130891"/>
                </a:lnTo>
                <a:lnTo>
                  <a:pt x="585368" y="98571"/>
                </a:lnTo>
                <a:lnTo>
                  <a:pt x="552437" y="70122"/>
                </a:lnTo>
                <a:lnTo>
                  <a:pt x="515969" y="45947"/>
                </a:lnTo>
                <a:lnTo>
                  <a:pt x="476373" y="26446"/>
                </a:lnTo>
                <a:lnTo>
                  <a:pt x="434057" y="12021"/>
                </a:lnTo>
                <a:lnTo>
                  <a:pt x="389430" y="3072"/>
                </a:lnTo>
                <a:lnTo>
                  <a:pt x="342900" y="0"/>
                </a:lnTo>
                <a:close/>
              </a:path>
            </a:pathLst>
          </a:custGeom>
          <a:solidFill>
            <a:srgbClr val="FFFFFF"/>
          </a:solidFill>
        </p:spPr>
        <p:txBody>
          <a:bodyPr wrap="square" lIns="0" tIns="0" rIns="0" bIns="0" rtlCol="0"/>
          <a:lstStyle/>
          <a:p>
            <a:endParaRPr>
              <a:solidFill>
                <a:prstClr val="black"/>
              </a:solidFill>
            </a:endParaRPr>
          </a:p>
        </p:txBody>
      </p:sp>
      <p:sp>
        <p:nvSpPr>
          <p:cNvPr id="20" name="object 20"/>
          <p:cNvSpPr txBox="1"/>
          <p:nvPr/>
        </p:nvSpPr>
        <p:spPr>
          <a:xfrm>
            <a:off x="5931240" y="1905071"/>
            <a:ext cx="141605" cy="292100"/>
          </a:xfrm>
          <a:prstGeom prst="rect">
            <a:avLst/>
          </a:prstGeom>
        </p:spPr>
        <p:txBody>
          <a:bodyPr vert="horz" wrap="square" lIns="0" tIns="0" rIns="0" bIns="0" rtlCol="0">
            <a:spAutoFit/>
          </a:bodyPr>
          <a:lstStyle/>
          <a:p>
            <a:pPr marL="12700"/>
            <a:r>
              <a:rPr dirty="0">
                <a:solidFill>
                  <a:srgbClr val="1979BA"/>
                </a:solidFill>
                <a:cs typeface="Calibri"/>
              </a:rPr>
              <a:t>2</a:t>
            </a:r>
            <a:endParaRPr dirty="0">
              <a:solidFill>
                <a:prstClr val="black"/>
              </a:solidFill>
              <a:cs typeface="Calibri"/>
            </a:endParaRPr>
          </a:p>
        </p:txBody>
      </p:sp>
      <p:sp>
        <p:nvSpPr>
          <p:cNvPr id="21" name="object 21"/>
          <p:cNvSpPr/>
          <p:nvPr/>
        </p:nvSpPr>
        <p:spPr>
          <a:xfrm>
            <a:off x="8936930" y="1671811"/>
            <a:ext cx="673100" cy="685800"/>
          </a:xfrm>
          <a:custGeom>
            <a:avLst/>
            <a:gdLst/>
            <a:ahLst/>
            <a:cxnLst/>
            <a:rect l="l" t="t" r="r" b="b"/>
            <a:pathLst>
              <a:path w="673100" h="685800">
                <a:moveTo>
                  <a:pt x="336550" y="0"/>
                </a:moveTo>
                <a:lnTo>
                  <a:pt x="290880" y="3130"/>
                </a:lnTo>
                <a:lnTo>
                  <a:pt x="247079" y="12248"/>
                </a:lnTo>
                <a:lnTo>
                  <a:pt x="205547" y="26946"/>
                </a:lnTo>
                <a:lnTo>
                  <a:pt x="166684" y="46815"/>
                </a:lnTo>
                <a:lnTo>
                  <a:pt x="130891" y="71446"/>
                </a:lnTo>
                <a:lnTo>
                  <a:pt x="98571" y="100431"/>
                </a:lnTo>
                <a:lnTo>
                  <a:pt x="70122" y="133362"/>
                </a:lnTo>
                <a:lnTo>
                  <a:pt x="45947" y="169830"/>
                </a:lnTo>
                <a:lnTo>
                  <a:pt x="26446" y="209426"/>
                </a:lnTo>
                <a:lnTo>
                  <a:pt x="12021" y="251742"/>
                </a:lnTo>
                <a:lnTo>
                  <a:pt x="3072" y="296369"/>
                </a:lnTo>
                <a:lnTo>
                  <a:pt x="0" y="342900"/>
                </a:lnTo>
                <a:lnTo>
                  <a:pt x="3072" y="389430"/>
                </a:lnTo>
                <a:lnTo>
                  <a:pt x="12021" y="434057"/>
                </a:lnTo>
                <a:lnTo>
                  <a:pt x="26446" y="476373"/>
                </a:lnTo>
                <a:lnTo>
                  <a:pt x="45947" y="515969"/>
                </a:lnTo>
                <a:lnTo>
                  <a:pt x="70122" y="552437"/>
                </a:lnTo>
                <a:lnTo>
                  <a:pt x="98571" y="585368"/>
                </a:lnTo>
                <a:lnTo>
                  <a:pt x="130891" y="614353"/>
                </a:lnTo>
                <a:lnTo>
                  <a:pt x="166684" y="638984"/>
                </a:lnTo>
                <a:lnTo>
                  <a:pt x="205547" y="658853"/>
                </a:lnTo>
                <a:lnTo>
                  <a:pt x="247079" y="673551"/>
                </a:lnTo>
                <a:lnTo>
                  <a:pt x="290880" y="682669"/>
                </a:lnTo>
                <a:lnTo>
                  <a:pt x="336550" y="685800"/>
                </a:lnTo>
                <a:lnTo>
                  <a:pt x="382219" y="682669"/>
                </a:lnTo>
                <a:lnTo>
                  <a:pt x="426020" y="673551"/>
                </a:lnTo>
                <a:lnTo>
                  <a:pt x="467552" y="658853"/>
                </a:lnTo>
                <a:lnTo>
                  <a:pt x="506415" y="638984"/>
                </a:lnTo>
                <a:lnTo>
                  <a:pt x="542208" y="614353"/>
                </a:lnTo>
                <a:lnTo>
                  <a:pt x="574528" y="585368"/>
                </a:lnTo>
                <a:lnTo>
                  <a:pt x="602977" y="552437"/>
                </a:lnTo>
                <a:lnTo>
                  <a:pt x="627152" y="515969"/>
                </a:lnTo>
                <a:lnTo>
                  <a:pt x="646653" y="476373"/>
                </a:lnTo>
                <a:lnTo>
                  <a:pt x="661078" y="434057"/>
                </a:lnTo>
                <a:lnTo>
                  <a:pt x="670027" y="389430"/>
                </a:lnTo>
                <a:lnTo>
                  <a:pt x="673100" y="342900"/>
                </a:lnTo>
                <a:lnTo>
                  <a:pt x="670027" y="296369"/>
                </a:lnTo>
                <a:lnTo>
                  <a:pt x="661078" y="251742"/>
                </a:lnTo>
                <a:lnTo>
                  <a:pt x="646653" y="209426"/>
                </a:lnTo>
                <a:lnTo>
                  <a:pt x="627152" y="169830"/>
                </a:lnTo>
                <a:lnTo>
                  <a:pt x="602977" y="133362"/>
                </a:lnTo>
                <a:lnTo>
                  <a:pt x="574528" y="100431"/>
                </a:lnTo>
                <a:lnTo>
                  <a:pt x="542208" y="71446"/>
                </a:lnTo>
                <a:lnTo>
                  <a:pt x="506415" y="46815"/>
                </a:lnTo>
                <a:lnTo>
                  <a:pt x="467552" y="26946"/>
                </a:lnTo>
                <a:lnTo>
                  <a:pt x="426020" y="12248"/>
                </a:lnTo>
                <a:lnTo>
                  <a:pt x="382219" y="3130"/>
                </a:lnTo>
                <a:lnTo>
                  <a:pt x="336550" y="0"/>
                </a:lnTo>
                <a:close/>
              </a:path>
            </a:pathLst>
          </a:custGeom>
          <a:solidFill>
            <a:srgbClr val="FFFFFF"/>
          </a:solidFill>
        </p:spPr>
        <p:txBody>
          <a:bodyPr wrap="square" lIns="0" tIns="0" rIns="0" bIns="0" rtlCol="0"/>
          <a:lstStyle/>
          <a:p>
            <a:endParaRPr>
              <a:solidFill>
                <a:prstClr val="black"/>
              </a:solidFill>
            </a:endParaRPr>
          </a:p>
        </p:txBody>
      </p:sp>
      <p:sp>
        <p:nvSpPr>
          <p:cNvPr id="23" name="object 23"/>
          <p:cNvSpPr txBox="1"/>
          <p:nvPr/>
        </p:nvSpPr>
        <p:spPr>
          <a:xfrm>
            <a:off x="9208119" y="1905071"/>
            <a:ext cx="141605" cy="292100"/>
          </a:xfrm>
          <a:prstGeom prst="rect">
            <a:avLst/>
          </a:prstGeom>
        </p:spPr>
        <p:txBody>
          <a:bodyPr vert="horz" wrap="square" lIns="0" tIns="0" rIns="0" bIns="0" rtlCol="0">
            <a:spAutoFit/>
          </a:bodyPr>
          <a:lstStyle/>
          <a:p>
            <a:pPr marL="12700"/>
            <a:r>
              <a:rPr dirty="0">
                <a:solidFill>
                  <a:srgbClr val="1979BA"/>
                </a:solidFill>
                <a:cs typeface="Calibri"/>
              </a:rPr>
              <a:t>3</a:t>
            </a:r>
            <a:endParaRPr dirty="0">
              <a:solidFill>
                <a:prstClr val="black"/>
              </a:solidFill>
              <a:cs typeface="Calibri"/>
            </a:endParaRPr>
          </a:p>
        </p:txBody>
      </p:sp>
      <p:sp>
        <p:nvSpPr>
          <p:cNvPr id="24" name="object 24"/>
          <p:cNvSpPr/>
          <p:nvPr/>
        </p:nvSpPr>
        <p:spPr>
          <a:xfrm>
            <a:off x="2552700" y="618070"/>
            <a:ext cx="6705600" cy="520700"/>
          </a:xfrm>
          <a:custGeom>
            <a:avLst/>
            <a:gdLst/>
            <a:ahLst/>
            <a:cxnLst/>
            <a:rect l="l" t="t" r="r" b="b"/>
            <a:pathLst>
              <a:path w="6705600" h="520700">
                <a:moveTo>
                  <a:pt x="6575425" y="0"/>
                </a:moveTo>
                <a:lnTo>
                  <a:pt x="130175" y="0"/>
                </a:lnTo>
                <a:lnTo>
                  <a:pt x="0" y="520700"/>
                </a:lnTo>
                <a:lnTo>
                  <a:pt x="6705600" y="520700"/>
                </a:lnTo>
                <a:lnTo>
                  <a:pt x="6575425" y="0"/>
                </a:lnTo>
                <a:close/>
              </a:path>
            </a:pathLst>
          </a:custGeom>
          <a:solidFill>
            <a:srgbClr val="FFFFFF"/>
          </a:solidFill>
        </p:spPr>
        <p:txBody>
          <a:bodyPr wrap="square" lIns="0" tIns="0" rIns="0" bIns="0" rtlCol="0"/>
          <a:lstStyle/>
          <a:p>
            <a:endParaRPr>
              <a:solidFill>
                <a:prstClr val="black"/>
              </a:solidFill>
            </a:endParaRPr>
          </a:p>
        </p:txBody>
      </p:sp>
      <p:sp>
        <p:nvSpPr>
          <p:cNvPr id="25" name="object 25"/>
          <p:cNvSpPr/>
          <p:nvPr/>
        </p:nvSpPr>
        <p:spPr>
          <a:xfrm>
            <a:off x="2671192" y="846631"/>
            <a:ext cx="6705600" cy="520700"/>
          </a:xfrm>
          <a:custGeom>
            <a:avLst/>
            <a:gdLst/>
            <a:ahLst/>
            <a:cxnLst/>
            <a:rect l="l" t="t" r="r" b="b"/>
            <a:pathLst>
              <a:path w="6705600" h="520700">
                <a:moveTo>
                  <a:pt x="0" y="520700"/>
                </a:moveTo>
                <a:lnTo>
                  <a:pt x="130174" y="0"/>
                </a:lnTo>
                <a:lnTo>
                  <a:pt x="6575433" y="0"/>
                </a:lnTo>
                <a:lnTo>
                  <a:pt x="6705603" y="520700"/>
                </a:lnTo>
                <a:lnTo>
                  <a:pt x="0" y="520700"/>
                </a:lnTo>
                <a:close/>
              </a:path>
            </a:pathLst>
          </a:custGeom>
          <a:ln w="38100">
            <a:solidFill>
              <a:srgbClr val="1979BA"/>
            </a:solidFill>
          </a:ln>
        </p:spPr>
        <p:txBody>
          <a:bodyPr wrap="square" lIns="0" tIns="0" rIns="0" bIns="0" rtlCol="0"/>
          <a:lstStyle/>
          <a:p>
            <a:endParaRPr>
              <a:solidFill>
                <a:prstClr val="black"/>
              </a:solidFill>
            </a:endParaRPr>
          </a:p>
        </p:txBody>
      </p:sp>
      <p:sp>
        <p:nvSpPr>
          <p:cNvPr id="27" name="object 27"/>
          <p:cNvSpPr txBox="1"/>
          <p:nvPr/>
        </p:nvSpPr>
        <p:spPr>
          <a:xfrm>
            <a:off x="3993198" y="970183"/>
            <a:ext cx="3824604" cy="292100"/>
          </a:xfrm>
          <a:prstGeom prst="rect">
            <a:avLst/>
          </a:prstGeom>
        </p:spPr>
        <p:txBody>
          <a:bodyPr vert="horz" wrap="square" lIns="0" tIns="0" rIns="0" bIns="0" rtlCol="0">
            <a:spAutoFit/>
          </a:bodyPr>
          <a:lstStyle/>
          <a:p>
            <a:pPr marL="12700"/>
            <a:r>
              <a:rPr spc="-20" dirty="0">
                <a:solidFill>
                  <a:srgbClr val="1979BA"/>
                </a:solidFill>
                <a:latin typeface="Calibri Light"/>
                <a:cs typeface="Calibri Light"/>
              </a:rPr>
              <a:t>MATERIA </a:t>
            </a:r>
            <a:r>
              <a:rPr dirty="0">
                <a:solidFill>
                  <a:srgbClr val="1979BA"/>
                </a:solidFill>
                <a:latin typeface="Calibri Light"/>
                <a:cs typeface="Calibri Light"/>
              </a:rPr>
              <a:t>A </a:t>
            </a:r>
            <a:r>
              <a:rPr spc="-10" dirty="0">
                <a:solidFill>
                  <a:srgbClr val="1979BA"/>
                </a:solidFill>
                <a:latin typeface="Calibri Light"/>
                <a:cs typeface="Calibri Light"/>
              </a:rPr>
              <a:t>NEGOCIAR </a:t>
            </a:r>
            <a:r>
              <a:rPr spc="-5" dirty="0">
                <a:solidFill>
                  <a:srgbClr val="1979BA"/>
                </a:solidFill>
                <a:latin typeface="Calibri Light"/>
                <a:cs typeface="Calibri Light"/>
              </a:rPr>
              <a:t>ENTRE LAS</a:t>
            </a:r>
            <a:r>
              <a:rPr spc="10" dirty="0">
                <a:solidFill>
                  <a:srgbClr val="1979BA"/>
                </a:solidFill>
                <a:latin typeface="Calibri Light"/>
                <a:cs typeface="Calibri Light"/>
              </a:rPr>
              <a:t> </a:t>
            </a:r>
            <a:r>
              <a:rPr spc="-35" dirty="0">
                <a:solidFill>
                  <a:srgbClr val="1979BA"/>
                </a:solidFill>
                <a:latin typeface="Calibri Light"/>
                <a:cs typeface="Calibri Light"/>
              </a:rPr>
              <a:t>PARTES</a:t>
            </a:r>
            <a:endParaRPr dirty="0">
              <a:solidFill>
                <a:prstClr val="black"/>
              </a:solidFill>
              <a:latin typeface="Calibri Light"/>
              <a:cs typeface="Calibri Light"/>
            </a:endParaRPr>
          </a:p>
        </p:txBody>
      </p:sp>
      <p:sp>
        <p:nvSpPr>
          <p:cNvPr id="28" name="object 28"/>
          <p:cNvSpPr/>
          <p:nvPr/>
        </p:nvSpPr>
        <p:spPr>
          <a:xfrm>
            <a:off x="8760296" y="81776"/>
            <a:ext cx="2667000" cy="469900"/>
          </a:xfrm>
          <a:custGeom>
            <a:avLst/>
            <a:gdLst/>
            <a:ahLst/>
            <a:cxnLst/>
            <a:rect l="l" t="t" r="r" b="b"/>
            <a:pathLst>
              <a:path w="2667000" h="469900">
                <a:moveTo>
                  <a:pt x="2667000" y="0"/>
                </a:moveTo>
                <a:lnTo>
                  <a:pt x="234950" y="0"/>
                </a:lnTo>
                <a:lnTo>
                  <a:pt x="0" y="234950"/>
                </a:lnTo>
                <a:lnTo>
                  <a:pt x="234950" y="469900"/>
                </a:lnTo>
                <a:lnTo>
                  <a:pt x="2667000" y="469900"/>
                </a:lnTo>
                <a:lnTo>
                  <a:pt x="2667000" y="0"/>
                </a:lnTo>
                <a:close/>
              </a:path>
            </a:pathLst>
          </a:custGeom>
          <a:solidFill>
            <a:srgbClr val="97C33A"/>
          </a:solidFill>
        </p:spPr>
        <p:txBody>
          <a:bodyPr wrap="square" lIns="0" tIns="0" rIns="0" bIns="0" rtlCol="0"/>
          <a:lstStyle/>
          <a:p>
            <a:endParaRPr>
              <a:solidFill>
                <a:prstClr val="black"/>
              </a:solidFill>
            </a:endParaRPr>
          </a:p>
        </p:txBody>
      </p:sp>
      <p:sp>
        <p:nvSpPr>
          <p:cNvPr id="29" name="object 29"/>
          <p:cNvSpPr txBox="1"/>
          <p:nvPr/>
        </p:nvSpPr>
        <p:spPr>
          <a:xfrm>
            <a:off x="9309201" y="209347"/>
            <a:ext cx="1784350" cy="284480"/>
          </a:xfrm>
          <a:prstGeom prst="rect">
            <a:avLst/>
          </a:prstGeom>
        </p:spPr>
        <p:txBody>
          <a:bodyPr vert="horz" wrap="square" lIns="0" tIns="0" rIns="0" bIns="0" rtlCol="0">
            <a:spAutoFit/>
          </a:bodyPr>
          <a:lstStyle/>
          <a:p>
            <a:pPr marL="12700"/>
            <a:r>
              <a:rPr sz="1750" spc="20" dirty="0">
                <a:solidFill>
                  <a:srgbClr val="FFFFFF"/>
                </a:solidFill>
                <a:latin typeface="Calibri Light"/>
                <a:cs typeface="Calibri Light"/>
              </a:rPr>
              <a:t>CON LA </a:t>
            </a:r>
            <a:r>
              <a:rPr sz="1750" spc="10" dirty="0">
                <a:solidFill>
                  <a:srgbClr val="FFFFFF"/>
                </a:solidFill>
                <a:latin typeface="Calibri Light"/>
                <a:cs typeface="Calibri Light"/>
              </a:rPr>
              <a:t>NUEVA</a:t>
            </a:r>
            <a:r>
              <a:rPr sz="1750" spc="-65" dirty="0">
                <a:solidFill>
                  <a:srgbClr val="FFFFFF"/>
                </a:solidFill>
                <a:latin typeface="Calibri Light"/>
                <a:cs typeface="Calibri Light"/>
              </a:rPr>
              <a:t> </a:t>
            </a:r>
            <a:r>
              <a:rPr sz="1750" spc="15" dirty="0">
                <a:solidFill>
                  <a:srgbClr val="FFFFFF"/>
                </a:solidFill>
                <a:latin typeface="Calibri Light"/>
                <a:cs typeface="Calibri Light"/>
              </a:rPr>
              <a:t>LEY</a:t>
            </a:r>
            <a:endParaRPr sz="1750" dirty="0">
              <a:solidFill>
                <a:prstClr val="black"/>
              </a:solidFill>
              <a:latin typeface="Calibri Light"/>
              <a:cs typeface="Calibri Light"/>
            </a:endParaRPr>
          </a:p>
        </p:txBody>
      </p:sp>
    </p:spTree>
    <p:extLst>
      <p:ext uri="{BB962C8B-B14F-4D97-AF65-F5344CB8AC3E}">
        <p14:creationId xmlns:p14="http://schemas.microsoft.com/office/powerpoint/2010/main" val="281282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19936" y="710096"/>
            <a:ext cx="5616624" cy="2846933"/>
          </a:xfrm>
          <a:prstGeom prst="rect">
            <a:avLst/>
          </a:prstGeom>
        </p:spPr>
        <p:txBody>
          <a:bodyPr wrap="square">
            <a:spAutoFit/>
          </a:bodyPr>
          <a:lstStyle/>
          <a:p>
            <a:pPr algn="just"/>
            <a:r>
              <a:rPr lang="es-CL" sz="2000" dirty="0">
                <a:solidFill>
                  <a:srgbClr val="0070C0"/>
                </a:solidFill>
                <a:latin typeface="Arial" panose="020B0604020202020204" pitchFamily="34" charset="0"/>
                <a:cs typeface="Arial" panose="020B0604020202020204" pitchFamily="34" charset="0"/>
              </a:rPr>
              <a:t>Sin perjuicio de lo anterior, el empleador </a:t>
            </a:r>
            <a:r>
              <a:rPr lang="es-CL" sz="2000" b="1" dirty="0">
                <a:solidFill>
                  <a:srgbClr val="0070C0"/>
                </a:solidFill>
                <a:latin typeface="Arial" panose="020B0604020202020204" pitchFamily="34" charset="0"/>
                <a:cs typeface="Arial" panose="020B0604020202020204" pitchFamily="34" charset="0"/>
              </a:rPr>
              <a:t>puede extender el IPC</a:t>
            </a:r>
            <a:r>
              <a:rPr lang="es-CL" sz="2000" dirty="0">
                <a:solidFill>
                  <a:srgbClr val="0070C0"/>
                </a:solidFill>
                <a:latin typeface="Arial" panose="020B0604020202020204" pitchFamily="34" charset="0"/>
                <a:cs typeface="Arial" panose="020B0604020202020204" pitchFamily="34" charset="0"/>
              </a:rPr>
              <a:t> a todos los trabajadores de la empresa, siempre que dicho reajuste  haya sido contemplado en su respuesta al proyecto de contrato colectivo. </a:t>
            </a:r>
            <a:endParaRPr lang="es-CL" sz="2000" dirty="0" smtClean="0">
              <a:solidFill>
                <a:srgbClr val="0070C0"/>
              </a:solidFill>
              <a:latin typeface="Arial" panose="020B0604020202020204" pitchFamily="34" charset="0"/>
              <a:cs typeface="Arial" panose="020B0604020202020204" pitchFamily="34" charset="0"/>
            </a:endParaRPr>
          </a:p>
          <a:p>
            <a:pPr algn="just"/>
            <a:endParaRPr lang="es-CL" sz="2000" dirty="0">
              <a:solidFill>
                <a:srgbClr val="0070C0"/>
              </a:solidFill>
              <a:latin typeface="Arial" panose="020B0604020202020204" pitchFamily="34" charset="0"/>
              <a:cs typeface="Arial" panose="020B0604020202020204" pitchFamily="34" charset="0"/>
            </a:endParaRPr>
          </a:p>
          <a:p>
            <a:pPr algn="just"/>
            <a:r>
              <a:rPr lang="es-CL" sz="2000" dirty="0" smtClean="0">
                <a:solidFill>
                  <a:srgbClr val="0070C0"/>
                </a:solidFill>
                <a:latin typeface="Arial" panose="020B0604020202020204" pitchFamily="34" charset="0"/>
                <a:cs typeface="Arial" panose="020B0604020202020204" pitchFamily="34" charset="0"/>
              </a:rPr>
              <a:t>La </a:t>
            </a:r>
            <a:r>
              <a:rPr lang="es-CL" sz="2000" dirty="0">
                <a:solidFill>
                  <a:srgbClr val="0070C0"/>
                </a:solidFill>
                <a:latin typeface="Arial" panose="020B0604020202020204" pitchFamily="34" charset="0"/>
                <a:cs typeface="Arial" panose="020B0604020202020204" pitchFamily="34" charset="0"/>
              </a:rPr>
              <a:t>extensión puede pactarse en la NC, o una vez concluida la NC. </a:t>
            </a:r>
          </a:p>
          <a:p>
            <a:pPr algn="just"/>
            <a:endParaRPr lang="es-CL" sz="1900" dirty="0">
              <a:solidFill>
                <a:srgbClr val="0070C0"/>
              </a:solidFill>
            </a:endParaRPr>
          </a:p>
        </p:txBody>
      </p:sp>
      <p:pic>
        <p:nvPicPr>
          <p:cNvPr id="2" name="Imagen 1"/>
          <p:cNvPicPr>
            <a:picLocks noChangeAspect="1"/>
          </p:cNvPicPr>
          <p:nvPr/>
        </p:nvPicPr>
        <p:blipFill>
          <a:blip r:embed="rId2"/>
          <a:stretch>
            <a:fillRect/>
          </a:stretch>
        </p:blipFill>
        <p:spPr>
          <a:xfrm>
            <a:off x="551384" y="188640"/>
            <a:ext cx="4615274" cy="3280395"/>
          </a:xfrm>
          <a:prstGeom prst="rect">
            <a:avLst/>
          </a:prstGeom>
        </p:spPr>
      </p:pic>
      <p:sp>
        <p:nvSpPr>
          <p:cNvPr id="3" name="Rectángulo 2"/>
          <p:cNvSpPr/>
          <p:nvPr/>
        </p:nvSpPr>
        <p:spPr>
          <a:xfrm>
            <a:off x="496047" y="3789040"/>
            <a:ext cx="10801200" cy="2554545"/>
          </a:xfrm>
          <a:prstGeom prst="rect">
            <a:avLst/>
          </a:prstGeom>
        </p:spPr>
        <p:txBody>
          <a:bodyPr wrap="square">
            <a:spAutoFit/>
          </a:bodyPr>
          <a:lstStyle/>
          <a:p>
            <a:pPr algn="just"/>
            <a:r>
              <a:rPr lang="es-CL" sz="2000" dirty="0" smtClean="0">
                <a:solidFill>
                  <a:srgbClr val="0070C0"/>
                </a:solidFill>
                <a:latin typeface="Arial" panose="020B0604020202020204" pitchFamily="34" charset="0"/>
                <a:cs typeface="Arial" panose="020B0604020202020204" pitchFamily="34" charset="0"/>
              </a:rPr>
              <a:t>El </a:t>
            </a:r>
            <a:r>
              <a:rPr lang="es-CL" sz="2000" dirty="0">
                <a:solidFill>
                  <a:srgbClr val="0070C0"/>
                </a:solidFill>
                <a:latin typeface="Arial" panose="020B0604020202020204" pitchFamily="34" charset="0"/>
                <a:cs typeface="Arial" panose="020B0604020202020204" pitchFamily="34" charset="0"/>
              </a:rPr>
              <a:t>instrumento colectivo debe contener el acuerdo de extensión de beneficios o la referencia de no haberse alcanzado dicho acuerdo. (321 N°4).</a:t>
            </a:r>
          </a:p>
          <a:p>
            <a:pPr algn="just"/>
            <a:endParaRPr lang="es-CL" sz="2000" dirty="0">
              <a:solidFill>
                <a:srgbClr val="0070C0"/>
              </a:solidFill>
              <a:latin typeface="Arial" panose="020B0604020202020204" pitchFamily="34" charset="0"/>
              <a:cs typeface="Arial" panose="020B0604020202020204" pitchFamily="34" charset="0"/>
            </a:endParaRPr>
          </a:p>
          <a:p>
            <a:pPr algn="just"/>
            <a:r>
              <a:rPr lang="es-CL" sz="2000" dirty="0">
                <a:solidFill>
                  <a:srgbClr val="0070C0"/>
                </a:solidFill>
                <a:latin typeface="Arial" panose="020B0604020202020204" pitchFamily="34" charset="0"/>
                <a:cs typeface="Arial" panose="020B0604020202020204" pitchFamily="34" charset="0"/>
              </a:rPr>
              <a:t>Según la DT, el trabajador que recibe la extensión de beneficios no pasa a ser parte del instrumento colectivo, por lo que no se le aplica la regla del 307, que impide a un trabajador estar afecto a más de un contrato colectivo, por lo que </a:t>
            </a:r>
            <a:r>
              <a:rPr lang="es-CL" sz="2000" dirty="0" smtClean="0">
                <a:solidFill>
                  <a:srgbClr val="0070C0"/>
                </a:solidFill>
                <a:latin typeface="Arial" panose="020B0604020202020204" pitchFamily="34" charset="0"/>
                <a:cs typeface="Arial" panose="020B0604020202020204" pitchFamily="34" charset="0"/>
              </a:rPr>
              <a:t>podría </a:t>
            </a:r>
            <a:r>
              <a:rPr lang="es-CL" sz="2000" dirty="0">
                <a:solidFill>
                  <a:srgbClr val="0070C0"/>
                </a:solidFill>
                <a:latin typeface="Arial" panose="020B0604020202020204" pitchFamily="34" charset="0"/>
                <a:cs typeface="Arial" panose="020B0604020202020204" pitchFamily="34" charset="0"/>
              </a:rPr>
              <a:t>ser parte de un nuevo proceso de negociación colectiva; y si un trabajador que recibió la extensión de beneficios </a:t>
            </a:r>
            <a:r>
              <a:rPr lang="es-CL" sz="2000" dirty="0" smtClean="0">
                <a:solidFill>
                  <a:srgbClr val="0070C0"/>
                </a:solidFill>
                <a:latin typeface="Arial" panose="020B0604020202020204" pitchFamily="34" charset="0"/>
                <a:cs typeface="Arial" panose="020B0604020202020204" pitchFamily="34" charset="0"/>
              </a:rPr>
              <a:t>decide </a:t>
            </a:r>
            <a:r>
              <a:rPr lang="es-CL" sz="2000" dirty="0">
                <a:solidFill>
                  <a:srgbClr val="0070C0"/>
                </a:solidFill>
                <a:latin typeface="Arial" panose="020B0604020202020204" pitchFamily="34" charset="0"/>
                <a:cs typeface="Arial" panose="020B0604020202020204" pitchFamily="34" charset="0"/>
              </a:rPr>
              <a:t>involucrarse en una negociación colectiva, deberá dejar de percibir los beneficios </a:t>
            </a:r>
            <a:r>
              <a:rPr lang="es-CL" sz="2000" dirty="0" smtClean="0">
                <a:solidFill>
                  <a:srgbClr val="0070C0"/>
                </a:solidFill>
                <a:latin typeface="Arial" panose="020B0604020202020204" pitchFamily="34" charset="0"/>
                <a:cs typeface="Arial" panose="020B0604020202020204" pitchFamily="34" charset="0"/>
              </a:rPr>
              <a:t>extendidos.</a:t>
            </a:r>
            <a:endParaRPr lang="es-CL" sz="2000" dirty="0">
              <a:solidFill>
                <a:srgbClr val="0070C0"/>
              </a:solidFill>
              <a:latin typeface="Arial" panose="020B0604020202020204" pitchFamily="34" charset="0"/>
              <a:cs typeface="Arial" panose="020B0604020202020204" pitchFamily="34" charset="0"/>
            </a:endParaRPr>
          </a:p>
        </p:txBody>
      </p:sp>
      <p:sp>
        <p:nvSpPr>
          <p:cNvPr id="6" name="object 4"/>
          <p:cNvSpPr/>
          <p:nvPr/>
        </p:nvSpPr>
        <p:spPr>
          <a:xfrm>
            <a:off x="5905500" y="6731000"/>
            <a:ext cx="1625600" cy="127000"/>
          </a:xfrm>
          <a:custGeom>
            <a:avLst/>
            <a:gdLst/>
            <a:ahLst/>
            <a:cxnLst/>
            <a:rect l="l" t="t" r="r" b="b"/>
            <a:pathLst>
              <a:path w="1625600" h="127000">
                <a:moveTo>
                  <a:pt x="0" y="0"/>
                </a:moveTo>
                <a:lnTo>
                  <a:pt x="1625600" y="0"/>
                </a:lnTo>
                <a:lnTo>
                  <a:pt x="16256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7" name="object 3"/>
          <p:cNvSpPr/>
          <p:nvPr/>
        </p:nvSpPr>
        <p:spPr>
          <a:xfrm>
            <a:off x="46482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056535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7568" y="914400"/>
            <a:ext cx="7704856" cy="1146448"/>
          </a:xfrm>
        </p:spPr>
        <p:style>
          <a:lnRef idx="1">
            <a:schemeClr val="accent3"/>
          </a:lnRef>
          <a:fillRef idx="2">
            <a:schemeClr val="accent3"/>
          </a:fillRef>
          <a:effectRef idx="1">
            <a:schemeClr val="accent3"/>
          </a:effectRef>
          <a:fontRef idx="minor">
            <a:schemeClr val="dk1"/>
          </a:fontRef>
        </p:style>
        <p:txBody>
          <a:bodyPr/>
          <a:lstStyle/>
          <a:p>
            <a:pPr algn="ctr"/>
            <a:r>
              <a:rPr lang="es-CL" sz="3200" dirty="0" smtClean="0">
                <a:solidFill>
                  <a:schemeClr val="tx1"/>
                </a:solidFill>
              </a:rPr>
              <a:t>Duración y vigencia de los instrumentos colectivos (art.  324)</a:t>
            </a:r>
            <a:endParaRPr lang="es-CL" sz="3200" dirty="0">
              <a:solidFill>
                <a:schemeClr val="tx1"/>
              </a:solidFill>
            </a:endParaRPr>
          </a:p>
        </p:txBody>
      </p:sp>
      <p:sp>
        <p:nvSpPr>
          <p:cNvPr id="3" name="Subtítulo 2"/>
          <p:cNvSpPr>
            <a:spLocks noGrp="1"/>
          </p:cNvSpPr>
          <p:nvPr>
            <p:ph type="subTitle" idx="1"/>
          </p:nvPr>
        </p:nvSpPr>
        <p:spPr>
          <a:xfrm>
            <a:off x="2279576" y="2852936"/>
            <a:ext cx="7632848" cy="2592288"/>
          </a:xfrm>
        </p:spPr>
        <p:style>
          <a:lnRef idx="1">
            <a:schemeClr val="accent6"/>
          </a:lnRef>
          <a:fillRef idx="2">
            <a:schemeClr val="accent6"/>
          </a:fillRef>
          <a:effectRef idx="1">
            <a:schemeClr val="accent6"/>
          </a:effectRef>
          <a:fontRef idx="minor">
            <a:schemeClr val="dk1"/>
          </a:fontRef>
        </p:style>
        <p:txBody>
          <a:bodyPr/>
          <a:lstStyle/>
          <a:p>
            <a:pPr algn="just"/>
            <a:r>
              <a:rPr lang="es-CL" sz="3200" dirty="0" smtClean="0">
                <a:solidFill>
                  <a:schemeClr val="tx1"/>
                </a:solidFill>
              </a:rPr>
              <a:t>Los contratos colectivos tendrán una duración no inferior a 2 años ni superior a 3. </a:t>
            </a:r>
          </a:p>
          <a:p>
            <a:pPr algn="just"/>
            <a:r>
              <a:rPr lang="es-CL" sz="3200" dirty="0" smtClean="0">
                <a:solidFill>
                  <a:schemeClr val="tx1"/>
                </a:solidFill>
              </a:rPr>
              <a:t>Los convenios colectivos durarán lo que las partes definan, no pudiendo ser superior a 3 años.</a:t>
            </a:r>
          </a:p>
          <a:p>
            <a:pPr algn="just"/>
            <a:endParaRPr lang="es-CL" dirty="0" smtClean="0">
              <a:solidFill>
                <a:schemeClr val="tx1"/>
              </a:solidFill>
            </a:endParaRPr>
          </a:p>
        </p:txBody>
      </p:sp>
    </p:spTree>
    <p:extLst>
      <p:ext uri="{BB962C8B-B14F-4D97-AF65-F5344CB8AC3E}">
        <p14:creationId xmlns:p14="http://schemas.microsoft.com/office/powerpoint/2010/main" val="336733413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9800" y="260650"/>
            <a:ext cx="7558608" cy="864095"/>
          </a:xfrm>
        </p:spPr>
        <p:txBody>
          <a:bodyPr/>
          <a:lstStyle/>
          <a:p>
            <a:pPr algn="ctr"/>
            <a:r>
              <a:rPr lang="es-CL" b="1" dirty="0" smtClean="0">
                <a:solidFill>
                  <a:schemeClr val="tx1"/>
                </a:solidFill>
              </a:rPr>
              <a:t>Equidad de género en la comisión negociadora (art. 330)</a:t>
            </a:r>
            <a:endParaRPr lang="es-CL" b="1" dirty="0">
              <a:solidFill>
                <a:schemeClr val="tx1"/>
              </a:solidFill>
            </a:endParaRPr>
          </a:p>
        </p:txBody>
      </p:sp>
      <p:grpSp>
        <p:nvGrpSpPr>
          <p:cNvPr id="5" name="Grupo 4"/>
          <p:cNvGrpSpPr/>
          <p:nvPr/>
        </p:nvGrpSpPr>
        <p:grpSpPr>
          <a:xfrm>
            <a:off x="2135561" y="1127171"/>
            <a:ext cx="7632847" cy="4963699"/>
            <a:chOff x="611560" y="1127170"/>
            <a:chExt cx="7632847" cy="4963699"/>
          </a:xfrm>
        </p:grpSpPr>
        <p:sp>
          <p:nvSpPr>
            <p:cNvPr id="8" name="Forma libre 7"/>
            <p:cNvSpPr/>
            <p:nvPr/>
          </p:nvSpPr>
          <p:spPr>
            <a:xfrm>
              <a:off x="3359385" y="1287290"/>
              <a:ext cx="4885022" cy="1280954"/>
            </a:xfrm>
            <a:custGeom>
              <a:avLst/>
              <a:gdLst>
                <a:gd name="connsiteX0" fmla="*/ 213497 w 1280954"/>
                <a:gd name="connsiteY0" fmla="*/ 0 h 4885022"/>
                <a:gd name="connsiteX1" fmla="*/ 1067457 w 1280954"/>
                <a:gd name="connsiteY1" fmla="*/ 0 h 4885022"/>
                <a:gd name="connsiteX2" fmla="*/ 1280954 w 1280954"/>
                <a:gd name="connsiteY2" fmla="*/ 213497 h 4885022"/>
                <a:gd name="connsiteX3" fmla="*/ 1280954 w 1280954"/>
                <a:gd name="connsiteY3" fmla="*/ 4885022 h 4885022"/>
                <a:gd name="connsiteX4" fmla="*/ 1280954 w 1280954"/>
                <a:gd name="connsiteY4" fmla="*/ 4885022 h 4885022"/>
                <a:gd name="connsiteX5" fmla="*/ 0 w 1280954"/>
                <a:gd name="connsiteY5" fmla="*/ 4885022 h 4885022"/>
                <a:gd name="connsiteX6" fmla="*/ 0 w 1280954"/>
                <a:gd name="connsiteY6" fmla="*/ 4885022 h 4885022"/>
                <a:gd name="connsiteX7" fmla="*/ 0 w 1280954"/>
                <a:gd name="connsiteY7" fmla="*/ 213497 h 4885022"/>
                <a:gd name="connsiteX8" fmla="*/ 213497 w 1280954"/>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4885022">
                  <a:moveTo>
                    <a:pt x="1280954" y="814188"/>
                  </a:moveTo>
                  <a:lnTo>
                    <a:pt x="1280954" y="4070834"/>
                  </a:lnTo>
                  <a:cubicBezTo>
                    <a:pt x="1280954" y="4520497"/>
                    <a:pt x="1255889" y="4885022"/>
                    <a:pt x="1224971" y="4885022"/>
                  </a:cubicBezTo>
                  <a:lnTo>
                    <a:pt x="0" y="4885022"/>
                  </a:lnTo>
                  <a:lnTo>
                    <a:pt x="0" y="4885022"/>
                  </a:lnTo>
                  <a:lnTo>
                    <a:pt x="0" y="0"/>
                  </a:lnTo>
                  <a:lnTo>
                    <a:pt x="0" y="0"/>
                  </a:lnTo>
                  <a:lnTo>
                    <a:pt x="1224971" y="0"/>
                  </a:lnTo>
                  <a:cubicBezTo>
                    <a:pt x="1255889" y="0"/>
                    <a:pt x="1280954" y="364525"/>
                    <a:pt x="1280954" y="814188"/>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91105" rIns="119680" bIns="91107" numCol="1" spcCol="1270" anchor="ctr" anchorCtr="0">
              <a:noAutofit/>
            </a:bodyPr>
            <a:lstStyle/>
            <a:p>
              <a:pPr marL="114300" lvl="1" indent="-114300" defTabSz="666750" fontAlgn="base">
                <a:lnSpc>
                  <a:spcPct val="90000"/>
                </a:lnSpc>
                <a:spcBef>
                  <a:spcPct val="0"/>
                </a:spcBef>
                <a:spcAft>
                  <a:spcPct val="15000"/>
                </a:spcAft>
                <a:buFontTx/>
                <a:buChar char="••"/>
              </a:pPr>
              <a:r>
                <a:rPr lang="es-CL" sz="1500" dirty="0">
                  <a:solidFill>
                    <a:prstClr val="black">
                      <a:hueOff val="0"/>
                      <a:satOff val="0"/>
                      <a:lumOff val="0"/>
                      <a:alphaOff val="0"/>
                    </a:prstClr>
                  </a:solidFill>
                </a:rPr>
                <a:t>se deberá integrar a una representante elegida por el o los sindicatos de conformidad a sus estatutos. </a:t>
              </a:r>
            </a:p>
            <a:p>
              <a:pPr marL="114300" lvl="1" indent="-114300" defTabSz="666750" fontAlgn="base">
                <a:lnSpc>
                  <a:spcPct val="90000"/>
                </a:lnSpc>
                <a:spcBef>
                  <a:spcPct val="0"/>
                </a:spcBef>
                <a:spcAft>
                  <a:spcPct val="15000"/>
                </a:spcAft>
                <a:buFontTx/>
                <a:buChar char="••"/>
              </a:pPr>
              <a:r>
                <a:rPr lang="es-CL" sz="1500" dirty="0">
                  <a:solidFill>
                    <a:prstClr val="black">
                      <a:hueOff val="0"/>
                      <a:satOff val="0"/>
                      <a:lumOff val="0"/>
                      <a:alphaOff val="0"/>
                    </a:prstClr>
                  </a:solidFill>
                </a:rPr>
                <a:t>En el evento que los estatutos nada establecieran, esta trabajadora deberá ser elegida en asamblea convocada al efecto, en votación universal.</a:t>
              </a:r>
            </a:p>
          </p:txBody>
        </p:sp>
        <p:sp>
          <p:nvSpPr>
            <p:cNvPr id="9" name="Forma libre 8"/>
            <p:cNvSpPr/>
            <p:nvPr/>
          </p:nvSpPr>
          <p:spPr>
            <a:xfrm>
              <a:off x="611560" y="1127170"/>
              <a:ext cx="2747825" cy="1601193"/>
            </a:xfrm>
            <a:custGeom>
              <a:avLst/>
              <a:gdLst>
                <a:gd name="connsiteX0" fmla="*/ 0 w 2747825"/>
                <a:gd name="connsiteY0" fmla="*/ 266871 h 1601193"/>
                <a:gd name="connsiteX1" fmla="*/ 266871 w 2747825"/>
                <a:gd name="connsiteY1" fmla="*/ 0 h 1601193"/>
                <a:gd name="connsiteX2" fmla="*/ 2480954 w 2747825"/>
                <a:gd name="connsiteY2" fmla="*/ 0 h 1601193"/>
                <a:gd name="connsiteX3" fmla="*/ 2747825 w 2747825"/>
                <a:gd name="connsiteY3" fmla="*/ 266871 h 1601193"/>
                <a:gd name="connsiteX4" fmla="*/ 2747825 w 2747825"/>
                <a:gd name="connsiteY4" fmla="*/ 1334322 h 1601193"/>
                <a:gd name="connsiteX5" fmla="*/ 2480954 w 2747825"/>
                <a:gd name="connsiteY5" fmla="*/ 1601193 h 1601193"/>
                <a:gd name="connsiteX6" fmla="*/ 266871 w 2747825"/>
                <a:gd name="connsiteY6" fmla="*/ 1601193 h 1601193"/>
                <a:gd name="connsiteX7" fmla="*/ 0 w 2747825"/>
                <a:gd name="connsiteY7" fmla="*/ 1334322 h 1601193"/>
                <a:gd name="connsiteX8" fmla="*/ 0 w 2747825"/>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601193">
                  <a:moveTo>
                    <a:pt x="0" y="266871"/>
                  </a:moveTo>
                  <a:cubicBezTo>
                    <a:pt x="0" y="119482"/>
                    <a:pt x="119482" y="0"/>
                    <a:pt x="266871" y="0"/>
                  </a:cubicBezTo>
                  <a:lnTo>
                    <a:pt x="2480954" y="0"/>
                  </a:lnTo>
                  <a:cubicBezTo>
                    <a:pt x="2628343" y="0"/>
                    <a:pt x="2747825" y="119482"/>
                    <a:pt x="2747825" y="266871"/>
                  </a:cubicBezTo>
                  <a:lnTo>
                    <a:pt x="2747825" y="1334322"/>
                  </a:lnTo>
                  <a:cubicBezTo>
                    <a:pt x="2747825" y="1481711"/>
                    <a:pt x="2628343" y="1601193"/>
                    <a:pt x="2480954" y="1601193"/>
                  </a:cubicBezTo>
                  <a:lnTo>
                    <a:pt x="266871" y="1601193"/>
                  </a:lnTo>
                  <a:cubicBezTo>
                    <a:pt x="119482" y="1601193"/>
                    <a:pt x="0" y="1481711"/>
                    <a:pt x="0" y="1334322"/>
                  </a:cubicBezTo>
                  <a:lnTo>
                    <a:pt x="0" y="26687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314" tIns="106739" rIns="135314" bIns="106739" numCol="1" spcCol="1270" anchor="ctr" anchorCtr="0">
              <a:noAutofit/>
            </a:bodyPr>
            <a:lstStyle/>
            <a:p>
              <a:pPr algn="ctr" defTabSz="666750" fontAlgn="base">
                <a:lnSpc>
                  <a:spcPct val="90000"/>
                </a:lnSpc>
                <a:spcBef>
                  <a:spcPct val="0"/>
                </a:spcBef>
                <a:spcAft>
                  <a:spcPct val="35000"/>
                </a:spcAft>
              </a:pPr>
              <a:r>
                <a:rPr lang="es-CL" sz="1500" dirty="0">
                  <a:solidFill>
                    <a:prstClr val="black">
                      <a:hueOff val="0"/>
                      <a:satOff val="0"/>
                      <a:lumOff val="0"/>
                      <a:alphaOff val="0"/>
                    </a:prstClr>
                  </a:solidFill>
                </a:rPr>
                <a:t>En caso que </a:t>
              </a:r>
              <a:r>
                <a:rPr lang="es-CL" sz="1500" dirty="0">
                  <a:solidFill>
                    <a:srgbClr val="FF0000"/>
                  </a:solidFill>
                </a:rPr>
                <a:t>el o los sindicatos </a:t>
              </a:r>
              <a:r>
                <a:rPr lang="es-CL" sz="1500" dirty="0">
                  <a:solidFill>
                    <a:prstClr val="black">
                      <a:hueOff val="0"/>
                      <a:satOff val="0"/>
                      <a:lumOff val="0"/>
                      <a:alphaOff val="0"/>
                    </a:prstClr>
                  </a:solidFill>
                </a:rPr>
                <a:t>que negocien tengan </a:t>
              </a:r>
              <a:r>
                <a:rPr lang="es-CL" sz="1500" dirty="0">
                  <a:solidFill>
                    <a:srgbClr val="FF0000"/>
                  </a:solidFill>
                </a:rPr>
                <a:t>afiliación femenina</a:t>
              </a:r>
              <a:r>
                <a:rPr lang="es-CL" sz="1500" dirty="0">
                  <a:solidFill>
                    <a:prstClr val="black">
                      <a:hueOff val="0"/>
                      <a:satOff val="0"/>
                      <a:lumOff val="0"/>
                      <a:alphaOff val="0"/>
                    </a:prstClr>
                  </a:solidFill>
                </a:rPr>
                <a:t> y la respectiva </a:t>
              </a:r>
              <a:r>
                <a:rPr lang="es-CL" sz="1500" dirty="0">
                  <a:solidFill>
                    <a:srgbClr val="FF0000"/>
                  </a:solidFill>
                </a:rPr>
                <a:t>comisión negociadora sindical no esté integrada por ninguna trabajadora</a:t>
              </a:r>
              <a:r>
                <a:rPr lang="es-CL" sz="1500" dirty="0">
                  <a:solidFill>
                    <a:prstClr val="black">
                      <a:hueOff val="0"/>
                      <a:satOff val="0"/>
                      <a:lumOff val="0"/>
                      <a:alphaOff val="0"/>
                    </a:prstClr>
                  </a:solidFill>
                </a:rPr>
                <a:t>, </a:t>
              </a:r>
            </a:p>
          </p:txBody>
        </p:sp>
        <p:sp>
          <p:nvSpPr>
            <p:cNvPr id="10" name="Forma libre 9"/>
            <p:cNvSpPr/>
            <p:nvPr/>
          </p:nvSpPr>
          <p:spPr>
            <a:xfrm>
              <a:off x="3359385" y="2968542"/>
              <a:ext cx="4885022" cy="1280954"/>
            </a:xfrm>
            <a:custGeom>
              <a:avLst/>
              <a:gdLst>
                <a:gd name="connsiteX0" fmla="*/ 213497 w 1280954"/>
                <a:gd name="connsiteY0" fmla="*/ 0 h 4885022"/>
                <a:gd name="connsiteX1" fmla="*/ 1067457 w 1280954"/>
                <a:gd name="connsiteY1" fmla="*/ 0 h 4885022"/>
                <a:gd name="connsiteX2" fmla="*/ 1280954 w 1280954"/>
                <a:gd name="connsiteY2" fmla="*/ 213497 h 4885022"/>
                <a:gd name="connsiteX3" fmla="*/ 1280954 w 1280954"/>
                <a:gd name="connsiteY3" fmla="*/ 4885022 h 4885022"/>
                <a:gd name="connsiteX4" fmla="*/ 1280954 w 1280954"/>
                <a:gd name="connsiteY4" fmla="*/ 4885022 h 4885022"/>
                <a:gd name="connsiteX5" fmla="*/ 0 w 1280954"/>
                <a:gd name="connsiteY5" fmla="*/ 4885022 h 4885022"/>
                <a:gd name="connsiteX6" fmla="*/ 0 w 1280954"/>
                <a:gd name="connsiteY6" fmla="*/ 4885022 h 4885022"/>
                <a:gd name="connsiteX7" fmla="*/ 0 w 1280954"/>
                <a:gd name="connsiteY7" fmla="*/ 213497 h 4885022"/>
                <a:gd name="connsiteX8" fmla="*/ 213497 w 1280954"/>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4885022">
                  <a:moveTo>
                    <a:pt x="1280954" y="814188"/>
                  </a:moveTo>
                  <a:lnTo>
                    <a:pt x="1280954" y="4070834"/>
                  </a:lnTo>
                  <a:cubicBezTo>
                    <a:pt x="1280954" y="4520497"/>
                    <a:pt x="1255889" y="4885022"/>
                    <a:pt x="1224971" y="4885022"/>
                  </a:cubicBezTo>
                  <a:lnTo>
                    <a:pt x="0" y="4885022"/>
                  </a:lnTo>
                  <a:lnTo>
                    <a:pt x="0" y="4885022"/>
                  </a:lnTo>
                  <a:lnTo>
                    <a:pt x="0" y="0"/>
                  </a:lnTo>
                  <a:lnTo>
                    <a:pt x="0" y="0"/>
                  </a:lnTo>
                  <a:lnTo>
                    <a:pt x="1224971" y="0"/>
                  </a:lnTo>
                  <a:cubicBezTo>
                    <a:pt x="1255889" y="0"/>
                    <a:pt x="1280954" y="364525"/>
                    <a:pt x="1280954" y="814188"/>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91106" rIns="119680" bIns="91106" numCol="1" spcCol="1270" anchor="ctr" anchorCtr="0">
              <a:noAutofit/>
            </a:bodyPr>
            <a:lstStyle/>
            <a:p>
              <a:pPr marL="114300" lvl="1" indent="-114300" defTabSz="666750" fontAlgn="base">
                <a:lnSpc>
                  <a:spcPct val="90000"/>
                </a:lnSpc>
                <a:spcBef>
                  <a:spcPct val="0"/>
                </a:spcBef>
                <a:spcAft>
                  <a:spcPct val="15000"/>
                </a:spcAft>
                <a:buFontTx/>
                <a:buChar char="••"/>
              </a:pPr>
              <a:r>
                <a:rPr lang="es-CL" sz="1500" dirty="0">
                  <a:solidFill>
                    <a:prstClr val="black">
                      <a:hueOff val="0"/>
                      <a:satOff val="0"/>
                      <a:lumOff val="0"/>
                      <a:alphaOff val="0"/>
                    </a:prstClr>
                  </a:solidFill>
                </a:rPr>
                <a:t>la trabajadora que deba integrar la comisión negociadora de conformidad a lo dispuesto en el inciso anterior sustituirá a uno de los miembros que deban integrarla por derecho propio.</a:t>
              </a:r>
            </a:p>
          </p:txBody>
        </p:sp>
        <p:sp>
          <p:nvSpPr>
            <p:cNvPr id="11" name="Forma libre 10"/>
            <p:cNvSpPr/>
            <p:nvPr/>
          </p:nvSpPr>
          <p:spPr>
            <a:xfrm>
              <a:off x="611560" y="2808423"/>
              <a:ext cx="2747825" cy="1601193"/>
            </a:xfrm>
            <a:custGeom>
              <a:avLst/>
              <a:gdLst>
                <a:gd name="connsiteX0" fmla="*/ 0 w 2747825"/>
                <a:gd name="connsiteY0" fmla="*/ 266871 h 1601193"/>
                <a:gd name="connsiteX1" fmla="*/ 266871 w 2747825"/>
                <a:gd name="connsiteY1" fmla="*/ 0 h 1601193"/>
                <a:gd name="connsiteX2" fmla="*/ 2480954 w 2747825"/>
                <a:gd name="connsiteY2" fmla="*/ 0 h 1601193"/>
                <a:gd name="connsiteX3" fmla="*/ 2747825 w 2747825"/>
                <a:gd name="connsiteY3" fmla="*/ 266871 h 1601193"/>
                <a:gd name="connsiteX4" fmla="*/ 2747825 w 2747825"/>
                <a:gd name="connsiteY4" fmla="*/ 1334322 h 1601193"/>
                <a:gd name="connsiteX5" fmla="*/ 2480954 w 2747825"/>
                <a:gd name="connsiteY5" fmla="*/ 1601193 h 1601193"/>
                <a:gd name="connsiteX6" fmla="*/ 266871 w 2747825"/>
                <a:gd name="connsiteY6" fmla="*/ 1601193 h 1601193"/>
                <a:gd name="connsiteX7" fmla="*/ 0 w 2747825"/>
                <a:gd name="connsiteY7" fmla="*/ 1334322 h 1601193"/>
                <a:gd name="connsiteX8" fmla="*/ 0 w 2747825"/>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601193">
                  <a:moveTo>
                    <a:pt x="0" y="266871"/>
                  </a:moveTo>
                  <a:cubicBezTo>
                    <a:pt x="0" y="119482"/>
                    <a:pt x="119482" y="0"/>
                    <a:pt x="266871" y="0"/>
                  </a:cubicBezTo>
                  <a:lnTo>
                    <a:pt x="2480954" y="0"/>
                  </a:lnTo>
                  <a:cubicBezTo>
                    <a:pt x="2628343" y="0"/>
                    <a:pt x="2747825" y="119482"/>
                    <a:pt x="2747825" y="266871"/>
                  </a:cubicBezTo>
                  <a:lnTo>
                    <a:pt x="2747825" y="1334322"/>
                  </a:lnTo>
                  <a:cubicBezTo>
                    <a:pt x="2747825" y="1481711"/>
                    <a:pt x="2628343" y="1601193"/>
                    <a:pt x="2480954" y="1601193"/>
                  </a:cubicBezTo>
                  <a:lnTo>
                    <a:pt x="266871" y="1601193"/>
                  </a:lnTo>
                  <a:cubicBezTo>
                    <a:pt x="119482" y="1601193"/>
                    <a:pt x="0" y="1481711"/>
                    <a:pt x="0" y="1334322"/>
                  </a:cubicBezTo>
                  <a:lnTo>
                    <a:pt x="0" y="26687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314" tIns="106739" rIns="135314" bIns="106739" numCol="1" spcCol="1270" anchor="ctr" anchorCtr="0">
              <a:noAutofit/>
            </a:bodyPr>
            <a:lstStyle/>
            <a:p>
              <a:pPr algn="ctr" defTabSz="666750" fontAlgn="base">
                <a:lnSpc>
                  <a:spcPct val="90000"/>
                </a:lnSpc>
                <a:spcBef>
                  <a:spcPct val="0"/>
                </a:spcBef>
                <a:spcAft>
                  <a:spcPct val="35000"/>
                </a:spcAft>
              </a:pPr>
              <a:r>
                <a:rPr lang="es-CL" sz="1500" dirty="0">
                  <a:solidFill>
                    <a:prstClr val="black">
                      <a:hueOff val="0"/>
                      <a:satOff val="0"/>
                      <a:lumOff val="0"/>
                      <a:alphaOff val="0"/>
                    </a:prstClr>
                  </a:solidFill>
                </a:rPr>
                <a:t>En la micro y pequeña empresa, </a:t>
              </a:r>
            </a:p>
          </p:txBody>
        </p:sp>
        <p:sp>
          <p:nvSpPr>
            <p:cNvPr id="12" name="Forma libre 11"/>
            <p:cNvSpPr/>
            <p:nvPr/>
          </p:nvSpPr>
          <p:spPr>
            <a:xfrm>
              <a:off x="3359385" y="4649795"/>
              <a:ext cx="4885022" cy="1280954"/>
            </a:xfrm>
            <a:custGeom>
              <a:avLst/>
              <a:gdLst>
                <a:gd name="connsiteX0" fmla="*/ 213497 w 1280954"/>
                <a:gd name="connsiteY0" fmla="*/ 0 h 4885022"/>
                <a:gd name="connsiteX1" fmla="*/ 1067457 w 1280954"/>
                <a:gd name="connsiteY1" fmla="*/ 0 h 4885022"/>
                <a:gd name="connsiteX2" fmla="*/ 1280954 w 1280954"/>
                <a:gd name="connsiteY2" fmla="*/ 213497 h 4885022"/>
                <a:gd name="connsiteX3" fmla="*/ 1280954 w 1280954"/>
                <a:gd name="connsiteY3" fmla="*/ 4885022 h 4885022"/>
                <a:gd name="connsiteX4" fmla="*/ 1280954 w 1280954"/>
                <a:gd name="connsiteY4" fmla="*/ 4885022 h 4885022"/>
                <a:gd name="connsiteX5" fmla="*/ 0 w 1280954"/>
                <a:gd name="connsiteY5" fmla="*/ 4885022 h 4885022"/>
                <a:gd name="connsiteX6" fmla="*/ 0 w 1280954"/>
                <a:gd name="connsiteY6" fmla="*/ 4885022 h 4885022"/>
                <a:gd name="connsiteX7" fmla="*/ 0 w 1280954"/>
                <a:gd name="connsiteY7" fmla="*/ 213497 h 4885022"/>
                <a:gd name="connsiteX8" fmla="*/ 213497 w 1280954"/>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4885022">
                  <a:moveTo>
                    <a:pt x="1280954" y="814188"/>
                  </a:moveTo>
                  <a:lnTo>
                    <a:pt x="1280954" y="4070834"/>
                  </a:lnTo>
                  <a:cubicBezTo>
                    <a:pt x="1280954" y="4520497"/>
                    <a:pt x="1255889" y="4885022"/>
                    <a:pt x="1224971" y="4885022"/>
                  </a:cubicBezTo>
                  <a:lnTo>
                    <a:pt x="0" y="4885022"/>
                  </a:lnTo>
                  <a:lnTo>
                    <a:pt x="0" y="4885022"/>
                  </a:lnTo>
                  <a:lnTo>
                    <a:pt x="0" y="0"/>
                  </a:lnTo>
                  <a:lnTo>
                    <a:pt x="0" y="0"/>
                  </a:lnTo>
                  <a:lnTo>
                    <a:pt x="1224971" y="0"/>
                  </a:lnTo>
                  <a:cubicBezTo>
                    <a:pt x="1255889" y="0"/>
                    <a:pt x="1280954" y="364525"/>
                    <a:pt x="1280954" y="814188"/>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91106" rIns="119680" bIns="91106" numCol="1" spcCol="1270" anchor="ctr" anchorCtr="0">
              <a:noAutofit/>
            </a:bodyPr>
            <a:lstStyle/>
            <a:p>
              <a:pPr marL="114300" lvl="1" indent="-114300" defTabSz="666750" fontAlgn="base">
                <a:lnSpc>
                  <a:spcPct val="90000"/>
                </a:lnSpc>
                <a:spcBef>
                  <a:spcPct val="0"/>
                </a:spcBef>
                <a:spcAft>
                  <a:spcPct val="15000"/>
                </a:spcAft>
                <a:buFontTx/>
                <a:buChar char="••"/>
              </a:pPr>
              <a:r>
                <a:rPr lang="es-CL" sz="1500">
                  <a:solidFill>
                    <a:prstClr val="black">
                      <a:hueOff val="0"/>
                      <a:satOff val="0"/>
                      <a:lumOff val="0"/>
                      <a:alphaOff val="0"/>
                    </a:prstClr>
                  </a:solidFill>
                </a:rPr>
                <a:t>el </a:t>
              </a:r>
              <a:r>
                <a:rPr lang="es-CL" sz="1500" dirty="0">
                  <a:solidFill>
                    <a:prstClr val="black">
                      <a:hueOff val="0"/>
                      <a:satOff val="0"/>
                      <a:lumOff val="0"/>
                      <a:alphaOff val="0"/>
                    </a:prstClr>
                  </a:solidFill>
                </a:rPr>
                <a:t>fuero señalado en el artículo 309 se extenderá hasta noventa días, contados desde la suscripción del contrato colectivo o, en su caso, desde la fecha de notificación a las partes del fallo arbitral que se hubiere dictado.</a:t>
              </a:r>
            </a:p>
          </p:txBody>
        </p:sp>
        <p:sp>
          <p:nvSpPr>
            <p:cNvPr id="13" name="Forma libre 12"/>
            <p:cNvSpPr/>
            <p:nvPr/>
          </p:nvSpPr>
          <p:spPr>
            <a:xfrm>
              <a:off x="611560" y="4489676"/>
              <a:ext cx="2747825" cy="1601193"/>
            </a:xfrm>
            <a:custGeom>
              <a:avLst/>
              <a:gdLst>
                <a:gd name="connsiteX0" fmla="*/ 0 w 2747825"/>
                <a:gd name="connsiteY0" fmla="*/ 266871 h 1601193"/>
                <a:gd name="connsiteX1" fmla="*/ 266871 w 2747825"/>
                <a:gd name="connsiteY1" fmla="*/ 0 h 1601193"/>
                <a:gd name="connsiteX2" fmla="*/ 2480954 w 2747825"/>
                <a:gd name="connsiteY2" fmla="*/ 0 h 1601193"/>
                <a:gd name="connsiteX3" fmla="*/ 2747825 w 2747825"/>
                <a:gd name="connsiteY3" fmla="*/ 266871 h 1601193"/>
                <a:gd name="connsiteX4" fmla="*/ 2747825 w 2747825"/>
                <a:gd name="connsiteY4" fmla="*/ 1334322 h 1601193"/>
                <a:gd name="connsiteX5" fmla="*/ 2480954 w 2747825"/>
                <a:gd name="connsiteY5" fmla="*/ 1601193 h 1601193"/>
                <a:gd name="connsiteX6" fmla="*/ 266871 w 2747825"/>
                <a:gd name="connsiteY6" fmla="*/ 1601193 h 1601193"/>
                <a:gd name="connsiteX7" fmla="*/ 0 w 2747825"/>
                <a:gd name="connsiteY7" fmla="*/ 1334322 h 1601193"/>
                <a:gd name="connsiteX8" fmla="*/ 0 w 2747825"/>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601193">
                  <a:moveTo>
                    <a:pt x="0" y="266871"/>
                  </a:moveTo>
                  <a:cubicBezTo>
                    <a:pt x="0" y="119482"/>
                    <a:pt x="119482" y="0"/>
                    <a:pt x="266871" y="0"/>
                  </a:cubicBezTo>
                  <a:lnTo>
                    <a:pt x="2480954" y="0"/>
                  </a:lnTo>
                  <a:cubicBezTo>
                    <a:pt x="2628343" y="0"/>
                    <a:pt x="2747825" y="119482"/>
                    <a:pt x="2747825" y="266871"/>
                  </a:cubicBezTo>
                  <a:lnTo>
                    <a:pt x="2747825" y="1334322"/>
                  </a:lnTo>
                  <a:cubicBezTo>
                    <a:pt x="2747825" y="1481711"/>
                    <a:pt x="2628343" y="1601193"/>
                    <a:pt x="2480954" y="1601193"/>
                  </a:cubicBezTo>
                  <a:lnTo>
                    <a:pt x="266871" y="1601193"/>
                  </a:lnTo>
                  <a:cubicBezTo>
                    <a:pt x="119482" y="1601193"/>
                    <a:pt x="0" y="1481711"/>
                    <a:pt x="0" y="1334322"/>
                  </a:cubicBezTo>
                  <a:lnTo>
                    <a:pt x="0" y="26687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314" tIns="106739" rIns="135314" bIns="106739" numCol="1" spcCol="1270" anchor="ctr" anchorCtr="0">
              <a:noAutofit/>
            </a:bodyPr>
            <a:lstStyle/>
            <a:p>
              <a:pPr algn="ctr" defTabSz="666750" fontAlgn="base">
                <a:lnSpc>
                  <a:spcPct val="90000"/>
                </a:lnSpc>
                <a:spcBef>
                  <a:spcPct val="0"/>
                </a:spcBef>
                <a:spcAft>
                  <a:spcPct val="35000"/>
                </a:spcAft>
              </a:pPr>
              <a:r>
                <a:rPr lang="es-CL" sz="1500" dirty="0">
                  <a:solidFill>
                    <a:prstClr val="black">
                      <a:hueOff val="0"/>
                      <a:satOff val="0"/>
                      <a:lumOff val="0"/>
                      <a:alphaOff val="0"/>
                    </a:prstClr>
                  </a:solidFill>
                </a:rPr>
                <a:t>Respecto de la trabajadora que integre la comisión negociadora sindical de conformidad a lo dispuesto en el inciso tercero, </a:t>
              </a:r>
            </a:p>
          </p:txBody>
        </p:sp>
      </p:grpSp>
    </p:spTree>
    <p:extLst>
      <p:ext uri="{BB962C8B-B14F-4D97-AF65-F5344CB8AC3E}">
        <p14:creationId xmlns:p14="http://schemas.microsoft.com/office/powerpoint/2010/main" val="129667483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68989" y="5872164"/>
            <a:ext cx="2009775" cy="757237"/>
          </a:xfrm>
          <a:prstGeom prst="rect">
            <a:avLst/>
          </a:prstGeom>
          <a:noFill/>
          <a:ln w="9525">
            <a:noFill/>
            <a:round/>
            <a:headEnd/>
            <a:tailEnd/>
          </a:ln>
        </p:spPr>
        <p:txBody>
          <a:bodyPr wrap="none" anchor="ctr"/>
          <a:lstStyle/>
          <a:p>
            <a:pPr defTabSz="457200" fontAlgn="base">
              <a:spcBef>
                <a:spcPct val="0"/>
              </a:spcBef>
              <a:spcAft>
                <a:spcPct val="0"/>
              </a:spcAft>
            </a:pPr>
            <a:endParaRPr lang="es-CL">
              <a:solidFill>
                <a:prstClr val="black"/>
              </a:solidFill>
              <a:latin typeface="Arial" pitchFamily="34" charset="0"/>
              <a:ea typeface="ヒラギノ角ゴ Pro W3" charset="-128"/>
            </a:endParaRPr>
          </a:p>
        </p:txBody>
      </p:sp>
      <p:sp>
        <p:nvSpPr>
          <p:cNvPr id="5" name="AutoShape 2"/>
          <p:cNvSpPr>
            <a:spLocks noChangeArrowheads="1"/>
          </p:cNvSpPr>
          <p:nvPr/>
        </p:nvSpPr>
        <p:spPr bwMode="auto">
          <a:xfrm>
            <a:off x="3431705" y="2139725"/>
            <a:ext cx="2378075" cy="1103313"/>
          </a:xfrm>
          <a:prstGeom prst="roundRect">
            <a:avLst>
              <a:gd name="adj" fmla="val 12495"/>
            </a:avLst>
          </a:prstGeom>
          <a:noFill/>
          <a:ln w="25560">
            <a:solidFill>
              <a:srgbClr val="8901F3"/>
            </a:solidFill>
            <a:miter lim="800000"/>
            <a:headEnd/>
            <a:tailEnd/>
          </a:ln>
        </p:spPr>
        <p:txBody>
          <a:bodyPr wrap="none" anchor="ctr"/>
          <a:lstStyle/>
          <a:p>
            <a:pPr algn="ctr" defTabSz="457200" fontAlgn="base">
              <a:spcBef>
                <a:spcPct val="0"/>
              </a:spcBef>
              <a:spcAft>
                <a:spcPct val="0"/>
              </a:spcAft>
            </a:pPr>
            <a:r>
              <a:rPr lang="es-CL">
                <a:solidFill>
                  <a:prstClr val="black"/>
                </a:solidFill>
                <a:latin typeface="Arial" pitchFamily="34" charset="0"/>
                <a:ea typeface="ヒラギノ角ゴ Pro W3" charset="-128"/>
              </a:rPr>
              <a:t>SINDICATO SIN</a:t>
            </a:r>
          </a:p>
          <a:p>
            <a:pPr algn="ctr" defTabSz="457200" fontAlgn="base">
              <a:spcBef>
                <a:spcPct val="0"/>
              </a:spcBef>
              <a:spcAft>
                <a:spcPct val="0"/>
              </a:spcAft>
            </a:pPr>
            <a:r>
              <a:rPr lang="es-CL">
                <a:solidFill>
                  <a:prstClr val="black"/>
                </a:solidFill>
                <a:latin typeface="Arial" pitchFamily="34" charset="0"/>
                <a:ea typeface="ヒラギノ角ゴ Pro W3" charset="-128"/>
              </a:rPr>
              <a:t>INSTRUMENTO </a:t>
            </a:r>
          </a:p>
          <a:p>
            <a:pPr algn="ctr" defTabSz="457200" fontAlgn="base">
              <a:spcBef>
                <a:spcPct val="0"/>
              </a:spcBef>
              <a:spcAft>
                <a:spcPct val="0"/>
              </a:spcAft>
            </a:pPr>
            <a:r>
              <a:rPr lang="es-CL">
                <a:solidFill>
                  <a:prstClr val="black"/>
                </a:solidFill>
                <a:latin typeface="Arial" pitchFamily="34" charset="0"/>
                <a:ea typeface="ヒラギノ角ゴ Pro W3" charset="-128"/>
              </a:rPr>
              <a:t>COLECTIVO</a:t>
            </a:r>
          </a:p>
          <a:p>
            <a:pPr algn="ctr" defTabSz="457200" fontAlgn="base">
              <a:spcBef>
                <a:spcPct val="0"/>
              </a:spcBef>
              <a:spcAft>
                <a:spcPct val="0"/>
              </a:spcAft>
            </a:pPr>
            <a:r>
              <a:rPr lang="es-CL">
                <a:solidFill>
                  <a:prstClr val="black"/>
                </a:solidFill>
                <a:latin typeface="Arial" pitchFamily="34" charset="0"/>
                <a:ea typeface="ヒラギノ角ゴ Pro W3" charset="-128"/>
              </a:rPr>
              <a:t>VIGENTE</a:t>
            </a:r>
          </a:p>
        </p:txBody>
      </p:sp>
      <p:sp>
        <p:nvSpPr>
          <p:cNvPr id="6" name="AutoShape 3"/>
          <p:cNvSpPr>
            <a:spLocks noChangeArrowheads="1"/>
          </p:cNvSpPr>
          <p:nvPr/>
        </p:nvSpPr>
        <p:spPr bwMode="auto">
          <a:xfrm>
            <a:off x="6936621" y="2101057"/>
            <a:ext cx="2378075" cy="1103313"/>
          </a:xfrm>
          <a:prstGeom prst="roundRect">
            <a:avLst>
              <a:gd name="adj" fmla="val 12495"/>
            </a:avLst>
          </a:prstGeom>
          <a:noFill/>
          <a:ln w="25560">
            <a:solidFill>
              <a:srgbClr val="8901F3"/>
            </a:solidFill>
            <a:miter lim="800000"/>
            <a:headEnd/>
            <a:tailEnd/>
          </a:ln>
        </p:spPr>
        <p:txBody>
          <a:bodyPr wrap="none" anchor="ctr"/>
          <a:lstStyle/>
          <a:p>
            <a:pPr algn="ctr" defTabSz="457200" fontAlgn="base">
              <a:spcBef>
                <a:spcPct val="0"/>
              </a:spcBef>
              <a:spcAft>
                <a:spcPct val="0"/>
              </a:spcAft>
            </a:pPr>
            <a:r>
              <a:rPr lang="es-CL">
                <a:solidFill>
                  <a:prstClr val="black"/>
                </a:solidFill>
                <a:latin typeface="Arial" pitchFamily="34" charset="0"/>
                <a:ea typeface="ヒラギノ角ゴ Pro W3" charset="-128"/>
              </a:rPr>
              <a:t>SINDICATO CON </a:t>
            </a:r>
          </a:p>
          <a:p>
            <a:pPr algn="ctr" defTabSz="457200" fontAlgn="base">
              <a:spcBef>
                <a:spcPct val="0"/>
              </a:spcBef>
              <a:spcAft>
                <a:spcPct val="0"/>
              </a:spcAft>
            </a:pPr>
            <a:r>
              <a:rPr lang="es-CL">
                <a:solidFill>
                  <a:prstClr val="black"/>
                </a:solidFill>
                <a:latin typeface="Arial" pitchFamily="34" charset="0"/>
                <a:ea typeface="ヒラギノ角ゴ Pro W3" charset="-128"/>
              </a:rPr>
              <a:t>INSTRUMENTO </a:t>
            </a:r>
          </a:p>
          <a:p>
            <a:pPr algn="ctr" defTabSz="457200" fontAlgn="base">
              <a:spcBef>
                <a:spcPct val="0"/>
              </a:spcBef>
              <a:spcAft>
                <a:spcPct val="0"/>
              </a:spcAft>
            </a:pPr>
            <a:r>
              <a:rPr lang="es-CL">
                <a:solidFill>
                  <a:prstClr val="black"/>
                </a:solidFill>
                <a:latin typeface="Arial" pitchFamily="34" charset="0"/>
                <a:ea typeface="ヒラギノ角ゴ Pro W3" charset="-128"/>
              </a:rPr>
              <a:t>COLECTIVO</a:t>
            </a:r>
          </a:p>
          <a:p>
            <a:pPr algn="ctr" defTabSz="457200" fontAlgn="base">
              <a:spcBef>
                <a:spcPct val="0"/>
              </a:spcBef>
              <a:spcAft>
                <a:spcPct val="0"/>
              </a:spcAft>
            </a:pPr>
            <a:r>
              <a:rPr lang="es-CL">
                <a:solidFill>
                  <a:prstClr val="black"/>
                </a:solidFill>
                <a:latin typeface="Arial" pitchFamily="34" charset="0"/>
                <a:ea typeface="ヒラギノ角ゴ Pro W3" charset="-128"/>
              </a:rPr>
              <a:t>VIGENTE</a:t>
            </a:r>
          </a:p>
        </p:txBody>
      </p:sp>
      <p:sp>
        <p:nvSpPr>
          <p:cNvPr id="11" name="Rectangle 8"/>
          <p:cNvSpPr>
            <a:spLocks noChangeArrowheads="1"/>
          </p:cNvSpPr>
          <p:nvPr/>
        </p:nvSpPr>
        <p:spPr bwMode="auto">
          <a:xfrm>
            <a:off x="3267894" y="3942227"/>
            <a:ext cx="2895600" cy="1601762"/>
          </a:xfrm>
          <a:prstGeom prst="rect">
            <a:avLst/>
          </a:prstGeom>
          <a:noFill/>
          <a:ln w="12600">
            <a:solidFill>
              <a:srgbClr val="000000"/>
            </a:solidFill>
            <a:miter lim="800000"/>
            <a:headEnd/>
            <a:tailEnd/>
          </a:ln>
        </p:spPr>
        <p:txBody>
          <a:bodyPr wrap="square" lIns="90360" tIns="44280" rIns="90360" bIns="4428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ea typeface="ヒラギノ角ゴ Pro W3" charset="-128"/>
              </a:rPr>
              <a:t>EN CUALQUIER MOMENTO EXCEPT</a:t>
            </a:r>
            <a:r>
              <a:rPr lang="es-CL" sz="1400" dirty="0">
                <a:solidFill>
                  <a:srgbClr val="000000"/>
                </a:solidFill>
                <a:ea typeface="ヒラギノ角ゴ Pro W3" charset="-128"/>
              </a:rPr>
              <a:t>UANDO PERIODOS DECLARADOS NO APTOS PARA INICIAR NEGOCIACION (ART. 332)  Y DEPENDIENDO DE LA ANTIGÜEDAD DE LA EMPRESA (ART. 308)</a:t>
            </a:r>
            <a:endParaRPr lang="es-ES" sz="1400" dirty="0">
              <a:solidFill>
                <a:prstClr val="black"/>
              </a:solidFill>
              <a:ea typeface="ヒラギノ角ゴ Pro W3" charset="-128"/>
            </a:endParaRPr>
          </a:p>
        </p:txBody>
      </p:sp>
      <p:sp>
        <p:nvSpPr>
          <p:cNvPr id="12" name="Rectangle 9"/>
          <p:cNvSpPr>
            <a:spLocks noChangeArrowheads="1"/>
          </p:cNvSpPr>
          <p:nvPr/>
        </p:nvSpPr>
        <p:spPr bwMode="auto">
          <a:xfrm>
            <a:off x="6515100" y="4278501"/>
            <a:ext cx="3200400" cy="593537"/>
          </a:xfrm>
          <a:prstGeom prst="rect">
            <a:avLst/>
          </a:prstGeom>
          <a:noFill/>
          <a:ln w="12600">
            <a:solidFill>
              <a:srgbClr val="000000"/>
            </a:solidFill>
            <a:miter lim="800000"/>
            <a:headEnd/>
            <a:tailEnd/>
          </a:ln>
        </p:spPr>
        <p:txBody>
          <a:bodyPr lIns="90360" tIns="44280" rIns="90360" bIns="4428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ea typeface="ヒラギノ角ゴ Pro W3" charset="-128"/>
              </a:rPr>
              <a:t>ENTRE 60 Y 45 DS.ANTERIORES</a:t>
            </a:r>
          </a:p>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ea typeface="ヒラギノ角ゴ Pro W3" charset="-128"/>
              </a:rPr>
              <a:t>AL TERMINO DE VIGENCIA (335)</a:t>
            </a:r>
          </a:p>
        </p:txBody>
      </p:sp>
      <p:sp>
        <p:nvSpPr>
          <p:cNvPr id="18" name="Rectangle 15"/>
          <p:cNvSpPr>
            <a:spLocks noChangeArrowheads="1"/>
          </p:cNvSpPr>
          <p:nvPr/>
        </p:nvSpPr>
        <p:spPr bwMode="auto">
          <a:xfrm>
            <a:off x="2098824" y="679867"/>
            <a:ext cx="8129340" cy="347059"/>
          </a:xfrm>
          <a:prstGeom prst="rect">
            <a:avLst/>
          </a:prstGeom>
          <a:noFill/>
          <a:ln w="9525">
            <a:noFill/>
            <a:round/>
            <a:headEnd/>
            <a:tailEnd/>
          </a:ln>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prstClr val="black"/>
                </a:solidFill>
                <a:latin typeface="Arial" charset="0"/>
                <a:ea typeface="ヒラギノ角ゴ Pro W3" charset="-128"/>
              </a:rPr>
              <a:t>¿ CUANDO SE PRESENTA EL PROYECTO DE CONTRATO COLECTIVO ?</a:t>
            </a:r>
          </a:p>
        </p:txBody>
      </p:sp>
      <p:sp>
        <p:nvSpPr>
          <p:cNvPr id="23" name="Text Box 20"/>
          <p:cNvSpPr txBox="1">
            <a:spLocks noChangeArrowheads="1"/>
          </p:cNvSpPr>
          <p:nvPr/>
        </p:nvSpPr>
        <p:spPr bwMode="auto">
          <a:xfrm>
            <a:off x="8551863" y="6640513"/>
            <a:ext cx="1917810" cy="238528"/>
          </a:xfrm>
          <a:prstGeom prst="rect">
            <a:avLst/>
          </a:prstGeom>
          <a:noFill/>
          <a:ln w="9525">
            <a:noFill/>
            <a:round/>
            <a:headEnd/>
            <a:tailEnd/>
          </a:ln>
        </p:spPr>
        <p:txBody>
          <a:bodyPr wrap="none" lIns="90000" tIns="46800" rIns="90000" bIns="46800">
            <a:spAutoFit/>
          </a:bodyPr>
          <a:lstStyle/>
          <a:p>
            <a:pP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FFFFFF"/>
                </a:solidFill>
                <a:latin typeface="Comic Sans MS" pitchFamily="66" charset="0"/>
                <a:ea typeface="ヒラギノ角ゴ Pro W3" charset="-128"/>
              </a:rPr>
              <a:t>Desarrollado por: Ernesto Bolívar O.</a:t>
            </a:r>
          </a:p>
        </p:txBody>
      </p:sp>
      <p:cxnSp>
        <p:nvCxnSpPr>
          <p:cNvPr id="8" name="Conector recto de flecha 7"/>
          <p:cNvCxnSpPr>
            <a:stCxn id="5" idx="2"/>
          </p:cNvCxnSpPr>
          <p:nvPr/>
        </p:nvCxnSpPr>
        <p:spPr>
          <a:xfrm>
            <a:off x="4620742" y="3243037"/>
            <a:ext cx="0" cy="699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a:stCxn id="6" idx="2"/>
            <a:endCxn id="12" idx="0"/>
          </p:cNvCxnSpPr>
          <p:nvPr/>
        </p:nvCxnSpPr>
        <p:spPr>
          <a:xfrm flipH="1">
            <a:off x="8115300" y="3204370"/>
            <a:ext cx="10358" cy="1074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ector angular 28"/>
          <p:cNvCxnSpPr>
            <a:stCxn id="12" idx="2"/>
          </p:cNvCxnSpPr>
          <p:nvPr/>
        </p:nvCxnSpPr>
        <p:spPr>
          <a:xfrm rot="5400000">
            <a:off x="6364698" y="5107396"/>
            <a:ext cx="1985963" cy="151524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30"/>
          <p:cNvCxnSpPr>
            <a:stCxn id="11" idx="2"/>
          </p:cNvCxnSpPr>
          <p:nvPr/>
        </p:nvCxnSpPr>
        <p:spPr>
          <a:xfrm>
            <a:off x="4715694" y="5543989"/>
            <a:ext cx="0" cy="1314012"/>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07704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9800" y="260650"/>
            <a:ext cx="7558608" cy="1224135"/>
          </a:xfrm>
        </p:spPr>
        <p:txBody>
          <a:bodyPr/>
          <a:lstStyle/>
          <a:p>
            <a:pPr algn="ctr"/>
            <a:r>
              <a:rPr lang="es-CL" sz="2800" dirty="0">
                <a:solidFill>
                  <a:schemeClr val="tx1"/>
                </a:solidFill>
              </a:rPr>
              <a:t>Antigüedad de la empresa para negociar colectivamente (Art.308)</a:t>
            </a:r>
            <a:endParaRPr lang="es-CL" dirty="0">
              <a:solidFill>
                <a:schemeClr val="tx1"/>
              </a:solidFill>
            </a:endParaRPr>
          </a:p>
        </p:txBody>
      </p:sp>
      <p:sp>
        <p:nvSpPr>
          <p:cNvPr id="3" name="Subtítulo 2"/>
          <p:cNvSpPr>
            <a:spLocks noGrp="1"/>
          </p:cNvSpPr>
          <p:nvPr>
            <p:ph type="subTitle" idx="1"/>
          </p:nvPr>
        </p:nvSpPr>
        <p:spPr>
          <a:xfrm>
            <a:off x="1847528" y="1340768"/>
            <a:ext cx="7448872" cy="4298032"/>
          </a:xfrm>
        </p:spPr>
        <p:txBody>
          <a:bodyPr/>
          <a:lstStyle/>
          <a:p>
            <a:pPr algn="just"/>
            <a:endParaRPr lang="es-CL" dirty="0" smtClean="0">
              <a:solidFill>
                <a:schemeClr val="tx1">
                  <a:lumMod val="65000"/>
                  <a:lumOff val="35000"/>
                </a:schemeClr>
              </a:solidFill>
            </a:endParaRPr>
          </a:p>
          <a:p>
            <a:pPr algn="just"/>
            <a:endParaRPr lang="es-CL" dirty="0">
              <a:solidFill>
                <a:schemeClr val="tx1">
                  <a:lumMod val="65000"/>
                  <a:lumOff val="35000"/>
                </a:schemeClr>
              </a:solidFill>
            </a:endParaRPr>
          </a:p>
          <a:p>
            <a:pPr algn="just"/>
            <a:r>
              <a:rPr lang="es-CL" dirty="0" smtClean="0">
                <a:solidFill>
                  <a:schemeClr val="tx1">
                    <a:lumMod val="65000"/>
                    <a:lumOff val="35000"/>
                  </a:schemeClr>
                </a:solidFill>
              </a:rPr>
              <a:t>Micro y pequeñas empresas</a:t>
            </a:r>
            <a:endParaRPr lang="es-CL" dirty="0">
              <a:solidFill>
                <a:schemeClr val="tx1">
                  <a:lumMod val="65000"/>
                  <a:lumOff val="35000"/>
                </a:schemeClr>
              </a:solidFill>
            </a:endParaRPr>
          </a:p>
          <a:p>
            <a:pPr algn="just"/>
            <a:endParaRPr lang="es-CL" dirty="0" smtClean="0">
              <a:solidFill>
                <a:schemeClr val="tx1">
                  <a:lumMod val="65000"/>
                  <a:lumOff val="35000"/>
                </a:schemeClr>
              </a:solidFill>
            </a:endParaRPr>
          </a:p>
          <a:p>
            <a:pPr algn="just"/>
            <a:endParaRPr lang="es-CL" dirty="0" smtClean="0">
              <a:solidFill>
                <a:schemeClr val="tx1">
                  <a:lumMod val="65000"/>
                  <a:lumOff val="35000"/>
                </a:schemeClr>
              </a:solidFill>
            </a:endParaRPr>
          </a:p>
          <a:p>
            <a:pPr algn="just"/>
            <a:r>
              <a:rPr lang="es-CL" dirty="0" smtClean="0">
                <a:solidFill>
                  <a:schemeClr val="tx1">
                    <a:lumMod val="65000"/>
                    <a:lumOff val="35000"/>
                  </a:schemeClr>
                </a:solidFill>
              </a:rPr>
              <a:t>Medianas empresas</a:t>
            </a:r>
            <a:endParaRPr lang="es-CL" dirty="0">
              <a:solidFill>
                <a:schemeClr val="tx1">
                  <a:lumMod val="65000"/>
                  <a:lumOff val="35000"/>
                </a:schemeClr>
              </a:solidFill>
            </a:endParaRPr>
          </a:p>
          <a:p>
            <a:pPr algn="just"/>
            <a:endParaRPr lang="es-CL" dirty="0" smtClean="0">
              <a:solidFill>
                <a:schemeClr val="tx1">
                  <a:lumMod val="65000"/>
                  <a:lumOff val="35000"/>
                </a:schemeClr>
              </a:solidFill>
            </a:endParaRPr>
          </a:p>
          <a:p>
            <a:pPr algn="just"/>
            <a:endParaRPr lang="es-CL" dirty="0" smtClean="0">
              <a:solidFill>
                <a:schemeClr val="tx1">
                  <a:lumMod val="65000"/>
                  <a:lumOff val="35000"/>
                </a:schemeClr>
              </a:solidFill>
            </a:endParaRPr>
          </a:p>
          <a:p>
            <a:pPr algn="just"/>
            <a:r>
              <a:rPr lang="es-CL" dirty="0" smtClean="0">
                <a:solidFill>
                  <a:schemeClr val="tx1">
                    <a:lumMod val="65000"/>
                    <a:lumOff val="35000"/>
                  </a:schemeClr>
                </a:solidFill>
              </a:rPr>
              <a:t>Grandes empresas</a:t>
            </a:r>
            <a:endParaRPr lang="es-CL" dirty="0">
              <a:solidFill>
                <a:schemeClr val="tx1">
                  <a:lumMod val="65000"/>
                  <a:lumOff val="35000"/>
                </a:schemeClr>
              </a:solidFill>
            </a:endParaRPr>
          </a:p>
        </p:txBody>
      </p:sp>
      <p:sp>
        <p:nvSpPr>
          <p:cNvPr id="4" name="Flecha derecha 3"/>
          <p:cNvSpPr/>
          <p:nvPr/>
        </p:nvSpPr>
        <p:spPr>
          <a:xfrm>
            <a:off x="5303912" y="208027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s-CL" dirty="0">
                <a:solidFill>
                  <a:prstClr val="white"/>
                </a:solidFill>
              </a:rPr>
              <a:t> </a:t>
            </a:r>
          </a:p>
        </p:txBody>
      </p:sp>
      <p:sp>
        <p:nvSpPr>
          <p:cNvPr id="5" name="Flecha derecha 4"/>
          <p:cNvSpPr/>
          <p:nvPr/>
        </p:nvSpPr>
        <p:spPr>
          <a:xfrm>
            <a:off x="5331056" y="316039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6" name="Flecha derecha 5"/>
          <p:cNvSpPr/>
          <p:nvPr/>
        </p:nvSpPr>
        <p:spPr>
          <a:xfrm>
            <a:off x="5342073" y="424050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8" name="Elipse 7"/>
          <p:cNvSpPr/>
          <p:nvPr/>
        </p:nvSpPr>
        <p:spPr>
          <a:xfrm>
            <a:off x="7159334" y="1844825"/>
            <a:ext cx="1656184" cy="7455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18  meses</a:t>
            </a:r>
          </a:p>
        </p:txBody>
      </p:sp>
      <p:sp>
        <p:nvSpPr>
          <p:cNvPr id="9" name="Elipse 8"/>
          <p:cNvSpPr/>
          <p:nvPr/>
        </p:nvSpPr>
        <p:spPr>
          <a:xfrm>
            <a:off x="7260312" y="3032584"/>
            <a:ext cx="1555206" cy="7564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12 meses</a:t>
            </a:r>
          </a:p>
        </p:txBody>
      </p:sp>
      <p:sp>
        <p:nvSpPr>
          <p:cNvPr id="10" name="Elipse 9"/>
          <p:cNvSpPr/>
          <p:nvPr/>
        </p:nvSpPr>
        <p:spPr>
          <a:xfrm>
            <a:off x="7288390" y="4070555"/>
            <a:ext cx="1555206" cy="7564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6 meses</a:t>
            </a:r>
          </a:p>
        </p:txBody>
      </p:sp>
    </p:spTree>
    <p:extLst>
      <p:ext uri="{BB962C8B-B14F-4D97-AF65-F5344CB8AC3E}">
        <p14:creationId xmlns:p14="http://schemas.microsoft.com/office/powerpoint/2010/main" val="31876485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139114" y="4065588"/>
            <a:ext cx="319087"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50" name="Rectangle 2"/>
          <p:cNvSpPr>
            <a:spLocks noChangeArrowheads="1"/>
          </p:cNvSpPr>
          <p:nvPr/>
        </p:nvSpPr>
        <p:spPr bwMode="auto">
          <a:xfrm>
            <a:off x="4867275" y="4037013"/>
            <a:ext cx="319088"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dirty="0">
              <a:solidFill>
                <a:prstClr val="black"/>
              </a:solidFill>
              <a:latin typeface="Arial" pitchFamily="34" charset="0"/>
              <a:ea typeface="ヒラギノ角ゴ Pro W3" charset="-128"/>
            </a:endParaRPr>
          </a:p>
        </p:txBody>
      </p:sp>
      <p:sp>
        <p:nvSpPr>
          <p:cNvPr id="27651" name="Rectangle 3"/>
          <p:cNvSpPr>
            <a:spLocks noChangeArrowheads="1"/>
          </p:cNvSpPr>
          <p:nvPr/>
        </p:nvSpPr>
        <p:spPr bwMode="auto">
          <a:xfrm>
            <a:off x="4133200" y="4037013"/>
            <a:ext cx="389589" cy="201612"/>
          </a:xfrm>
          <a:prstGeom prst="rect">
            <a:avLst/>
          </a:prstGeom>
          <a:solidFill>
            <a:srgbClr val="008000"/>
          </a:solidFill>
          <a:ln w="12600">
            <a:solidFill>
              <a:srgbClr val="008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52" name="Rectangle 4"/>
          <p:cNvSpPr>
            <a:spLocks noChangeArrowheads="1"/>
          </p:cNvSpPr>
          <p:nvPr/>
        </p:nvSpPr>
        <p:spPr bwMode="auto">
          <a:xfrm>
            <a:off x="3829050" y="4037013"/>
            <a:ext cx="319088"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53" name="Rectangle 5"/>
          <p:cNvSpPr>
            <a:spLocks noChangeArrowheads="1"/>
          </p:cNvSpPr>
          <p:nvPr/>
        </p:nvSpPr>
        <p:spPr bwMode="auto">
          <a:xfrm>
            <a:off x="3543300" y="4037013"/>
            <a:ext cx="317500"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54" name="Rectangle 6"/>
          <p:cNvSpPr>
            <a:spLocks noChangeArrowheads="1"/>
          </p:cNvSpPr>
          <p:nvPr/>
        </p:nvSpPr>
        <p:spPr bwMode="auto">
          <a:xfrm>
            <a:off x="3511551" y="4000501"/>
            <a:ext cx="285077"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FFFFFF"/>
                </a:solidFill>
                <a:latin typeface="Arial" charset="0"/>
                <a:ea typeface="ヒラギノ角ゴ Pro W3" charset="-128"/>
              </a:rPr>
              <a:t>X</a:t>
            </a:r>
          </a:p>
        </p:txBody>
      </p:sp>
      <p:sp>
        <p:nvSpPr>
          <p:cNvPr id="27655" name="Rectangle 7"/>
          <p:cNvSpPr>
            <a:spLocks noChangeArrowheads="1"/>
          </p:cNvSpPr>
          <p:nvPr/>
        </p:nvSpPr>
        <p:spPr bwMode="auto">
          <a:xfrm>
            <a:off x="3844926" y="4000501"/>
            <a:ext cx="285077"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FFFFFF"/>
                </a:solidFill>
                <a:latin typeface="Arial" charset="0"/>
                <a:ea typeface="ヒラギノ角ゴ Pro W3" charset="-128"/>
              </a:rPr>
              <a:t>X</a:t>
            </a:r>
          </a:p>
        </p:txBody>
      </p:sp>
      <p:sp>
        <p:nvSpPr>
          <p:cNvPr id="27656" name="Rectangle 8"/>
          <p:cNvSpPr>
            <a:spLocks noChangeArrowheads="1"/>
          </p:cNvSpPr>
          <p:nvPr/>
        </p:nvSpPr>
        <p:spPr bwMode="auto">
          <a:xfrm>
            <a:off x="4175126" y="4000501"/>
            <a:ext cx="285077"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FFFFFF"/>
                </a:solidFill>
                <a:latin typeface="Arial" charset="0"/>
                <a:ea typeface="ヒラギノ角ゴ Pro W3" charset="-128"/>
              </a:rPr>
              <a:t>X</a:t>
            </a:r>
          </a:p>
        </p:txBody>
      </p:sp>
      <p:sp>
        <p:nvSpPr>
          <p:cNvPr id="27657" name="Rectangle 9"/>
          <p:cNvSpPr>
            <a:spLocks noChangeArrowheads="1"/>
          </p:cNvSpPr>
          <p:nvPr/>
        </p:nvSpPr>
        <p:spPr bwMode="auto">
          <a:xfrm>
            <a:off x="4837114" y="4000501"/>
            <a:ext cx="352403"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FFFFFF"/>
                </a:solidFill>
                <a:latin typeface="Arial" charset="0"/>
                <a:ea typeface="ヒラギノ角ゴ Pro W3" charset="-128"/>
              </a:rPr>
              <a:t>45</a:t>
            </a:r>
          </a:p>
        </p:txBody>
      </p:sp>
      <p:sp>
        <p:nvSpPr>
          <p:cNvPr id="27658" name="Rectangle 10"/>
          <p:cNvSpPr>
            <a:spLocks noChangeArrowheads="1"/>
          </p:cNvSpPr>
          <p:nvPr/>
        </p:nvSpPr>
        <p:spPr bwMode="auto">
          <a:xfrm>
            <a:off x="2552700" y="1600200"/>
            <a:ext cx="7124700" cy="1097650"/>
          </a:xfrm>
          <a:prstGeom prst="rect">
            <a:avLst/>
          </a:prstGeom>
          <a:noFill/>
          <a:ln w="9525">
            <a:noFill/>
            <a:round/>
            <a:headEnd/>
            <a:tailEnd/>
          </a:ln>
          <a:effectLst/>
        </p:spPr>
        <p:txBody>
          <a:bodyPr lIns="90360" tIns="44280" rIns="90360" bIns="4428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latin typeface="Comic Sans MS" pitchFamily="64" charset="0"/>
                <a:ea typeface="ヒラギノ角ゴ Pro W3" charset="-128"/>
              </a:rPr>
              <a:t>LA PRESENTACION DEBE HACERSE </a:t>
            </a:r>
            <a:r>
              <a:rPr lang="en-GB" sz="1400" b="1" dirty="0">
                <a:solidFill>
                  <a:srgbClr val="FF5008"/>
                </a:solidFill>
                <a:latin typeface="Comic Sans MS" pitchFamily="64" charset="0"/>
                <a:ea typeface="ヒラギノ角ゴ Pro W3" charset="-128"/>
              </a:rPr>
              <a:t>NO ANTES DE 60, NI DESPUES DE 45 DS. </a:t>
            </a:r>
            <a:r>
              <a:rPr lang="en-GB" sz="1400" b="1" dirty="0">
                <a:solidFill>
                  <a:srgbClr val="000000"/>
                </a:solidFill>
                <a:latin typeface="Comic Sans MS" pitchFamily="64" charset="0"/>
                <a:ea typeface="ヒラギノ角ゴ Pro W3" charset="-128"/>
              </a:rPr>
              <a:t>ANTERIORES A LA FECHA DE VENCIMIENTO DEL INSTRUMENTO COLECTIVO</a:t>
            </a:r>
          </a:p>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000000"/>
              </a:solidFill>
              <a:latin typeface="Comic Sans MS" pitchFamily="64" charset="0"/>
              <a:ea typeface="ヒラギノ角ゴ Pro W3" charset="-128"/>
            </a:endParaRPr>
          </a:p>
        </p:txBody>
      </p:sp>
      <p:sp>
        <p:nvSpPr>
          <p:cNvPr id="27659" name="Rectangle 11"/>
          <p:cNvSpPr>
            <a:spLocks noChangeArrowheads="1"/>
          </p:cNvSpPr>
          <p:nvPr/>
        </p:nvSpPr>
        <p:spPr bwMode="auto">
          <a:xfrm>
            <a:off x="4537075" y="4037013"/>
            <a:ext cx="317500"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60" name="Rectangle 12"/>
          <p:cNvSpPr>
            <a:spLocks noChangeArrowheads="1"/>
          </p:cNvSpPr>
          <p:nvPr/>
        </p:nvSpPr>
        <p:spPr bwMode="auto">
          <a:xfrm>
            <a:off x="3211514" y="4037013"/>
            <a:ext cx="319087"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61" name="Freeform 13"/>
          <p:cNvSpPr>
            <a:spLocks noChangeArrowheads="1"/>
          </p:cNvSpPr>
          <p:nvPr/>
        </p:nvSpPr>
        <p:spPr bwMode="auto">
          <a:xfrm>
            <a:off x="2438401" y="4038600"/>
            <a:ext cx="6361113" cy="1588"/>
          </a:xfrm>
          <a:custGeom>
            <a:avLst/>
            <a:gdLst/>
            <a:ahLst/>
            <a:cxnLst>
              <a:cxn ang="0">
                <a:pos x="0" y="0"/>
              </a:cxn>
              <a:cxn ang="0">
                <a:pos x="17670" y="0"/>
              </a:cxn>
            </a:cxnLst>
            <a:rect l="0" t="0" r="r" b="b"/>
            <a:pathLst>
              <a:path w="17671" h="1">
                <a:moveTo>
                  <a:pt x="0" y="0"/>
                </a:moveTo>
                <a:lnTo>
                  <a:pt x="17670" y="0"/>
                </a:lnTo>
              </a:path>
            </a:pathLst>
          </a:custGeom>
          <a:no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62" name="Freeform 14"/>
          <p:cNvSpPr>
            <a:spLocks noChangeArrowheads="1"/>
          </p:cNvSpPr>
          <p:nvPr/>
        </p:nvSpPr>
        <p:spPr bwMode="auto">
          <a:xfrm>
            <a:off x="3205164" y="3984626"/>
            <a:ext cx="1587" cy="307975"/>
          </a:xfrm>
          <a:custGeom>
            <a:avLst/>
            <a:gdLst/>
            <a:ahLst/>
            <a:cxnLst>
              <a:cxn ang="0">
                <a:pos x="0" y="0"/>
              </a:cxn>
              <a:cxn ang="0">
                <a:pos x="0" y="856"/>
              </a:cxn>
            </a:cxnLst>
            <a:rect l="0" t="0" r="r" b="b"/>
            <a:pathLst>
              <a:path w="1" h="857">
                <a:moveTo>
                  <a:pt x="0" y="0"/>
                </a:moveTo>
                <a:lnTo>
                  <a:pt x="0" y="856"/>
                </a:lnTo>
              </a:path>
            </a:pathLst>
          </a:custGeom>
          <a:noFill/>
          <a:ln w="50760">
            <a:solidFill>
              <a:srgbClr val="1C1C1C"/>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63" name="Rectangle 15"/>
          <p:cNvSpPr>
            <a:spLocks noChangeArrowheads="1"/>
          </p:cNvSpPr>
          <p:nvPr/>
        </p:nvSpPr>
        <p:spPr bwMode="auto">
          <a:xfrm>
            <a:off x="7162800" y="5041900"/>
            <a:ext cx="2971800" cy="604694"/>
          </a:xfrm>
          <a:prstGeom prst="rect">
            <a:avLst/>
          </a:prstGeom>
          <a:noFill/>
          <a:ln w="25560">
            <a:solidFill>
              <a:srgbClr val="000000"/>
            </a:solidFill>
            <a:miter lim="800000"/>
            <a:headEnd/>
            <a:tailEnd/>
          </a:ln>
          <a:effectLst/>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1F497D">
                    <a:lumMod val="75000"/>
                  </a:srgbClr>
                </a:solidFill>
                <a:latin typeface="Arial" charset="0"/>
                <a:ea typeface="ヒラギノ角ゴ Pro W3" charset="-128"/>
              </a:rPr>
              <a:t>Fecha de vencimiento del instrumento</a:t>
            </a:r>
          </a:p>
        </p:txBody>
      </p:sp>
      <p:sp>
        <p:nvSpPr>
          <p:cNvPr id="27665" name="Rectangle 17"/>
          <p:cNvSpPr>
            <a:spLocks noChangeArrowheads="1"/>
          </p:cNvSpPr>
          <p:nvPr/>
        </p:nvSpPr>
        <p:spPr bwMode="auto">
          <a:xfrm>
            <a:off x="3505201" y="3429001"/>
            <a:ext cx="438965" cy="34705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1" dirty="0">
                <a:solidFill>
                  <a:srgbClr val="063DE8"/>
                </a:solidFill>
                <a:latin typeface="Arial" charset="0"/>
                <a:ea typeface="ヒラギノ角ゴ Pro W3" charset="-128"/>
              </a:rPr>
              <a:t>60</a:t>
            </a:r>
          </a:p>
        </p:txBody>
      </p:sp>
      <p:sp>
        <p:nvSpPr>
          <p:cNvPr id="27666" name="Rectangle 18"/>
          <p:cNvSpPr>
            <a:spLocks noChangeArrowheads="1"/>
          </p:cNvSpPr>
          <p:nvPr/>
        </p:nvSpPr>
        <p:spPr bwMode="auto">
          <a:xfrm>
            <a:off x="5105401" y="3429001"/>
            <a:ext cx="438965" cy="34705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1" dirty="0">
                <a:solidFill>
                  <a:srgbClr val="063DE8"/>
                </a:solidFill>
                <a:latin typeface="Arial" charset="0"/>
                <a:ea typeface="ヒラギノ角ゴ Pro W3" charset="-128"/>
              </a:rPr>
              <a:t>45</a:t>
            </a:r>
          </a:p>
        </p:txBody>
      </p:sp>
      <p:sp>
        <p:nvSpPr>
          <p:cNvPr id="27667" name="Rectangle 19"/>
          <p:cNvSpPr>
            <a:spLocks noChangeArrowheads="1"/>
          </p:cNvSpPr>
          <p:nvPr/>
        </p:nvSpPr>
        <p:spPr bwMode="auto">
          <a:xfrm>
            <a:off x="4508501" y="4000501"/>
            <a:ext cx="352403"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FFFFFF"/>
                </a:solidFill>
                <a:latin typeface="Arial" charset="0"/>
                <a:ea typeface="ヒラギノ角ゴ Pro W3" charset="-128"/>
              </a:rPr>
              <a:t>46</a:t>
            </a:r>
          </a:p>
        </p:txBody>
      </p:sp>
      <p:sp>
        <p:nvSpPr>
          <p:cNvPr id="27668" name="Rectangle 20"/>
          <p:cNvSpPr>
            <a:spLocks noChangeArrowheads="1"/>
          </p:cNvSpPr>
          <p:nvPr/>
        </p:nvSpPr>
        <p:spPr bwMode="auto">
          <a:xfrm>
            <a:off x="3181351" y="4000501"/>
            <a:ext cx="352403"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FFFFFF"/>
                </a:solidFill>
                <a:latin typeface="Arial" charset="0"/>
                <a:ea typeface="ヒラギノ角ゴ Pro W3" charset="-128"/>
              </a:rPr>
              <a:t>60</a:t>
            </a:r>
          </a:p>
        </p:txBody>
      </p:sp>
      <p:sp>
        <p:nvSpPr>
          <p:cNvPr id="27669" name="Freeform 21"/>
          <p:cNvSpPr>
            <a:spLocks/>
          </p:cNvSpPr>
          <p:nvPr/>
        </p:nvSpPr>
        <p:spPr bwMode="auto">
          <a:xfrm>
            <a:off x="8534400" y="4251325"/>
            <a:ext cx="1588" cy="769938"/>
          </a:xfrm>
          <a:custGeom>
            <a:avLst/>
            <a:gdLst/>
            <a:ahLst/>
            <a:cxnLst>
              <a:cxn ang="0">
                <a:pos x="0" y="0"/>
              </a:cxn>
              <a:cxn ang="0">
                <a:pos x="0" y="2139"/>
              </a:cxn>
            </a:cxnLst>
            <a:rect l="0" t="0" r="r" b="b"/>
            <a:pathLst>
              <a:path w="1" h="2140">
                <a:moveTo>
                  <a:pt x="0" y="0"/>
                </a:moveTo>
                <a:lnTo>
                  <a:pt x="0" y="2139"/>
                </a:lnTo>
              </a:path>
            </a:pathLst>
          </a:custGeom>
          <a:noFill/>
          <a:ln w="12600">
            <a:solidFill>
              <a:srgbClr val="000000"/>
            </a:solidFill>
            <a:miter lim="800000"/>
            <a:headEnd type="triangle" w="med" len="med"/>
            <a:tailEnd type="triangle" w="med" len="me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70" name="Freeform 22"/>
          <p:cNvSpPr>
            <a:spLocks noChangeArrowheads="1"/>
          </p:cNvSpPr>
          <p:nvPr/>
        </p:nvSpPr>
        <p:spPr bwMode="auto">
          <a:xfrm>
            <a:off x="8458200" y="2971800"/>
            <a:ext cx="1588" cy="1054100"/>
          </a:xfrm>
          <a:custGeom>
            <a:avLst/>
            <a:gdLst/>
            <a:ahLst/>
            <a:cxnLst>
              <a:cxn ang="0">
                <a:pos x="0" y="0"/>
              </a:cxn>
              <a:cxn ang="0">
                <a:pos x="0" y="2928"/>
              </a:cxn>
            </a:cxnLst>
            <a:rect l="0" t="0" r="r" b="b"/>
            <a:pathLst>
              <a:path w="1" h="2929">
                <a:moveTo>
                  <a:pt x="0" y="0"/>
                </a:moveTo>
                <a:lnTo>
                  <a:pt x="0" y="2928"/>
                </a:lnTo>
              </a:path>
            </a:pathLst>
          </a:custGeom>
          <a:noFill/>
          <a:ln w="28440">
            <a:solidFill>
              <a:srgbClr val="FF0000"/>
            </a:solidFill>
            <a:prstDash val="dash"/>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71" name="Freeform 23"/>
          <p:cNvSpPr>
            <a:spLocks noChangeArrowheads="1"/>
          </p:cNvSpPr>
          <p:nvPr/>
        </p:nvSpPr>
        <p:spPr bwMode="auto">
          <a:xfrm>
            <a:off x="5192714" y="3984626"/>
            <a:ext cx="1587" cy="307975"/>
          </a:xfrm>
          <a:custGeom>
            <a:avLst/>
            <a:gdLst/>
            <a:ahLst/>
            <a:cxnLst>
              <a:cxn ang="0">
                <a:pos x="0" y="0"/>
              </a:cxn>
              <a:cxn ang="0">
                <a:pos x="0" y="856"/>
              </a:cxn>
            </a:cxnLst>
            <a:rect l="0" t="0" r="r" b="b"/>
            <a:pathLst>
              <a:path w="1" h="857">
                <a:moveTo>
                  <a:pt x="0" y="0"/>
                </a:moveTo>
                <a:lnTo>
                  <a:pt x="0" y="856"/>
                </a:lnTo>
              </a:path>
            </a:pathLst>
          </a:custGeom>
          <a:noFill/>
          <a:ln w="50760">
            <a:solidFill>
              <a:srgbClr val="1C1C1C"/>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72" name="Rectangle 24"/>
          <p:cNvSpPr>
            <a:spLocks noChangeArrowheads="1"/>
          </p:cNvSpPr>
          <p:nvPr/>
        </p:nvSpPr>
        <p:spPr bwMode="auto">
          <a:xfrm>
            <a:off x="2360614" y="4038601"/>
            <a:ext cx="827087"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99"/>
                </a:solidFill>
                <a:latin typeface="Arial" charset="0"/>
                <a:ea typeface="ヒラギノ角ゴ Pro W3" charset="-128"/>
              </a:rPr>
              <a:t>No antes</a:t>
            </a:r>
          </a:p>
        </p:txBody>
      </p:sp>
      <p:sp>
        <p:nvSpPr>
          <p:cNvPr id="27673" name="Rectangle 25"/>
          <p:cNvSpPr>
            <a:spLocks noChangeArrowheads="1"/>
          </p:cNvSpPr>
          <p:nvPr/>
        </p:nvSpPr>
        <p:spPr bwMode="auto">
          <a:xfrm>
            <a:off x="5251450" y="4071938"/>
            <a:ext cx="996950" cy="258762"/>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99"/>
                </a:solidFill>
                <a:latin typeface="Arial" charset="0"/>
                <a:ea typeface="ヒラギノ角ゴ Pro W3" charset="-128"/>
              </a:rPr>
              <a:t>Ni después</a:t>
            </a:r>
          </a:p>
        </p:txBody>
      </p:sp>
      <p:sp>
        <p:nvSpPr>
          <p:cNvPr id="27674" name="Rectangle 26"/>
          <p:cNvSpPr>
            <a:spLocks noChangeArrowheads="1"/>
          </p:cNvSpPr>
          <p:nvPr/>
        </p:nvSpPr>
        <p:spPr bwMode="auto">
          <a:xfrm>
            <a:off x="2438400" y="457200"/>
            <a:ext cx="7239000" cy="742640"/>
          </a:xfrm>
          <a:prstGeom prst="rect">
            <a:avLst/>
          </a:prstGeom>
          <a:noFill/>
          <a:ln w="28440">
            <a:solidFill>
              <a:srgbClr val="000000"/>
            </a:solidFill>
            <a:miter lim="800000"/>
            <a:headEnd/>
            <a:tailEnd/>
          </a:ln>
          <a:effectLst/>
        </p:spPr>
        <p:txBody>
          <a:bodyPr lIns="90000" tIns="46800" rIns="90000" bIns="4680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prstClr val="black"/>
                </a:solidFill>
                <a:latin typeface="Lucida Casual" pitchFamily="64" charset="0"/>
                <a:ea typeface="ヒラギノ角ゴ Pro W3" charset="-128"/>
              </a:rPr>
              <a:t>¿CUANDO SE PRESENTA EL PROYECTO EN SINDICATO CON INSTRUMENTO COLECTIVO VIGENTE? (Art. 335)</a:t>
            </a:r>
          </a:p>
        </p:txBody>
      </p:sp>
      <p:sp>
        <p:nvSpPr>
          <p:cNvPr id="27675" name="Rectangle 27"/>
          <p:cNvSpPr>
            <a:spLocks noChangeArrowheads="1"/>
          </p:cNvSpPr>
          <p:nvPr/>
        </p:nvSpPr>
        <p:spPr bwMode="auto">
          <a:xfrm>
            <a:off x="8458200" y="4038600"/>
            <a:ext cx="152400" cy="228600"/>
          </a:xfrm>
          <a:prstGeom prst="rect">
            <a:avLst/>
          </a:prstGeom>
          <a:solidFill>
            <a:srgbClr val="FF0000"/>
          </a:solid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76" name="Freeform 28"/>
          <p:cNvSpPr>
            <a:spLocks noChangeArrowheads="1"/>
          </p:cNvSpPr>
          <p:nvPr/>
        </p:nvSpPr>
        <p:spPr bwMode="auto">
          <a:xfrm>
            <a:off x="5029200" y="3276600"/>
            <a:ext cx="3429000" cy="762000"/>
          </a:xfrm>
          <a:custGeom>
            <a:avLst/>
            <a:gdLst/>
            <a:ahLst/>
            <a:cxnLst>
              <a:cxn ang="0">
                <a:pos x="2064" y="480"/>
              </a:cxn>
              <a:cxn ang="0">
                <a:pos x="1344" y="0"/>
              </a:cxn>
              <a:cxn ang="0">
                <a:pos x="0" y="480"/>
              </a:cxn>
            </a:cxnLst>
            <a:rect l="0" t="0" r="r" b="b"/>
            <a:pathLst>
              <a:path w="2064" h="480">
                <a:moveTo>
                  <a:pt x="2064" y="480"/>
                </a:moveTo>
                <a:cubicBezTo>
                  <a:pt x="1876" y="240"/>
                  <a:pt x="1688" y="0"/>
                  <a:pt x="1344" y="0"/>
                </a:cubicBezTo>
                <a:cubicBezTo>
                  <a:pt x="1000" y="0"/>
                  <a:pt x="176" y="424"/>
                  <a:pt x="0" y="480"/>
                </a:cubicBezTo>
              </a:path>
            </a:pathLst>
          </a:custGeom>
          <a:no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77" name="Freeform 29"/>
          <p:cNvSpPr>
            <a:spLocks noChangeArrowheads="1"/>
          </p:cNvSpPr>
          <p:nvPr/>
        </p:nvSpPr>
        <p:spPr bwMode="auto">
          <a:xfrm>
            <a:off x="3352800" y="2730500"/>
            <a:ext cx="5105400" cy="1384300"/>
          </a:xfrm>
          <a:custGeom>
            <a:avLst/>
            <a:gdLst/>
            <a:ahLst/>
            <a:cxnLst>
              <a:cxn ang="0">
                <a:pos x="3264" y="824"/>
              </a:cxn>
              <a:cxn ang="0">
                <a:pos x="2592" y="8"/>
              </a:cxn>
              <a:cxn ang="0">
                <a:pos x="0" y="776"/>
              </a:cxn>
            </a:cxnLst>
            <a:rect l="0" t="0" r="r" b="b"/>
            <a:pathLst>
              <a:path w="3264" h="824">
                <a:moveTo>
                  <a:pt x="3264" y="824"/>
                </a:moveTo>
                <a:cubicBezTo>
                  <a:pt x="3200" y="420"/>
                  <a:pt x="3136" y="16"/>
                  <a:pt x="2592" y="8"/>
                </a:cubicBezTo>
                <a:cubicBezTo>
                  <a:pt x="2048" y="0"/>
                  <a:pt x="384" y="640"/>
                  <a:pt x="0" y="776"/>
                </a:cubicBezTo>
              </a:path>
            </a:pathLst>
          </a:custGeom>
          <a:no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78" name="Text Box 30"/>
          <p:cNvSpPr txBox="1">
            <a:spLocks noChangeArrowheads="1"/>
          </p:cNvSpPr>
          <p:nvPr/>
        </p:nvSpPr>
        <p:spPr bwMode="auto">
          <a:xfrm>
            <a:off x="8915401" y="2590801"/>
            <a:ext cx="1092713" cy="374271"/>
          </a:xfrm>
          <a:prstGeom prst="rect">
            <a:avLst/>
          </a:prstGeom>
          <a:noFill/>
          <a:ln w="9525">
            <a:noFill/>
            <a:round/>
            <a:headEnd/>
            <a:tailEnd/>
          </a:ln>
          <a:effectLst/>
        </p:spPr>
        <p:txBody>
          <a:bodyPr wrap="none" lIns="90000" tIns="46800" rIns="90000" bIns="46800">
            <a:spAutoFit/>
          </a:bodyPr>
          <a:lstStyle/>
          <a:p>
            <a:pPr defTabSz="457200" fontAlgn="base">
              <a:lnSpc>
                <a:spcPct val="101000"/>
              </a:lnSpc>
              <a:spcBef>
                <a:spcPts val="1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2" charset="0"/>
                <a:ea typeface="ヒラギノ角ゴ Pro W3" charset="-128"/>
              </a:rPr>
              <a:t>Día  cero</a:t>
            </a:r>
          </a:p>
        </p:txBody>
      </p:sp>
      <p:sp>
        <p:nvSpPr>
          <p:cNvPr id="27679" name="Freeform 31"/>
          <p:cNvSpPr>
            <a:spLocks/>
          </p:cNvSpPr>
          <p:nvPr/>
        </p:nvSpPr>
        <p:spPr bwMode="auto">
          <a:xfrm>
            <a:off x="8610600" y="3048000"/>
            <a:ext cx="914400" cy="914400"/>
          </a:xfrm>
          <a:custGeom>
            <a:avLst/>
            <a:gdLst/>
            <a:ahLst/>
            <a:cxnLst>
              <a:cxn ang="0">
                <a:pos x="2540" y="0"/>
              </a:cxn>
              <a:cxn ang="0">
                <a:pos x="0" y="2540"/>
              </a:cxn>
            </a:cxnLst>
            <a:rect l="0" t="0" r="r" b="b"/>
            <a:pathLst>
              <a:path w="2541" h="2541">
                <a:moveTo>
                  <a:pt x="2540" y="0"/>
                </a:moveTo>
                <a:lnTo>
                  <a:pt x="0" y="2540"/>
                </a:lnTo>
              </a:path>
            </a:pathLst>
          </a:custGeom>
          <a:noFill/>
          <a:ln w="12600">
            <a:solidFill>
              <a:srgbClr val="000000"/>
            </a:solidFill>
            <a:miter lim="800000"/>
            <a:headEnd/>
            <a:tailEnd type="triangle" w="med" len="me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80" name="Rectangle 32"/>
          <p:cNvSpPr>
            <a:spLocks noChangeArrowheads="1"/>
          </p:cNvSpPr>
          <p:nvPr/>
        </p:nvSpPr>
        <p:spPr bwMode="auto">
          <a:xfrm>
            <a:off x="8191500" y="4038601"/>
            <a:ext cx="266700"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FFFFFF"/>
                </a:solidFill>
                <a:latin typeface="Arial" charset="0"/>
                <a:ea typeface="ヒラギノ角ゴ Pro W3" charset="-128"/>
              </a:rPr>
              <a:t>1</a:t>
            </a:r>
          </a:p>
        </p:txBody>
      </p:sp>
      <p:sp>
        <p:nvSpPr>
          <p:cNvPr id="27681" name="Rectangle 33"/>
          <p:cNvSpPr>
            <a:spLocks noChangeArrowheads="1"/>
          </p:cNvSpPr>
          <p:nvPr/>
        </p:nvSpPr>
        <p:spPr bwMode="auto">
          <a:xfrm>
            <a:off x="7834314" y="4065588"/>
            <a:ext cx="319087" cy="201612"/>
          </a:xfrm>
          <a:prstGeom prst="rect">
            <a:avLst/>
          </a:prstGeom>
          <a:solidFill>
            <a:srgbClr val="008000"/>
          </a:solidFill>
          <a:ln w="12600">
            <a:solidFill>
              <a:srgbClr val="037C03"/>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7682" name="Rectangle 34"/>
          <p:cNvSpPr>
            <a:spLocks noChangeArrowheads="1"/>
          </p:cNvSpPr>
          <p:nvPr/>
        </p:nvSpPr>
        <p:spPr bwMode="auto">
          <a:xfrm>
            <a:off x="7888288" y="4038601"/>
            <a:ext cx="266700"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FFFFFF"/>
                </a:solidFill>
                <a:latin typeface="Arial" charset="0"/>
                <a:ea typeface="ヒラギノ角ゴ Pro W3" charset="-128"/>
              </a:rPr>
              <a:t>2</a:t>
            </a:r>
          </a:p>
        </p:txBody>
      </p:sp>
    </p:spTree>
    <p:extLst>
      <p:ext uri="{BB962C8B-B14F-4D97-AF65-F5344CB8AC3E}">
        <p14:creationId xmlns:p14="http://schemas.microsoft.com/office/powerpoint/2010/main" val="2131958238"/>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6967" y="37397"/>
            <a:ext cx="10886017" cy="670954"/>
          </a:xfrm>
        </p:spPr>
        <p:txBody>
          <a:bodyPr/>
          <a:lstStyle/>
          <a:p>
            <a:pPr algn="ctr"/>
            <a:r>
              <a:rPr lang="es-ES_tradnl" sz="3200" dirty="0">
                <a:solidFill>
                  <a:schemeClr val="tx1"/>
                </a:solidFill>
              </a:rPr>
              <a:t>Tipos de negociación </a:t>
            </a:r>
            <a:r>
              <a:rPr lang="es-ES_tradnl" sz="3200" dirty="0" smtClean="0">
                <a:solidFill>
                  <a:schemeClr val="tx1"/>
                </a:solidFill>
              </a:rPr>
              <a:t>que regula el Código</a:t>
            </a:r>
            <a:endParaRPr lang="es-CL" sz="3200" dirty="0">
              <a:solidFill>
                <a:schemeClr val="tx1"/>
              </a:solidFill>
            </a:endParaRPr>
          </a:p>
        </p:txBody>
      </p:sp>
      <p:sp>
        <p:nvSpPr>
          <p:cNvPr id="8" name="7 Rectángulo redondeado"/>
          <p:cNvSpPr/>
          <p:nvPr/>
        </p:nvSpPr>
        <p:spPr>
          <a:xfrm>
            <a:off x="2924350" y="1144340"/>
            <a:ext cx="2880320" cy="81477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s-ES_tradnl" b="1" dirty="0" smtClean="0">
                <a:solidFill>
                  <a:prstClr val="black"/>
                </a:solidFill>
              </a:rPr>
              <a:t>Negociación colectiva con Sindicato de empresa</a:t>
            </a:r>
            <a:endParaRPr lang="es-CL" b="1" dirty="0">
              <a:solidFill>
                <a:prstClr val="black"/>
              </a:solidFill>
            </a:endParaRPr>
          </a:p>
        </p:txBody>
      </p:sp>
      <p:sp>
        <p:nvSpPr>
          <p:cNvPr id="25" name="Rectángulo redondeado 24"/>
          <p:cNvSpPr/>
          <p:nvPr/>
        </p:nvSpPr>
        <p:spPr>
          <a:xfrm>
            <a:off x="6766871" y="847684"/>
            <a:ext cx="2468824" cy="51393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7" name="CuadroTexto 26"/>
          <p:cNvSpPr txBox="1"/>
          <p:nvPr/>
        </p:nvSpPr>
        <p:spPr>
          <a:xfrm>
            <a:off x="7075455" y="959674"/>
            <a:ext cx="2160240" cy="369332"/>
          </a:xfrm>
          <a:prstGeom prst="rect">
            <a:avLst/>
          </a:prstGeom>
          <a:noFill/>
        </p:spPr>
        <p:txBody>
          <a:bodyPr wrap="square" rtlCol="0">
            <a:spAutoFit/>
          </a:bodyPr>
          <a:lstStyle/>
          <a:p>
            <a:r>
              <a:rPr lang="es-MX" dirty="0" smtClean="0"/>
              <a:t>Reglada y forzosa</a:t>
            </a:r>
            <a:endParaRPr lang="es-CL" dirty="0"/>
          </a:p>
        </p:txBody>
      </p:sp>
      <p:sp>
        <p:nvSpPr>
          <p:cNvPr id="28" name="Rectángulo redondeado 27"/>
          <p:cNvSpPr/>
          <p:nvPr/>
        </p:nvSpPr>
        <p:spPr>
          <a:xfrm>
            <a:off x="6766871" y="1604211"/>
            <a:ext cx="2468824" cy="59533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9" name="CuadroTexto 28"/>
          <p:cNvSpPr txBox="1"/>
          <p:nvPr/>
        </p:nvSpPr>
        <p:spPr>
          <a:xfrm>
            <a:off x="6861677" y="1717213"/>
            <a:ext cx="2612841" cy="369332"/>
          </a:xfrm>
          <a:prstGeom prst="rect">
            <a:avLst/>
          </a:prstGeom>
          <a:noFill/>
        </p:spPr>
        <p:txBody>
          <a:bodyPr wrap="square" rtlCol="0">
            <a:spAutoFit/>
          </a:bodyPr>
          <a:lstStyle/>
          <a:p>
            <a:r>
              <a:rPr lang="es-MX" dirty="0" smtClean="0"/>
              <a:t>No reglada y voluntaria</a:t>
            </a:r>
            <a:endParaRPr lang="es-CL" dirty="0"/>
          </a:p>
        </p:txBody>
      </p:sp>
      <p:sp>
        <p:nvSpPr>
          <p:cNvPr id="30" name="Abrir llave 29"/>
          <p:cNvSpPr/>
          <p:nvPr/>
        </p:nvSpPr>
        <p:spPr>
          <a:xfrm>
            <a:off x="6086144" y="961901"/>
            <a:ext cx="484555" cy="12079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31" name="Rectángulo redondeado 30"/>
          <p:cNvSpPr/>
          <p:nvPr/>
        </p:nvSpPr>
        <p:spPr>
          <a:xfrm>
            <a:off x="2970676" y="3272488"/>
            <a:ext cx="2880320" cy="97897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3" name="CuadroTexto 32"/>
          <p:cNvSpPr txBox="1"/>
          <p:nvPr/>
        </p:nvSpPr>
        <p:spPr>
          <a:xfrm>
            <a:off x="3086028" y="3328135"/>
            <a:ext cx="2736304" cy="923330"/>
          </a:xfrm>
          <a:prstGeom prst="rect">
            <a:avLst/>
          </a:prstGeom>
          <a:noFill/>
        </p:spPr>
        <p:txBody>
          <a:bodyPr wrap="square" rtlCol="0">
            <a:spAutoFit/>
          </a:bodyPr>
          <a:lstStyle/>
          <a:p>
            <a:r>
              <a:rPr lang="es-MX" dirty="0" smtClean="0"/>
              <a:t>Negociación colectiva con sindicato de trabajadores transitorios eventuales</a:t>
            </a:r>
            <a:endParaRPr lang="es-CL" dirty="0"/>
          </a:p>
        </p:txBody>
      </p:sp>
      <p:sp>
        <p:nvSpPr>
          <p:cNvPr id="34" name="Rectángulo redondeado 33"/>
          <p:cNvSpPr/>
          <p:nvPr/>
        </p:nvSpPr>
        <p:spPr>
          <a:xfrm>
            <a:off x="2962886" y="2229715"/>
            <a:ext cx="2880320" cy="8293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5" name="CuadroTexto 34"/>
          <p:cNvSpPr txBox="1"/>
          <p:nvPr/>
        </p:nvSpPr>
        <p:spPr>
          <a:xfrm>
            <a:off x="3086028" y="2364673"/>
            <a:ext cx="2880320" cy="646331"/>
          </a:xfrm>
          <a:prstGeom prst="rect">
            <a:avLst/>
          </a:prstGeom>
          <a:noFill/>
        </p:spPr>
        <p:txBody>
          <a:bodyPr wrap="square" rtlCol="0">
            <a:spAutoFit/>
          </a:bodyPr>
          <a:lstStyle/>
          <a:p>
            <a:r>
              <a:rPr lang="es-MX" dirty="0" smtClean="0"/>
              <a:t>Negociación colectiva con </a:t>
            </a:r>
          </a:p>
          <a:p>
            <a:r>
              <a:rPr lang="es-MX" dirty="0" smtClean="0"/>
              <a:t>el sindicato </a:t>
            </a:r>
            <a:r>
              <a:rPr lang="es-MX" dirty="0" err="1" smtClean="0"/>
              <a:t>interempresa</a:t>
            </a:r>
            <a:endParaRPr lang="es-CL" dirty="0"/>
          </a:p>
        </p:txBody>
      </p:sp>
      <p:sp>
        <p:nvSpPr>
          <p:cNvPr id="36" name="Rectángulo redondeado 35"/>
          <p:cNvSpPr/>
          <p:nvPr/>
        </p:nvSpPr>
        <p:spPr>
          <a:xfrm>
            <a:off x="2981993" y="4408642"/>
            <a:ext cx="2880320" cy="93610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7" name="CuadroTexto 36"/>
          <p:cNvSpPr txBox="1"/>
          <p:nvPr/>
        </p:nvSpPr>
        <p:spPr>
          <a:xfrm>
            <a:off x="3086028" y="4403115"/>
            <a:ext cx="2438745" cy="923330"/>
          </a:xfrm>
          <a:prstGeom prst="rect">
            <a:avLst/>
          </a:prstGeom>
          <a:noFill/>
        </p:spPr>
        <p:txBody>
          <a:bodyPr wrap="none" rtlCol="0">
            <a:spAutoFit/>
          </a:bodyPr>
          <a:lstStyle/>
          <a:p>
            <a:r>
              <a:rPr lang="es-MX" dirty="0" smtClean="0"/>
              <a:t>Presentación efectuada </a:t>
            </a:r>
          </a:p>
          <a:p>
            <a:r>
              <a:rPr lang="es-MX" dirty="0"/>
              <a:t>p</a:t>
            </a:r>
            <a:r>
              <a:rPr lang="es-MX" dirty="0" smtClean="0"/>
              <a:t>or federaciones y </a:t>
            </a:r>
          </a:p>
          <a:p>
            <a:r>
              <a:rPr lang="es-MX" dirty="0" smtClean="0"/>
              <a:t>confederaciones</a:t>
            </a:r>
            <a:endParaRPr lang="es-CL" dirty="0"/>
          </a:p>
        </p:txBody>
      </p:sp>
      <p:sp>
        <p:nvSpPr>
          <p:cNvPr id="38" name="Rectángulo redondeado 37"/>
          <p:cNvSpPr/>
          <p:nvPr/>
        </p:nvSpPr>
        <p:spPr>
          <a:xfrm>
            <a:off x="2981993" y="5517232"/>
            <a:ext cx="2861213" cy="93610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9" name="CuadroTexto 38"/>
          <p:cNvSpPr txBox="1"/>
          <p:nvPr/>
        </p:nvSpPr>
        <p:spPr>
          <a:xfrm>
            <a:off x="3078080" y="5656786"/>
            <a:ext cx="2649932" cy="646331"/>
          </a:xfrm>
          <a:prstGeom prst="rect">
            <a:avLst/>
          </a:prstGeom>
          <a:noFill/>
        </p:spPr>
        <p:txBody>
          <a:bodyPr wrap="square" rtlCol="0">
            <a:spAutoFit/>
          </a:bodyPr>
          <a:lstStyle/>
          <a:p>
            <a:r>
              <a:rPr lang="es-MX" dirty="0" smtClean="0"/>
              <a:t>Negociación colectiva con grupo de trabajadores</a:t>
            </a:r>
            <a:endParaRPr lang="es-CL" dirty="0"/>
          </a:p>
        </p:txBody>
      </p:sp>
    </p:spTree>
    <p:extLst>
      <p:ext uri="{BB962C8B-B14F-4D97-AF65-F5344CB8AC3E}">
        <p14:creationId xmlns:p14="http://schemas.microsoft.com/office/powerpoint/2010/main" val="859630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solidFill>
                  <a:schemeClr val="tx1"/>
                </a:solidFill>
              </a:rPr>
              <a:t>Negociación colectiva Sindicato </a:t>
            </a:r>
            <a:r>
              <a:rPr lang="es-CL" dirty="0" err="1" smtClean="0">
                <a:solidFill>
                  <a:schemeClr val="tx1"/>
                </a:solidFill>
              </a:rPr>
              <a:t>Interempresa</a:t>
            </a:r>
            <a:r>
              <a:rPr lang="es-CL" dirty="0" smtClean="0">
                <a:solidFill>
                  <a:schemeClr val="tx1"/>
                </a:solidFill>
              </a:rPr>
              <a:t> </a:t>
            </a:r>
            <a:br>
              <a:rPr lang="es-CL" dirty="0" smtClean="0">
                <a:solidFill>
                  <a:schemeClr val="tx1"/>
                </a:solidFill>
              </a:rPr>
            </a:br>
            <a:r>
              <a:rPr lang="es-CL" dirty="0" smtClean="0">
                <a:solidFill>
                  <a:schemeClr val="tx1"/>
                </a:solidFill>
              </a:rPr>
              <a:t>(art. 364)</a:t>
            </a:r>
            <a:endParaRPr lang="es-CL" dirty="0">
              <a:solidFill>
                <a:schemeClr val="tx1"/>
              </a:solidFill>
            </a:endParaRPr>
          </a:p>
        </p:txBody>
      </p:sp>
      <p:sp>
        <p:nvSpPr>
          <p:cNvPr id="3" name="Marcador de contenido 2"/>
          <p:cNvSpPr>
            <a:spLocks noGrp="1"/>
          </p:cNvSpPr>
          <p:nvPr>
            <p:ph idx="1"/>
          </p:nvPr>
        </p:nvSpPr>
        <p:spPr/>
        <p:txBody>
          <a:bodyPr/>
          <a:lstStyle/>
          <a:p>
            <a:pPr marL="0" indent="0">
              <a:buNone/>
            </a:pPr>
            <a:endParaRPr lang="es-CL" dirty="0" smtClean="0"/>
          </a:p>
          <a:p>
            <a:pPr marL="0" indent="0" algn="just">
              <a:buNone/>
            </a:pPr>
            <a:endParaRPr lang="es-CL" dirty="0"/>
          </a:p>
          <a:p>
            <a:pPr marL="0" indent="0" algn="just">
              <a:buNone/>
            </a:pPr>
            <a:endParaRPr lang="es-CL" dirty="0" smtClean="0"/>
          </a:p>
          <a:p>
            <a:pPr marL="0" indent="0" algn="just">
              <a:buNone/>
            </a:pPr>
            <a:r>
              <a:rPr lang="es-CL" dirty="0"/>
              <a:t> </a:t>
            </a:r>
            <a:r>
              <a:rPr lang="es-CL" dirty="0" smtClean="0"/>
              <a:t>      </a:t>
            </a:r>
          </a:p>
          <a:p>
            <a:pPr marL="0" indent="0" algn="just">
              <a:buNone/>
            </a:pPr>
            <a:endParaRPr lang="es-CL" dirty="0"/>
          </a:p>
          <a:p>
            <a:pPr marL="0" indent="0" algn="just">
              <a:buNone/>
            </a:pPr>
            <a:endParaRPr lang="es-CL" dirty="0" smtClean="0"/>
          </a:p>
          <a:p>
            <a:pPr marL="0" indent="0" algn="just">
              <a:buNone/>
            </a:pPr>
            <a:endParaRPr lang="es-CL" dirty="0"/>
          </a:p>
          <a:p>
            <a:pPr marL="0" indent="0" algn="just">
              <a:buNone/>
            </a:pPr>
            <a:endParaRPr lang="es-CL" dirty="0" smtClean="0"/>
          </a:p>
          <a:p>
            <a:pPr marL="0" indent="0" algn="just">
              <a:buNone/>
            </a:pPr>
            <a:r>
              <a:rPr lang="es-CL" dirty="0"/>
              <a:t> </a:t>
            </a:r>
            <a:r>
              <a:rPr lang="es-CL" dirty="0" smtClean="0"/>
              <a:t>                                                </a:t>
            </a:r>
            <a:r>
              <a:rPr lang="es-CL" dirty="0" smtClean="0">
                <a:solidFill>
                  <a:schemeClr val="tx1"/>
                </a:solidFill>
              </a:rPr>
              <a:t>Obligatorio Negociar                           Voluntario Negociar</a:t>
            </a:r>
          </a:p>
        </p:txBody>
      </p:sp>
      <p:sp>
        <p:nvSpPr>
          <p:cNvPr id="4" name="Flecha abajo 3"/>
          <p:cNvSpPr/>
          <p:nvPr/>
        </p:nvSpPr>
        <p:spPr>
          <a:xfrm>
            <a:off x="3879332" y="3082731"/>
            <a:ext cx="484632" cy="978408"/>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5" name="Flecha abajo 4"/>
          <p:cNvSpPr/>
          <p:nvPr/>
        </p:nvSpPr>
        <p:spPr>
          <a:xfrm>
            <a:off x="7536160" y="3082731"/>
            <a:ext cx="484632" cy="978408"/>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6" name="Elipse 5"/>
          <p:cNvSpPr/>
          <p:nvPr/>
        </p:nvSpPr>
        <p:spPr>
          <a:xfrm>
            <a:off x="3005524" y="1929418"/>
            <a:ext cx="2232248" cy="8335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Gran y mediana empresa</a:t>
            </a:r>
          </a:p>
        </p:txBody>
      </p:sp>
      <p:sp>
        <p:nvSpPr>
          <p:cNvPr id="7" name="Elipse 6"/>
          <p:cNvSpPr/>
          <p:nvPr/>
        </p:nvSpPr>
        <p:spPr>
          <a:xfrm>
            <a:off x="6662352" y="1916832"/>
            <a:ext cx="2232248" cy="8335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Pequeña y micro empresa</a:t>
            </a:r>
          </a:p>
        </p:txBody>
      </p:sp>
    </p:spTree>
    <p:extLst>
      <p:ext uri="{BB962C8B-B14F-4D97-AF65-F5344CB8AC3E}">
        <p14:creationId xmlns:p14="http://schemas.microsoft.com/office/powerpoint/2010/main" val="2964383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0" y="609600"/>
            <a:ext cx="8788399" cy="1143000"/>
          </a:xfrm>
        </p:spPr>
        <p:txBody>
          <a:bodyPr/>
          <a:lstStyle/>
          <a:p>
            <a:pPr algn="ctr"/>
            <a:r>
              <a:rPr lang="es-CL" dirty="0" smtClean="0">
                <a:solidFill>
                  <a:schemeClr val="tx1"/>
                </a:solidFill>
              </a:rPr>
              <a:t>Requisitos que debe cumplir el sindicato </a:t>
            </a:r>
            <a:r>
              <a:rPr lang="es-CL" dirty="0" err="1" smtClean="0">
                <a:solidFill>
                  <a:schemeClr val="tx1"/>
                </a:solidFill>
              </a:rPr>
              <a:t>interempresa</a:t>
            </a:r>
            <a:r>
              <a:rPr lang="es-CL" dirty="0" smtClean="0">
                <a:solidFill>
                  <a:schemeClr val="tx1"/>
                </a:solidFill>
              </a:rPr>
              <a:t> en la gran y mediana empresa (art. 364)</a:t>
            </a:r>
            <a:endParaRPr lang="es-CL" dirty="0">
              <a:solidFill>
                <a:schemeClr val="tx1"/>
              </a:solidFill>
            </a:endParaRPr>
          </a:p>
        </p:txBody>
      </p:sp>
      <p:sp>
        <p:nvSpPr>
          <p:cNvPr id="3" name="Marcador de contenido 2"/>
          <p:cNvSpPr>
            <a:spLocks noGrp="1"/>
          </p:cNvSpPr>
          <p:nvPr>
            <p:ph idx="1"/>
          </p:nvPr>
        </p:nvSpPr>
        <p:spPr>
          <a:xfrm>
            <a:off x="1798259" y="1988840"/>
            <a:ext cx="8177213" cy="4032448"/>
          </a:xfrm>
        </p:spPr>
        <p:style>
          <a:lnRef idx="1">
            <a:schemeClr val="accent4"/>
          </a:lnRef>
          <a:fillRef idx="2">
            <a:schemeClr val="accent4"/>
          </a:fillRef>
          <a:effectRef idx="1">
            <a:schemeClr val="accent4"/>
          </a:effectRef>
          <a:fontRef idx="minor">
            <a:schemeClr val="dk1"/>
          </a:fontRef>
        </p:style>
        <p:txBody>
          <a:bodyPr/>
          <a:lstStyle/>
          <a:p>
            <a:pPr marL="0" indent="0">
              <a:buNone/>
            </a:pPr>
            <a:endParaRPr lang="es-CL" dirty="0" smtClean="0">
              <a:solidFill>
                <a:schemeClr val="tx1"/>
              </a:solidFill>
            </a:endParaRPr>
          </a:p>
          <a:p>
            <a:pPr algn="just">
              <a:buFontTx/>
              <a:buChar char="-"/>
            </a:pPr>
            <a:r>
              <a:rPr lang="es-CL" dirty="0" smtClean="0">
                <a:solidFill>
                  <a:schemeClr val="tx1"/>
                </a:solidFill>
              </a:rPr>
              <a:t>Deberán agrupar a trabajadores que se desempeñen en empresas del mismo rubro o actividad económica</a:t>
            </a:r>
          </a:p>
          <a:p>
            <a:pPr algn="just">
              <a:buFontTx/>
              <a:buChar char="-"/>
            </a:pPr>
            <a:endParaRPr lang="es-CL" dirty="0" smtClean="0">
              <a:solidFill>
                <a:schemeClr val="tx1"/>
              </a:solidFill>
            </a:endParaRPr>
          </a:p>
          <a:p>
            <a:pPr algn="just">
              <a:buFontTx/>
              <a:buChar char="-"/>
            </a:pPr>
            <a:r>
              <a:rPr lang="es-CL" dirty="0" smtClean="0">
                <a:solidFill>
                  <a:schemeClr val="tx1"/>
                </a:solidFill>
              </a:rPr>
              <a:t>Para negociar colectivamente en una empresa, el sindicato </a:t>
            </a:r>
            <a:r>
              <a:rPr lang="es-CL" dirty="0" err="1" smtClean="0">
                <a:solidFill>
                  <a:schemeClr val="tx1"/>
                </a:solidFill>
              </a:rPr>
              <a:t>interempresa</a:t>
            </a:r>
            <a:r>
              <a:rPr lang="es-CL" dirty="0" smtClean="0">
                <a:solidFill>
                  <a:schemeClr val="tx1"/>
                </a:solidFill>
              </a:rPr>
              <a:t> deberá contar un total de afiliados no inferior a los quorum señalados en el articulo 227, respecto de los trabajadores que represente en esa empresa.</a:t>
            </a:r>
          </a:p>
          <a:p>
            <a:pPr algn="just">
              <a:buFontTx/>
              <a:buChar char="-"/>
            </a:pPr>
            <a:endParaRPr lang="es-CL" dirty="0" smtClean="0">
              <a:solidFill>
                <a:schemeClr val="tx1"/>
              </a:solidFill>
            </a:endParaRPr>
          </a:p>
          <a:p>
            <a:pPr algn="just">
              <a:buFontTx/>
              <a:buChar char="-"/>
            </a:pPr>
            <a:r>
              <a:rPr lang="es-MX" dirty="0" smtClean="0">
                <a:solidFill>
                  <a:schemeClr val="tx1"/>
                </a:solidFill>
              </a:rPr>
              <a:t>La comisión negociadora sindical estará integrada por los directores y los delegados sindicales que trabajen en la empresa en que se negocia.</a:t>
            </a:r>
            <a:endParaRPr lang="es-CL" dirty="0" smtClean="0">
              <a:solidFill>
                <a:schemeClr val="tx1"/>
              </a:solidFill>
            </a:endParaRPr>
          </a:p>
        </p:txBody>
      </p:sp>
    </p:spTree>
    <p:extLst>
      <p:ext uri="{BB962C8B-B14F-4D97-AF65-F5344CB8AC3E}">
        <p14:creationId xmlns:p14="http://schemas.microsoft.com/office/powerpoint/2010/main" val="149872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27448" y="332656"/>
            <a:ext cx="10009112" cy="443198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200" dirty="0" smtClean="0"/>
              <a:t>De acuerdo al mensaje con que se da inicio a la ley 20.940, el objetivo de la iniciativa legal era el “desarrollo de relaciones laborales modernas, justas y equilibradas entre las partes, en las que predomine el diálogo y el acuerdo, combinando objetivos de equidad, eficiencia y productividad”</a:t>
            </a:r>
          </a:p>
          <a:p>
            <a:pPr algn="ctr"/>
            <a:endParaRPr lang="es-MX" sz="2200" dirty="0"/>
          </a:p>
          <a:p>
            <a:pPr algn="ctr"/>
            <a:r>
              <a:rPr lang="es-MX" sz="2200" dirty="0" smtClean="0"/>
              <a:t>Para alcanzar dichos objetivos, el proyecto de ley, promueve la negociación colectiva a través de la ampliación de la cobertura de los trabajadores que pueden ejercerla y las materias que pueden ser acordadas entre las partes , y el establecimiento de procedimientos que faciliten la negociación entre empleadores y sindicatos. Y por otro lado, fomenta el fortalecimiento de las organizaciones sindicales mediante el reconocimiento de su titularidad para los fines de la negociación colectiva y la extensión de los beneficios colectivos por afiliación sindical. </a:t>
            </a:r>
            <a:endParaRPr lang="es-MX" dirty="0"/>
          </a:p>
          <a:p>
            <a:endParaRPr lang="es-MX" dirty="0"/>
          </a:p>
        </p:txBody>
      </p:sp>
      <p:sp>
        <p:nvSpPr>
          <p:cNvPr id="5" name="Rectángulo 4"/>
          <p:cNvSpPr/>
          <p:nvPr/>
        </p:nvSpPr>
        <p:spPr>
          <a:xfrm>
            <a:off x="4187788" y="5157192"/>
            <a:ext cx="3888432" cy="1107996"/>
          </a:xfrm>
          <a:prstGeom prst="rect">
            <a:avLst/>
          </a:prstGeom>
        </p:spPr>
        <p:txBody>
          <a:bodyPr wrap="square">
            <a:spAutoFit/>
          </a:bodyPr>
          <a:lstStyle/>
          <a:p>
            <a:r>
              <a:rPr lang="es-CL" sz="2200" dirty="0"/>
              <a:t>Fundamentos del </a:t>
            </a:r>
            <a:r>
              <a:rPr lang="es-CL" sz="2200" dirty="0" smtClean="0"/>
              <a:t>proyecto:</a:t>
            </a:r>
            <a:endParaRPr lang="es-CL" sz="2200" dirty="0"/>
          </a:p>
          <a:p>
            <a:r>
              <a:rPr lang="es-CL" sz="2200" dirty="0" smtClean="0"/>
              <a:t>-Baja </a:t>
            </a:r>
            <a:r>
              <a:rPr lang="es-CL" sz="2200" dirty="0"/>
              <a:t>cobertura N.C.</a:t>
            </a:r>
          </a:p>
          <a:p>
            <a:r>
              <a:rPr lang="es-CL" sz="2200" dirty="0" smtClean="0"/>
              <a:t>-Observaciones </a:t>
            </a:r>
            <a:r>
              <a:rPr lang="es-CL" sz="2200" dirty="0"/>
              <a:t>OIT </a:t>
            </a:r>
          </a:p>
        </p:txBody>
      </p:sp>
      <p:pic>
        <p:nvPicPr>
          <p:cNvPr id="2" name="Imagen 1"/>
          <p:cNvPicPr>
            <a:picLocks noChangeAspect="1"/>
          </p:cNvPicPr>
          <p:nvPr/>
        </p:nvPicPr>
        <p:blipFill>
          <a:blip r:embed="rId2"/>
          <a:stretch>
            <a:fillRect/>
          </a:stretch>
        </p:blipFill>
        <p:spPr>
          <a:xfrm>
            <a:off x="4439816" y="6692640"/>
            <a:ext cx="3159811" cy="165360"/>
          </a:xfrm>
          <a:prstGeom prst="rect">
            <a:avLst/>
          </a:prstGeom>
        </p:spPr>
      </p:pic>
    </p:spTree>
    <p:extLst>
      <p:ext uri="{BB962C8B-B14F-4D97-AF65-F5344CB8AC3E}">
        <p14:creationId xmlns:p14="http://schemas.microsoft.com/office/powerpoint/2010/main" val="1983905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solidFill>
                  <a:schemeClr val="tx1"/>
                </a:solidFill>
              </a:rPr>
              <a:t>Negociación colectiva sindicato interempresa (art. 364). Caso pequeña y micro empresa</a:t>
            </a:r>
            <a:endParaRPr lang="es-CL" dirty="0">
              <a:solidFill>
                <a:schemeClr val="tx1"/>
              </a:solidFill>
            </a:endParaRPr>
          </a:p>
        </p:txBody>
      </p:sp>
      <p:sp>
        <p:nvSpPr>
          <p:cNvPr id="3" name="Marcador de contenido 2"/>
          <p:cNvSpPr>
            <a:spLocks noGrp="1"/>
          </p:cNvSpPr>
          <p:nvPr>
            <p:ph idx="1"/>
          </p:nvPr>
        </p:nvSpPr>
        <p:spPr>
          <a:xfrm>
            <a:off x="1789396" y="1407322"/>
            <a:ext cx="7710264" cy="4525962"/>
          </a:xfrm>
        </p:spPr>
        <p:txBody>
          <a:bodyPr/>
          <a:lstStyle/>
          <a:p>
            <a:pPr marL="0" indent="0">
              <a:buNone/>
            </a:pPr>
            <a:endParaRPr lang="es-CL" dirty="0" smtClean="0">
              <a:solidFill>
                <a:schemeClr val="tx1"/>
              </a:solidFill>
            </a:endParaRPr>
          </a:p>
          <a:p>
            <a:pPr marL="0" indent="0" algn="just">
              <a:buNone/>
            </a:pPr>
            <a:r>
              <a:rPr lang="es-CL" dirty="0" smtClean="0">
                <a:solidFill>
                  <a:schemeClr val="tx1"/>
                </a:solidFill>
              </a:rPr>
              <a:t>Si el empleador acepta la negociación, deberá responder el proyecto de contrato colectivo dentro del plazo de 10 días de presentado. </a:t>
            </a:r>
          </a:p>
          <a:p>
            <a:pPr marL="0" indent="0" algn="just">
              <a:buNone/>
            </a:pPr>
            <a:r>
              <a:rPr lang="es-CL" dirty="0" smtClean="0">
                <a:solidFill>
                  <a:schemeClr val="tx1"/>
                </a:solidFill>
              </a:rPr>
              <a:t>Si la rechaza, deberá manifestarlo por escrito dentro del mismo plazo de 10 días</a:t>
            </a:r>
            <a:r>
              <a:rPr lang="es-CL" dirty="0" smtClean="0">
                <a:solidFill>
                  <a:srgbClr val="FF0000"/>
                </a:solidFill>
              </a:rPr>
              <a:t>.</a:t>
            </a:r>
          </a:p>
        </p:txBody>
      </p:sp>
      <p:sp>
        <p:nvSpPr>
          <p:cNvPr id="4" name="Flecha abajo 3"/>
          <p:cNvSpPr/>
          <p:nvPr/>
        </p:nvSpPr>
        <p:spPr>
          <a:xfrm>
            <a:off x="5159896" y="3140968"/>
            <a:ext cx="484632" cy="720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5" name="Rectángulo 4"/>
          <p:cNvSpPr/>
          <p:nvPr/>
        </p:nvSpPr>
        <p:spPr>
          <a:xfrm>
            <a:off x="2152140" y="4188847"/>
            <a:ext cx="6984776" cy="17784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defTabSz="457200" fontAlgn="base">
              <a:spcBef>
                <a:spcPct val="0"/>
              </a:spcBef>
              <a:spcAft>
                <a:spcPct val="0"/>
              </a:spcAft>
            </a:pPr>
            <a:r>
              <a:rPr lang="es-CL" dirty="0">
                <a:solidFill>
                  <a:prstClr val="black"/>
                </a:solidFill>
              </a:rPr>
              <a:t>En caso de negativa del empleador a negociar directamente con el sindicato interempresa, los trabajadores afiliados a él podrán presentar un proyecto de contrato colectivo e iniciar una negociación colectiva reglada con su empleador, entendiéndose para el solo efecto de este procedimiento que constituyen un sindicato de </a:t>
            </a:r>
            <a:r>
              <a:rPr lang="es-CL" dirty="0" smtClean="0">
                <a:solidFill>
                  <a:prstClr val="black"/>
                </a:solidFill>
              </a:rPr>
              <a:t>empresa, siempre que cumplan con el quórum </a:t>
            </a:r>
            <a:r>
              <a:rPr lang="es-CL" dirty="0">
                <a:solidFill>
                  <a:prstClr val="black"/>
                </a:solidFill>
              </a:rPr>
              <a:t>señalados en el artículo 227.</a:t>
            </a:r>
          </a:p>
        </p:txBody>
      </p:sp>
    </p:spTree>
    <p:extLst>
      <p:ext uri="{BB962C8B-B14F-4D97-AF65-F5344CB8AC3E}">
        <p14:creationId xmlns:p14="http://schemas.microsoft.com/office/powerpoint/2010/main" val="3550891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4557907"/>
              </p:ext>
            </p:extLst>
          </p:nvPr>
        </p:nvGraphicFramePr>
        <p:xfrm>
          <a:off x="2351584" y="764704"/>
          <a:ext cx="777686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520692"/>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2279576" y="404664"/>
          <a:ext cx="777686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485409"/>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828800" y="2549526"/>
            <a:ext cx="8839200" cy="461665"/>
          </a:xfrm>
          <a:prstGeom prst="rect">
            <a:avLst/>
          </a:prstGeom>
          <a:noFill/>
          <a:ln w="9525">
            <a:noFill/>
            <a:miter lim="800000"/>
            <a:headEnd/>
            <a:tailEnd/>
          </a:ln>
        </p:spPr>
        <p:txBody>
          <a:bodyPr>
            <a:spAutoFit/>
          </a:bodyPr>
          <a:lstStyle/>
          <a:p>
            <a:pPr marL="363538" indent="-363538" defTabSz="457200" fontAlgn="base">
              <a:spcBef>
                <a:spcPct val="50000"/>
              </a:spcBef>
              <a:spcAft>
                <a:spcPct val="0"/>
              </a:spcAft>
              <a:buFontTx/>
              <a:buChar char="•"/>
            </a:pPr>
            <a:endParaRPr lang="es-ES" sz="2400" b="1" dirty="0">
              <a:solidFill>
                <a:srgbClr val="4F81BD">
                  <a:lumMod val="50000"/>
                </a:srgbClr>
              </a:solidFill>
              <a:ea typeface="ヒラギノ角ゴ Pro W3" charset="-128"/>
            </a:endParaRPr>
          </a:p>
        </p:txBody>
      </p:sp>
      <p:grpSp>
        <p:nvGrpSpPr>
          <p:cNvPr id="2" name="Grupo 1"/>
          <p:cNvGrpSpPr/>
          <p:nvPr/>
        </p:nvGrpSpPr>
        <p:grpSpPr>
          <a:xfrm>
            <a:off x="2351584" y="764704"/>
            <a:ext cx="7056784" cy="5415978"/>
            <a:chOff x="1484039" y="2276872"/>
            <a:chExt cx="4672136" cy="2895698"/>
          </a:xfrm>
        </p:grpSpPr>
        <p:sp>
          <p:nvSpPr>
            <p:cNvPr id="3" name="Forma libre 2"/>
            <p:cNvSpPr/>
            <p:nvPr/>
          </p:nvSpPr>
          <p:spPr>
            <a:xfrm rot="21600000">
              <a:off x="1484039" y="2276872"/>
              <a:ext cx="2336068" cy="1447849"/>
            </a:xfrm>
            <a:custGeom>
              <a:avLst/>
              <a:gdLst>
                <a:gd name="connsiteX0" fmla="*/ 0 w 1447849"/>
                <a:gd name="connsiteY0" fmla="*/ 0 h 2336067"/>
                <a:gd name="connsiteX1" fmla="*/ 1206536 w 1447849"/>
                <a:gd name="connsiteY1" fmla="*/ 0 h 2336067"/>
                <a:gd name="connsiteX2" fmla="*/ 1447849 w 1447849"/>
                <a:gd name="connsiteY2" fmla="*/ 241313 h 2336067"/>
                <a:gd name="connsiteX3" fmla="*/ 1447849 w 1447849"/>
                <a:gd name="connsiteY3" fmla="*/ 2336067 h 2336067"/>
                <a:gd name="connsiteX4" fmla="*/ 0 w 1447849"/>
                <a:gd name="connsiteY4" fmla="*/ 2336067 h 2336067"/>
                <a:gd name="connsiteX5" fmla="*/ 0 w 1447849"/>
                <a:gd name="connsiteY5" fmla="*/ 0 h 233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49" h="2336067">
                  <a:moveTo>
                    <a:pt x="0" y="2336066"/>
                  </a:moveTo>
                  <a:lnTo>
                    <a:pt x="0" y="389353"/>
                  </a:lnTo>
                  <a:cubicBezTo>
                    <a:pt x="0" y="174320"/>
                    <a:pt x="66961" y="1"/>
                    <a:pt x="149561" y="1"/>
                  </a:cubicBezTo>
                  <a:lnTo>
                    <a:pt x="1447849" y="1"/>
                  </a:lnTo>
                  <a:lnTo>
                    <a:pt x="1447849" y="2336066"/>
                  </a:lnTo>
                  <a:lnTo>
                    <a:pt x="0" y="2336066"/>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9568" tIns="99567" rIns="99568" bIns="461530" numCol="1" spcCol="1270" anchor="ctr" anchorCtr="0">
              <a:noAutofit/>
            </a:bodyPr>
            <a:lstStyle/>
            <a:p>
              <a:pPr algn="ctr" defTabSz="622300" fontAlgn="base">
                <a:lnSpc>
                  <a:spcPct val="90000"/>
                </a:lnSpc>
                <a:spcBef>
                  <a:spcPct val="0"/>
                </a:spcBef>
                <a:spcAft>
                  <a:spcPct val="35000"/>
                </a:spcAft>
              </a:pPr>
              <a:r>
                <a:rPr lang="es-ES_tradnl" sz="2400" b="1" dirty="0">
                  <a:solidFill>
                    <a:prstClr val="black"/>
                  </a:solidFill>
                </a:rPr>
                <a:t>OBLIGACION DE NEGOCIAR DE BUENA FE (303)</a:t>
              </a:r>
              <a:endParaRPr lang="es-CL" sz="2400" dirty="0">
                <a:solidFill>
                  <a:prstClr val="black"/>
                </a:solidFill>
              </a:endParaRPr>
            </a:p>
          </p:txBody>
        </p:sp>
        <p:sp>
          <p:nvSpPr>
            <p:cNvPr id="4" name="Forma libre 3"/>
            <p:cNvSpPr/>
            <p:nvPr/>
          </p:nvSpPr>
          <p:spPr>
            <a:xfrm>
              <a:off x="3820107" y="2276872"/>
              <a:ext cx="2336067" cy="1447849"/>
            </a:xfrm>
            <a:custGeom>
              <a:avLst/>
              <a:gdLst>
                <a:gd name="connsiteX0" fmla="*/ 0 w 2336067"/>
                <a:gd name="connsiteY0" fmla="*/ 0 h 1447849"/>
                <a:gd name="connsiteX1" fmla="*/ 2094754 w 2336067"/>
                <a:gd name="connsiteY1" fmla="*/ 0 h 1447849"/>
                <a:gd name="connsiteX2" fmla="*/ 2336067 w 2336067"/>
                <a:gd name="connsiteY2" fmla="*/ 241313 h 1447849"/>
                <a:gd name="connsiteX3" fmla="*/ 2336067 w 2336067"/>
                <a:gd name="connsiteY3" fmla="*/ 1447849 h 1447849"/>
                <a:gd name="connsiteX4" fmla="*/ 0 w 2336067"/>
                <a:gd name="connsiteY4" fmla="*/ 1447849 h 1447849"/>
                <a:gd name="connsiteX5" fmla="*/ 0 w 2336067"/>
                <a:gd name="connsiteY5" fmla="*/ 0 h 14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067" h="1447849">
                  <a:moveTo>
                    <a:pt x="0" y="0"/>
                  </a:moveTo>
                  <a:lnTo>
                    <a:pt x="2094754" y="0"/>
                  </a:lnTo>
                  <a:cubicBezTo>
                    <a:pt x="2228027" y="0"/>
                    <a:pt x="2336067" y="108040"/>
                    <a:pt x="2336067" y="241313"/>
                  </a:cubicBezTo>
                  <a:lnTo>
                    <a:pt x="2336067" y="1447849"/>
                  </a:lnTo>
                  <a:lnTo>
                    <a:pt x="0" y="1447849"/>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461530" numCol="1" spcCol="1270" anchor="ctr" anchorCtr="0">
              <a:noAutofit/>
            </a:bodyPr>
            <a:lstStyle/>
            <a:p>
              <a:pPr algn="ctr" defTabSz="622300" fontAlgn="base">
                <a:lnSpc>
                  <a:spcPct val="90000"/>
                </a:lnSpc>
                <a:spcBef>
                  <a:spcPct val="0"/>
                </a:spcBef>
                <a:spcAft>
                  <a:spcPct val="35000"/>
                </a:spcAft>
              </a:pPr>
              <a:r>
                <a:rPr lang="es-ES_tradnl" sz="2400" b="1" dirty="0">
                  <a:solidFill>
                    <a:prstClr val="black"/>
                  </a:solidFill>
                </a:rPr>
                <a:t>EL EMPLEADOR DEBE RESPONDER</a:t>
              </a:r>
              <a:endParaRPr lang="es-CL" sz="2400" dirty="0">
                <a:solidFill>
                  <a:prstClr val="black"/>
                </a:solidFill>
              </a:endParaRPr>
            </a:p>
          </p:txBody>
        </p:sp>
        <p:sp>
          <p:nvSpPr>
            <p:cNvPr id="6" name="Forma libre 5"/>
            <p:cNvSpPr/>
            <p:nvPr/>
          </p:nvSpPr>
          <p:spPr>
            <a:xfrm rot="21600000">
              <a:off x="1484040" y="3724720"/>
              <a:ext cx="2336068" cy="1447850"/>
            </a:xfrm>
            <a:custGeom>
              <a:avLst/>
              <a:gdLst>
                <a:gd name="connsiteX0" fmla="*/ 0 w 2336067"/>
                <a:gd name="connsiteY0" fmla="*/ 0 h 1447849"/>
                <a:gd name="connsiteX1" fmla="*/ 2094754 w 2336067"/>
                <a:gd name="connsiteY1" fmla="*/ 0 h 1447849"/>
                <a:gd name="connsiteX2" fmla="*/ 2336067 w 2336067"/>
                <a:gd name="connsiteY2" fmla="*/ 241313 h 1447849"/>
                <a:gd name="connsiteX3" fmla="*/ 2336067 w 2336067"/>
                <a:gd name="connsiteY3" fmla="*/ 1447849 h 1447849"/>
                <a:gd name="connsiteX4" fmla="*/ 0 w 2336067"/>
                <a:gd name="connsiteY4" fmla="*/ 1447849 h 1447849"/>
                <a:gd name="connsiteX5" fmla="*/ 0 w 2336067"/>
                <a:gd name="connsiteY5" fmla="*/ 0 h 14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067" h="1447849">
                  <a:moveTo>
                    <a:pt x="2336067" y="1447849"/>
                  </a:moveTo>
                  <a:lnTo>
                    <a:pt x="241313" y="1447849"/>
                  </a:lnTo>
                  <a:cubicBezTo>
                    <a:pt x="108040" y="1447849"/>
                    <a:pt x="0" y="1339809"/>
                    <a:pt x="0" y="1206536"/>
                  </a:cubicBezTo>
                  <a:lnTo>
                    <a:pt x="0" y="0"/>
                  </a:lnTo>
                  <a:lnTo>
                    <a:pt x="2336067" y="0"/>
                  </a:lnTo>
                  <a:lnTo>
                    <a:pt x="2336067" y="1447849"/>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9567" tIns="461531" rIns="99569" bIns="99568" numCol="1" spcCol="1270" anchor="ctr" anchorCtr="0">
              <a:noAutofit/>
            </a:bodyPr>
            <a:lstStyle/>
            <a:p>
              <a:pPr algn="ctr" defTabSz="622300" fontAlgn="base">
                <a:lnSpc>
                  <a:spcPct val="90000"/>
                </a:lnSpc>
                <a:spcBef>
                  <a:spcPct val="0"/>
                </a:spcBef>
                <a:spcAft>
                  <a:spcPct val="35000"/>
                </a:spcAft>
              </a:pPr>
              <a:r>
                <a:rPr lang="es-ES_tradnl" sz="2800" b="1" dirty="0">
                  <a:solidFill>
                    <a:prstClr val="black"/>
                  </a:solidFill>
                </a:rPr>
                <a:t>FUERO TRABAJADORES INVOLUCRADOS (309)</a:t>
              </a:r>
              <a:endParaRPr lang="es-CL" sz="2800" dirty="0">
                <a:solidFill>
                  <a:prstClr val="black"/>
                </a:solidFill>
              </a:endParaRPr>
            </a:p>
          </p:txBody>
        </p:sp>
        <p:sp>
          <p:nvSpPr>
            <p:cNvPr id="7" name="Forma libre 6"/>
            <p:cNvSpPr/>
            <p:nvPr/>
          </p:nvSpPr>
          <p:spPr>
            <a:xfrm>
              <a:off x="3820108" y="3724721"/>
              <a:ext cx="2336067" cy="1447849"/>
            </a:xfrm>
            <a:custGeom>
              <a:avLst/>
              <a:gdLst>
                <a:gd name="connsiteX0" fmla="*/ 0 w 1447849"/>
                <a:gd name="connsiteY0" fmla="*/ 0 h 2336067"/>
                <a:gd name="connsiteX1" fmla="*/ 1206536 w 1447849"/>
                <a:gd name="connsiteY1" fmla="*/ 0 h 2336067"/>
                <a:gd name="connsiteX2" fmla="*/ 1447849 w 1447849"/>
                <a:gd name="connsiteY2" fmla="*/ 241313 h 2336067"/>
                <a:gd name="connsiteX3" fmla="*/ 1447849 w 1447849"/>
                <a:gd name="connsiteY3" fmla="*/ 2336067 h 2336067"/>
                <a:gd name="connsiteX4" fmla="*/ 0 w 1447849"/>
                <a:gd name="connsiteY4" fmla="*/ 2336067 h 2336067"/>
                <a:gd name="connsiteX5" fmla="*/ 0 w 1447849"/>
                <a:gd name="connsiteY5" fmla="*/ 0 h 233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49" h="2336067">
                  <a:moveTo>
                    <a:pt x="1447849" y="1"/>
                  </a:moveTo>
                  <a:lnTo>
                    <a:pt x="1447849" y="1946714"/>
                  </a:lnTo>
                  <a:cubicBezTo>
                    <a:pt x="1447849" y="2161747"/>
                    <a:pt x="1380888" y="2336066"/>
                    <a:pt x="1298288" y="2336066"/>
                  </a:cubicBezTo>
                  <a:lnTo>
                    <a:pt x="0" y="2336066"/>
                  </a:lnTo>
                  <a:lnTo>
                    <a:pt x="0" y="1"/>
                  </a:lnTo>
                  <a:lnTo>
                    <a:pt x="1447849" y="1"/>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9568" tIns="461530" rIns="99568" bIns="99568" numCol="1" spcCol="1270" anchor="ctr" anchorCtr="0">
              <a:noAutofit/>
            </a:bodyPr>
            <a:lstStyle/>
            <a:p>
              <a:pPr algn="ctr" defTabSz="622300" fontAlgn="base">
                <a:lnSpc>
                  <a:spcPct val="90000"/>
                </a:lnSpc>
                <a:spcBef>
                  <a:spcPct val="0"/>
                </a:spcBef>
                <a:spcAft>
                  <a:spcPct val="35000"/>
                </a:spcAft>
              </a:pPr>
              <a:r>
                <a:rPr lang="es-ES_tradnl" sz="2400" b="1" dirty="0">
                  <a:solidFill>
                    <a:prstClr val="black"/>
                  </a:solidFill>
                </a:rPr>
                <a:t>LOS TRABAJADORES NO PUEDEN DESVINCULARSE DE LA NEGOCIACIÓN.</a:t>
              </a:r>
            </a:p>
          </p:txBody>
        </p:sp>
        <p:sp>
          <p:nvSpPr>
            <p:cNvPr id="8" name="Forma libre 7"/>
            <p:cNvSpPr/>
            <p:nvPr/>
          </p:nvSpPr>
          <p:spPr>
            <a:xfrm>
              <a:off x="3119287" y="3362759"/>
              <a:ext cx="1401640" cy="723924"/>
            </a:xfrm>
            <a:custGeom>
              <a:avLst/>
              <a:gdLst>
                <a:gd name="connsiteX0" fmla="*/ 0 w 1401640"/>
                <a:gd name="connsiteY0" fmla="*/ 120656 h 723924"/>
                <a:gd name="connsiteX1" fmla="*/ 120656 w 1401640"/>
                <a:gd name="connsiteY1" fmla="*/ 0 h 723924"/>
                <a:gd name="connsiteX2" fmla="*/ 1280984 w 1401640"/>
                <a:gd name="connsiteY2" fmla="*/ 0 h 723924"/>
                <a:gd name="connsiteX3" fmla="*/ 1401640 w 1401640"/>
                <a:gd name="connsiteY3" fmla="*/ 120656 h 723924"/>
                <a:gd name="connsiteX4" fmla="*/ 1401640 w 1401640"/>
                <a:gd name="connsiteY4" fmla="*/ 603268 h 723924"/>
                <a:gd name="connsiteX5" fmla="*/ 1280984 w 1401640"/>
                <a:gd name="connsiteY5" fmla="*/ 723924 h 723924"/>
                <a:gd name="connsiteX6" fmla="*/ 120656 w 1401640"/>
                <a:gd name="connsiteY6" fmla="*/ 723924 h 723924"/>
                <a:gd name="connsiteX7" fmla="*/ 0 w 1401640"/>
                <a:gd name="connsiteY7" fmla="*/ 603268 h 723924"/>
                <a:gd name="connsiteX8" fmla="*/ 0 w 1401640"/>
                <a:gd name="connsiteY8" fmla="*/ 120656 h 7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40" h="723924">
                  <a:moveTo>
                    <a:pt x="0" y="120656"/>
                  </a:moveTo>
                  <a:cubicBezTo>
                    <a:pt x="0" y="54020"/>
                    <a:pt x="54020" y="0"/>
                    <a:pt x="120656" y="0"/>
                  </a:cubicBezTo>
                  <a:lnTo>
                    <a:pt x="1280984" y="0"/>
                  </a:lnTo>
                  <a:cubicBezTo>
                    <a:pt x="1347620" y="0"/>
                    <a:pt x="1401640" y="54020"/>
                    <a:pt x="1401640" y="120656"/>
                  </a:cubicBezTo>
                  <a:lnTo>
                    <a:pt x="1401640" y="603268"/>
                  </a:lnTo>
                  <a:cubicBezTo>
                    <a:pt x="1401640" y="669904"/>
                    <a:pt x="1347620" y="723924"/>
                    <a:pt x="1280984" y="723924"/>
                  </a:cubicBezTo>
                  <a:lnTo>
                    <a:pt x="120656" y="723924"/>
                  </a:lnTo>
                  <a:cubicBezTo>
                    <a:pt x="54020" y="723924"/>
                    <a:pt x="0" y="669904"/>
                    <a:pt x="0" y="603268"/>
                  </a:cubicBezTo>
                  <a:lnTo>
                    <a:pt x="0" y="120656"/>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88679" tIns="88679" rIns="88679" bIns="88679" numCol="1" spcCol="1270" anchor="ctr" anchorCtr="0">
              <a:noAutofit/>
            </a:bodyPr>
            <a:lstStyle/>
            <a:p>
              <a:pPr algn="ctr" defTabSz="622300" fontAlgn="base">
                <a:lnSpc>
                  <a:spcPct val="90000"/>
                </a:lnSpc>
                <a:spcBef>
                  <a:spcPct val="0"/>
                </a:spcBef>
                <a:spcAft>
                  <a:spcPct val="35000"/>
                </a:spcAft>
              </a:pPr>
              <a:r>
                <a:rPr lang="es-CL" sz="2400" b="1" dirty="0">
                  <a:solidFill>
                    <a:prstClr val="black"/>
                  </a:solidFill>
                </a:rPr>
                <a:t>EFECTOS DE LA PRESENTACION DEL PROYECTO</a:t>
              </a:r>
            </a:p>
          </p:txBody>
        </p:sp>
      </p:grpSp>
    </p:spTree>
    <p:extLst>
      <p:ext uri="{BB962C8B-B14F-4D97-AF65-F5344CB8AC3E}">
        <p14:creationId xmlns:p14="http://schemas.microsoft.com/office/powerpoint/2010/main" val="1643965859"/>
      </p:ext>
    </p:extLst>
  </p:cSld>
  <p:clrMapOvr>
    <a:masterClrMapping/>
  </p:clrMapOvr>
  <p:transition spd="med">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dirty="0" smtClean="0">
                <a:solidFill>
                  <a:schemeClr val="tx1"/>
                </a:solidFill>
              </a:rPr>
              <a:t>Afiliación durante la negociación colectiva. </a:t>
            </a:r>
            <a:br>
              <a:rPr lang="es-CL" b="1" dirty="0" smtClean="0">
                <a:solidFill>
                  <a:schemeClr val="tx1"/>
                </a:solidFill>
              </a:rPr>
            </a:br>
            <a:r>
              <a:rPr lang="es-CL" b="1" dirty="0" smtClean="0">
                <a:solidFill>
                  <a:schemeClr val="tx1"/>
                </a:solidFill>
              </a:rPr>
              <a:t>(art. 331)</a:t>
            </a:r>
            <a:endParaRPr lang="es-CL" b="1" dirty="0">
              <a:solidFill>
                <a:schemeClr val="tx1"/>
              </a:solidFill>
            </a:endParaRPr>
          </a:p>
        </p:txBody>
      </p:sp>
      <p:sp>
        <p:nvSpPr>
          <p:cNvPr id="3" name="Marcador de contenido 2"/>
          <p:cNvSpPr>
            <a:spLocks noGrp="1"/>
          </p:cNvSpPr>
          <p:nvPr>
            <p:ph idx="1"/>
          </p:nvPr>
        </p:nvSpPr>
        <p:spPr/>
        <p:txBody>
          <a:bodyPr/>
          <a:lstStyle/>
          <a:p>
            <a:pPr algn="just"/>
            <a:r>
              <a:rPr lang="es-CL" sz="2400" dirty="0">
                <a:solidFill>
                  <a:schemeClr val="tx1"/>
                </a:solidFill>
              </a:rPr>
              <a:t>Iniciado un proceso de negociación colectiva reglada, los trabajadores no afiliados al sindicato tendrán derecho a afiliarse a él</a:t>
            </a:r>
          </a:p>
          <a:p>
            <a:pPr algn="just"/>
            <a:r>
              <a:rPr lang="es-CL" sz="2400" dirty="0">
                <a:solidFill>
                  <a:schemeClr val="tx1"/>
                </a:solidFill>
              </a:rPr>
              <a:t>Solo se incorporarán a la negociación en curso los trabajadores que se afilien hasta el quinto día de presentado el proyecto de contrato colectivo</a:t>
            </a:r>
          </a:p>
        </p:txBody>
      </p:sp>
      <p:sp>
        <p:nvSpPr>
          <p:cNvPr id="4" name="Rectángulo redondeado 3"/>
          <p:cNvSpPr/>
          <p:nvPr/>
        </p:nvSpPr>
        <p:spPr>
          <a:xfrm>
            <a:off x="2956694" y="4221088"/>
            <a:ext cx="5616624"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457200" fontAlgn="base">
              <a:spcBef>
                <a:spcPct val="0"/>
              </a:spcBef>
              <a:spcAft>
                <a:spcPct val="0"/>
              </a:spcAft>
            </a:pPr>
            <a:r>
              <a:rPr lang="es-CL" sz="2000" dirty="0">
                <a:solidFill>
                  <a:prstClr val="black"/>
                </a:solidFill>
              </a:rPr>
              <a:t>El sindicato deberá informar al empleador la afiliación de nuevos trabajadores dentro del plazo de dos días contados desde la respectiva incorporación.</a:t>
            </a:r>
          </a:p>
        </p:txBody>
      </p:sp>
    </p:spTree>
    <p:extLst>
      <p:ext uri="{BB962C8B-B14F-4D97-AF65-F5344CB8AC3E}">
        <p14:creationId xmlns:p14="http://schemas.microsoft.com/office/powerpoint/2010/main" val="401391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685800"/>
            <a:ext cx="10886017" cy="1143000"/>
          </a:xfrm>
        </p:spPr>
        <p:txBody>
          <a:bodyPr/>
          <a:lstStyle/>
          <a:p>
            <a:pPr algn="ctr"/>
            <a:r>
              <a:rPr lang="es-CL" b="1" dirty="0" smtClean="0">
                <a:solidFill>
                  <a:schemeClr val="tx1"/>
                </a:solidFill>
              </a:rPr>
              <a:t>Fuero negociación colectiva de los afiliados </a:t>
            </a:r>
            <a:br>
              <a:rPr lang="es-CL" b="1" dirty="0" smtClean="0">
                <a:solidFill>
                  <a:schemeClr val="tx1"/>
                </a:solidFill>
              </a:rPr>
            </a:br>
            <a:r>
              <a:rPr lang="es-CL" b="1" dirty="0" smtClean="0">
                <a:solidFill>
                  <a:schemeClr val="tx1"/>
                </a:solidFill>
              </a:rPr>
              <a:t>después de la presentación del proyecto.</a:t>
            </a:r>
            <a:endParaRPr lang="es-CL" b="1" dirty="0">
              <a:solidFill>
                <a:schemeClr val="tx1"/>
              </a:solidFill>
            </a:endParaRPr>
          </a:p>
        </p:txBody>
      </p:sp>
      <p:sp>
        <p:nvSpPr>
          <p:cNvPr id="3" name="Marcador de contenido 2"/>
          <p:cNvSpPr>
            <a:spLocks noGrp="1"/>
          </p:cNvSpPr>
          <p:nvPr>
            <p:ph idx="1"/>
          </p:nvPr>
        </p:nvSpPr>
        <p:spPr>
          <a:xfrm>
            <a:off x="762000" y="2133600"/>
            <a:ext cx="10267952" cy="2514600"/>
          </a:xfrm>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es-CL" dirty="0" smtClean="0">
                <a:solidFill>
                  <a:schemeClr val="tx1"/>
                </a:solidFill>
                <a:latin typeface="Arial" panose="020B0604020202020204" pitchFamily="34" charset="0"/>
                <a:cs typeface="Arial" panose="020B0604020202020204" pitchFamily="34" charset="0"/>
              </a:rPr>
              <a:t>Igualmente, gozarán de fuero antes señalado los trabajadores que se afilien a la organización sindical durante el proceso de negociación colectiva </a:t>
            </a:r>
            <a:r>
              <a:rPr lang="es-CL" u="sng" dirty="0" smtClean="0">
                <a:solidFill>
                  <a:schemeClr val="tx1"/>
                </a:solidFill>
                <a:latin typeface="Arial" panose="020B0604020202020204" pitchFamily="34" charset="0"/>
                <a:cs typeface="Arial" panose="020B0604020202020204" pitchFamily="34" charset="0"/>
              </a:rPr>
              <a:t>a partir de la fecha en que se comunique la afiliación al empleador y hasta 30 días después de la suscripción del contrato colectivo o de la notificación del fallo arbitral</a:t>
            </a:r>
          </a:p>
          <a:p>
            <a:pPr marL="0" indent="0" algn="just">
              <a:buNone/>
            </a:pPr>
            <a:endParaRPr lang="es-CL" dirty="0">
              <a:solidFill>
                <a:schemeClr val="tx1"/>
              </a:solidFill>
              <a:latin typeface="Arial" panose="020B0604020202020204" pitchFamily="34" charset="0"/>
              <a:cs typeface="Arial" panose="020B0604020202020204" pitchFamily="34" charset="0"/>
            </a:endParaRPr>
          </a:p>
          <a:p>
            <a:pPr marL="0" indent="0" algn="just">
              <a:buNone/>
            </a:pPr>
            <a:r>
              <a:rPr lang="es-CL" dirty="0" smtClean="0">
                <a:solidFill>
                  <a:schemeClr val="tx1"/>
                </a:solidFill>
                <a:latin typeface="Arial" panose="020B0604020202020204" pitchFamily="34" charset="0"/>
                <a:cs typeface="Arial" panose="020B0604020202020204" pitchFamily="34" charset="0"/>
              </a:rPr>
              <a:t>No se requerirá solicitar desafuero a los trabajadores con contrato plazo fijo o por obra o faena.</a:t>
            </a:r>
            <a:endParaRPr lang="es-C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280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
          <p:cNvSpPr>
            <a:spLocks noChangeArrowheads="1"/>
          </p:cNvSpPr>
          <p:nvPr/>
        </p:nvSpPr>
        <p:spPr bwMode="auto">
          <a:xfrm rot="16200000" flipH="1">
            <a:off x="7959726" y="423863"/>
            <a:ext cx="1352550" cy="3825875"/>
          </a:xfrm>
          <a:prstGeom prst="rightArrow">
            <a:avLst>
              <a:gd name="adj1" fmla="val 75000"/>
              <a:gd name="adj2" fmla="val 50005"/>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defTabSz="457200" fontAlgn="base">
              <a:spcBef>
                <a:spcPct val="0"/>
              </a:spcBef>
              <a:spcAft>
                <a:spcPct val="0"/>
              </a:spcAft>
            </a:pPr>
            <a:endParaRPr lang="es-CL">
              <a:solidFill>
                <a:srgbClr val="4F81BD">
                  <a:lumMod val="50000"/>
                </a:srgbClr>
              </a:solidFill>
            </a:endParaRPr>
          </a:p>
        </p:txBody>
      </p:sp>
      <p:sp>
        <p:nvSpPr>
          <p:cNvPr id="26" name="AutoShape 2"/>
          <p:cNvSpPr>
            <a:spLocks noChangeArrowheads="1"/>
          </p:cNvSpPr>
          <p:nvPr/>
        </p:nvSpPr>
        <p:spPr bwMode="auto">
          <a:xfrm rot="16200000" flipH="1">
            <a:off x="3008313" y="1760538"/>
            <a:ext cx="2724150" cy="2403475"/>
          </a:xfrm>
          <a:prstGeom prst="rightArrow">
            <a:avLst>
              <a:gd name="adj1" fmla="val 75000"/>
              <a:gd name="adj2" fmla="val 56676"/>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457200" fontAlgn="base">
              <a:spcBef>
                <a:spcPct val="0"/>
              </a:spcBef>
              <a:spcAft>
                <a:spcPct val="0"/>
              </a:spcAft>
            </a:pPr>
            <a:endParaRPr lang="es-CL">
              <a:solidFill>
                <a:srgbClr val="4F81BD">
                  <a:lumMod val="50000"/>
                </a:srgbClr>
              </a:solidFill>
            </a:endParaRPr>
          </a:p>
        </p:txBody>
      </p:sp>
      <p:sp>
        <p:nvSpPr>
          <p:cNvPr id="27" name="Rectangle 3"/>
          <p:cNvSpPr>
            <a:spLocks noChangeArrowheads="1"/>
          </p:cNvSpPr>
          <p:nvPr/>
        </p:nvSpPr>
        <p:spPr bwMode="auto">
          <a:xfrm rot="16200000">
            <a:off x="3432970" y="2577307"/>
            <a:ext cx="1736725" cy="3730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dirty="0">
                <a:solidFill>
                  <a:srgbClr val="4F81BD">
                    <a:lumMod val="50000"/>
                  </a:srgbClr>
                </a:solidFill>
                <a:effectLst>
                  <a:outerShdw blurRad="38100" dist="38100" dir="2700000" algn="tl">
                    <a:srgbClr val="000000"/>
                  </a:outerShdw>
                </a:effectLst>
                <a:latin typeface="Arial" pitchFamily="34" charset="0"/>
                <a:ea typeface="ヒラギノ角ゴ Pro W3" charset="-128"/>
              </a:rPr>
              <a:t>RESPUESTA</a:t>
            </a:r>
          </a:p>
        </p:txBody>
      </p:sp>
      <p:sp>
        <p:nvSpPr>
          <p:cNvPr id="28" name="Rectangle 4"/>
          <p:cNvSpPr>
            <a:spLocks noChangeArrowheads="1"/>
          </p:cNvSpPr>
          <p:nvPr/>
        </p:nvSpPr>
        <p:spPr bwMode="auto">
          <a:xfrm>
            <a:off x="7861491" y="1746250"/>
            <a:ext cx="1576007" cy="604694"/>
          </a:xfrm>
          <a:prstGeom prst="rect">
            <a:avLst/>
          </a:prstGeom>
          <a:noFill/>
          <a:ln w="9525">
            <a:noFill/>
            <a:round/>
            <a:headEnd/>
            <a:tailEnd/>
          </a:ln>
          <a:effectLst/>
        </p:spPr>
        <p:txBody>
          <a:bodyPr wrap="none"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4F81BD">
                    <a:lumMod val="50000"/>
                  </a:srgbClr>
                </a:solidFill>
                <a:effectLst>
                  <a:outerShdw blurRad="38100" dist="38100" dir="2700000" algn="tl">
                    <a:srgbClr val="000000"/>
                  </a:outerShdw>
                </a:effectLst>
                <a:latin typeface="Arial" pitchFamily="34" charset="0"/>
                <a:ea typeface="ヒラギノ角ゴ Pro W3" charset="-128"/>
              </a:rPr>
              <a:t>SIN </a:t>
            </a:r>
          </a:p>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4F81BD">
                    <a:lumMod val="50000"/>
                  </a:srgbClr>
                </a:solidFill>
                <a:effectLst>
                  <a:outerShdw blurRad="38100" dist="38100" dir="2700000" algn="tl">
                    <a:srgbClr val="000000"/>
                  </a:outerShdw>
                </a:effectLst>
                <a:latin typeface="Arial" pitchFamily="34" charset="0"/>
                <a:ea typeface="ヒラギノ角ゴ Pro W3" charset="-128"/>
              </a:rPr>
              <a:t>RESPUESTA</a:t>
            </a:r>
          </a:p>
        </p:txBody>
      </p:sp>
      <p:sp>
        <p:nvSpPr>
          <p:cNvPr id="29" name="Line 5"/>
          <p:cNvSpPr>
            <a:spLocks noChangeShapeType="1"/>
          </p:cNvSpPr>
          <p:nvPr/>
        </p:nvSpPr>
        <p:spPr bwMode="auto">
          <a:xfrm>
            <a:off x="8636000" y="3024189"/>
            <a:ext cx="1588" cy="390525"/>
          </a:xfrm>
          <a:prstGeom prst="line">
            <a:avLst/>
          </a:prstGeom>
          <a:noFill/>
          <a:ln w="12600">
            <a:solidFill>
              <a:srgbClr val="000000"/>
            </a:solidFill>
            <a:miter lim="800000"/>
            <a:headEnd/>
            <a:tailEnd/>
          </a:ln>
        </p:spPr>
        <p:txBody>
          <a:bodyPr/>
          <a:lstStyle/>
          <a:p>
            <a:pPr defTabSz="457200" fontAlgn="base">
              <a:spcBef>
                <a:spcPct val="0"/>
              </a:spcBef>
              <a:spcAft>
                <a:spcPct val="0"/>
              </a:spcAft>
            </a:pPr>
            <a:endParaRPr lang="es-CL">
              <a:solidFill>
                <a:srgbClr val="4F81BD">
                  <a:lumMod val="50000"/>
                </a:srgbClr>
              </a:solidFill>
              <a:latin typeface="Arial" pitchFamily="34" charset="0"/>
              <a:ea typeface="ヒラギノ角ゴ Pro W3" charset="-128"/>
            </a:endParaRPr>
          </a:p>
        </p:txBody>
      </p:sp>
      <p:sp>
        <p:nvSpPr>
          <p:cNvPr id="30" name="Line 6"/>
          <p:cNvSpPr>
            <a:spLocks noChangeShapeType="1"/>
          </p:cNvSpPr>
          <p:nvPr/>
        </p:nvSpPr>
        <p:spPr bwMode="auto">
          <a:xfrm>
            <a:off x="8636000" y="4105276"/>
            <a:ext cx="1588" cy="390525"/>
          </a:xfrm>
          <a:prstGeom prst="line">
            <a:avLst/>
          </a:prstGeom>
          <a:noFill/>
          <a:ln w="12600">
            <a:solidFill>
              <a:srgbClr val="000000"/>
            </a:solidFill>
            <a:miter lim="800000"/>
            <a:headEnd/>
            <a:tailEnd type="triangle" w="med" len="med"/>
          </a:ln>
        </p:spPr>
        <p:txBody>
          <a:bodyPr/>
          <a:lstStyle/>
          <a:p>
            <a:pPr defTabSz="457200" fontAlgn="base">
              <a:spcBef>
                <a:spcPct val="0"/>
              </a:spcBef>
              <a:spcAft>
                <a:spcPct val="0"/>
              </a:spcAft>
            </a:pPr>
            <a:endParaRPr lang="es-CL">
              <a:solidFill>
                <a:srgbClr val="4F81BD">
                  <a:lumMod val="50000"/>
                </a:srgbClr>
              </a:solidFill>
              <a:latin typeface="Arial" pitchFamily="34" charset="0"/>
              <a:ea typeface="ヒラギノ角ゴ Pro W3" charset="-128"/>
            </a:endParaRPr>
          </a:p>
        </p:txBody>
      </p:sp>
      <p:sp>
        <p:nvSpPr>
          <p:cNvPr id="31" name="Line 7"/>
          <p:cNvSpPr>
            <a:spLocks noChangeShapeType="1"/>
          </p:cNvSpPr>
          <p:nvPr/>
        </p:nvSpPr>
        <p:spPr bwMode="auto">
          <a:xfrm>
            <a:off x="4368800" y="4338638"/>
            <a:ext cx="1588" cy="1319212"/>
          </a:xfrm>
          <a:prstGeom prst="line">
            <a:avLst/>
          </a:prstGeom>
          <a:noFill/>
          <a:ln w="12600">
            <a:solidFill>
              <a:srgbClr val="000000"/>
            </a:solidFill>
            <a:miter lim="800000"/>
            <a:headEnd/>
            <a:tailEnd type="triangle" w="med" len="med"/>
          </a:ln>
        </p:spPr>
        <p:txBody>
          <a:bodyPr/>
          <a:lstStyle/>
          <a:p>
            <a:pPr defTabSz="457200" fontAlgn="base">
              <a:spcBef>
                <a:spcPct val="0"/>
              </a:spcBef>
              <a:spcAft>
                <a:spcPct val="0"/>
              </a:spcAft>
            </a:pPr>
            <a:endParaRPr lang="es-CL">
              <a:solidFill>
                <a:srgbClr val="4F81BD">
                  <a:lumMod val="50000"/>
                </a:srgbClr>
              </a:solidFill>
              <a:latin typeface="Arial" pitchFamily="34" charset="0"/>
              <a:ea typeface="ヒラギノ角ゴ Pro W3" charset="-128"/>
            </a:endParaRPr>
          </a:p>
        </p:txBody>
      </p:sp>
      <p:sp>
        <p:nvSpPr>
          <p:cNvPr id="32" name="Rectangle 8"/>
          <p:cNvSpPr>
            <a:spLocks noChangeArrowheads="1"/>
          </p:cNvSpPr>
          <p:nvPr/>
        </p:nvSpPr>
        <p:spPr bwMode="auto">
          <a:xfrm>
            <a:off x="7383464" y="3432175"/>
            <a:ext cx="2503487" cy="432852"/>
          </a:xfrm>
          <a:prstGeom prst="rect">
            <a:avLst/>
          </a:prstGeom>
          <a:noFill/>
          <a:ln w="28440">
            <a:solidFill>
              <a:srgbClr val="FF0000"/>
            </a:solidFill>
            <a:miter lim="800000"/>
            <a:headEnd/>
            <a:tailEnd/>
          </a:ln>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4F81BD">
                    <a:lumMod val="50000"/>
                  </a:srgbClr>
                </a:solidFill>
                <a:latin typeface="Arial" charset="0"/>
                <a:ea typeface="ヒラギノ角ゴ Pro W3" charset="-128"/>
              </a:rPr>
              <a:t>MULTA  </a:t>
            </a:r>
            <a:r>
              <a:rPr lang="en-GB" sz="1200" b="1" dirty="0" err="1">
                <a:solidFill>
                  <a:srgbClr val="4F81BD">
                    <a:lumMod val="50000"/>
                  </a:srgbClr>
                </a:solidFill>
                <a:latin typeface="Arial" charset="0"/>
                <a:ea typeface="ヒラギノ角ゴ Pro W3" charset="-128"/>
              </a:rPr>
              <a:t>artículo</a:t>
            </a:r>
            <a:r>
              <a:rPr lang="en-GB" sz="1200" b="1" dirty="0">
                <a:solidFill>
                  <a:srgbClr val="4F81BD">
                    <a:lumMod val="50000"/>
                  </a:srgbClr>
                </a:solidFill>
                <a:latin typeface="Arial" charset="0"/>
                <a:ea typeface="ヒラギノ角ゴ Pro W3" charset="-128"/>
              </a:rPr>
              <a:t> 506 del </a:t>
            </a:r>
            <a:r>
              <a:rPr lang="es-CL" sz="1200" b="1" dirty="0">
                <a:solidFill>
                  <a:srgbClr val="4F81BD">
                    <a:lumMod val="50000"/>
                  </a:srgbClr>
                </a:solidFill>
                <a:latin typeface="Arial" charset="0"/>
                <a:ea typeface="ヒラギノ角ゴ Pro W3" charset="-128"/>
              </a:rPr>
              <a:t>Código</a:t>
            </a:r>
            <a:r>
              <a:rPr lang="en-GB" sz="1200" b="1" dirty="0">
                <a:solidFill>
                  <a:srgbClr val="4F81BD">
                    <a:lumMod val="50000"/>
                  </a:srgbClr>
                </a:solidFill>
                <a:latin typeface="Arial" charset="0"/>
                <a:ea typeface="ヒラギノ角ゴ Pro W3" charset="-128"/>
              </a:rPr>
              <a:t> del </a:t>
            </a:r>
            <a:r>
              <a:rPr lang="en-GB" sz="1200" b="1" dirty="0" err="1">
                <a:solidFill>
                  <a:srgbClr val="4F81BD">
                    <a:lumMod val="50000"/>
                  </a:srgbClr>
                </a:solidFill>
                <a:latin typeface="Arial" charset="0"/>
                <a:ea typeface="ヒラギノ角ゴ Pro W3" charset="-128"/>
              </a:rPr>
              <a:t>Trabajo</a:t>
            </a:r>
            <a:r>
              <a:rPr lang="en-GB" sz="1200" b="1" dirty="0">
                <a:solidFill>
                  <a:srgbClr val="4F81BD">
                    <a:lumMod val="50000"/>
                  </a:srgbClr>
                </a:solidFill>
                <a:latin typeface="Arial" charset="0"/>
                <a:ea typeface="ヒラギノ角ゴ Pro W3" charset="-128"/>
              </a:rPr>
              <a:t>.</a:t>
            </a:r>
          </a:p>
        </p:txBody>
      </p:sp>
      <p:sp>
        <p:nvSpPr>
          <p:cNvPr id="33" name="Rectangle 9"/>
          <p:cNvSpPr>
            <a:spLocks noChangeArrowheads="1"/>
          </p:cNvSpPr>
          <p:nvPr/>
        </p:nvSpPr>
        <p:spPr bwMode="auto">
          <a:xfrm>
            <a:off x="7435850" y="5364163"/>
            <a:ext cx="2425700" cy="604566"/>
          </a:xfrm>
          <a:prstGeom prst="rect">
            <a:avLst/>
          </a:prstGeom>
          <a:noFill/>
          <a:ln w="9525">
            <a:noFill/>
            <a:round/>
            <a:headEnd/>
            <a:tailEnd/>
          </a:ln>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4F81BD">
                    <a:lumMod val="50000"/>
                  </a:srgbClr>
                </a:solidFill>
                <a:latin typeface="Arial" charset="0"/>
                <a:ea typeface="ヒラギノ角ゴ Pro W3" charset="-128"/>
              </a:rPr>
              <a:t>“ EL PROYECTO </a:t>
            </a:r>
          </a:p>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4F81BD">
                    <a:lumMod val="50000"/>
                  </a:srgbClr>
                </a:solidFill>
                <a:latin typeface="Arial" charset="0"/>
                <a:ea typeface="ヒラギノ角ゴ Pro W3" charset="-128"/>
              </a:rPr>
              <a:t>DE LOS TRABAJADORES</a:t>
            </a:r>
          </a:p>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dirty="0">
                <a:solidFill>
                  <a:srgbClr val="4F81BD">
                    <a:lumMod val="50000"/>
                  </a:srgbClr>
                </a:solidFill>
                <a:latin typeface="Arial" charset="0"/>
                <a:ea typeface="ヒラギノ角ゴ Pro W3" charset="-128"/>
              </a:rPr>
              <a:t>PASA A SER CONTRATO “</a:t>
            </a:r>
          </a:p>
        </p:txBody>
      </p:sp>
      <p:sp>
        <p:nvSpPr>
          <p:cNvPr id="34" name="Rectangle 10"/>
          <p:cNvSpPr>
            <a:spLocks noChangeArrowheads="1"/>
          </p:cNvSpPr>
          <p:nvPr/>
        </p:nvSpPr>
        <p:spPr bwMode="auto">
          <a:xfrm>
            <a:off x="3841541" y="5657851"/>
            <a:ext cx="1054518" cy="347059"/>
          </a:xfrm>
          <a:prstGeom prst="rect">
            <a:avLst/>
          </a:prstGeom>
          <a:noFill/>
          <a:ln w="9525">
            <a:noFill/>
            <a:round/>
            <a:headEnd/>
            <a:tailEnd/>
          </a:ln>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4F81BD">
                    <a:lumMod val="50000"/>
                  </a:srgbClr>
                </a:solidFill>
                <a:latin typeface="Arial" charset="0"/>
                <a:ea typeface="ヒラギノ角ゴ Pro W3" charset="-128"/>
              </a:rPr>
              <a:t>10 DÍAS</a:t>
            </a:r>
          </a:p>
        </p:txBody>
      </p:sp>
      <p:sp>
        <p:nvSpPr>
          <p:cNvPr id="35" name="Rectangle 11"/>
          <p:cNvSpPr>
            <a:spLocks noChangeArrowheads="1"/>
          </p:cNvSpPr>
          <p:nvPr/>
        </p:nvSpPr>
        <p:spPr bwMode="auto">
          <a:xfrm>
            <a:off x="3519488" y="431800"/>
            <a:ext cx="5118100" cy="604694"/>
          </a:xfrm>
          <a:prstGeom prst="rect">
            <a:avLst/>
          </a:prstGeom>
          <a:noFill/>
          <a:ln w="25560">
            <a:solidFill>
              <a:srgbClr val="0000FF"/>
            </a:solidFill>
            <a:miter lim="800000"/>
            <a:headEnd/>
            <a:tailEnd/>
          </a:ln>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4F81BD">
                    <a:lumMod val="50000"/>
                  </a:srgbClr>
                </a:solidFill>
                <a:latin typeface="Arial" charset="0"/>
                <a:ea typeface="ヒラギノ角ゴ Pro W3" charset="-128"/>
              </a:rPr>
              <a:t>PLAZO PARA LA RESPUESTA  DEL EMPLEADOR</a:t>
            </a:r>
          </a:p>
        </p:txBody>
      </p:sp>
      <p:sp>
        <p:nvSpPr>
          <p:cNvPr id="36" name="Rectangle 12"/>
          <p:cNvSpPr>
            <a:spLocks noChangeArrowheads="1"/>
          </p:cNvSpPr>
          <p:nvPr/>
        </p:nvSpPr>
        <p:spPr bwMode="auto">
          <a:xfrm>
            <a:off x="7315200" y="4419601"/>
            <a:ext cx="2654300" cy="375657"/>
          </a:xfrm>
          <a:prstGeom prst="rect">
            <a:avLst/>
          </a:prstGeom>
          <a:noFill/>
          <a:ln w="9525">
            <a:noFill/>
            <a:round/>
            <a:headEnd/>
            <a:tailEnd/>
          </a:ln>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dirty="0">
                <a:solidFill>
                  <a:srgbClr val="4F81BD">
                    <a:lumMod val="50000"/>
                  </a:srgbClr>
                </a:solidFill>
                <a:latin typeface="Arial" charset="0"/>
                <a:ea typeface="ヒラギノ角ゴ Pro W3" charset="-128"/>
              </a:rPr>
              <a:t>SI  LLEGADO EL VIGESIMO DIA NO HA RESPONDIDO:</a:t>
            </a:r>
          </a:p>
        </p:txBody>
      </p:sp>
      <p:sp>
        <p:nvSpPr>
          <p:cNvPr id="37" name="AutoShape 13"/>
          <p:cNvSpPr>
            <a:spLocks noChangeArrowheads="1"/>
          </p:cNvSpPr>
          <p:nvPr/>
        </p:nvSpPr>
        <p:spPr bwMode="auto">
          <a:xfrm>
            <a:off x="7543800" y="5257800"/>
            <a:ext cx="2108200" cy="971550"/>
          </a:xfrm>
          <a:prstGeom prst="roundRect">
            <a:avLst>
              <a:gd name="adj" fmla="val 16667"/>
            </a:avLst>
          </a:prstGeom>
          <a:noFill/>
          <a:ln w="28440">
            <a:solidFill>
              <a:srgbClr val="063DE8"/>
            </a:solidFill>
            <a:miter lim="800000"/>
            <a:headEnd/>
            <a:tailEnd/>
          </a:ln>
        </p:spPr>
        <p:txBody>
          <a:bodyPr wrap="none" anchor="ctr"/>
          <a:lstStyle/>
          <a:p>
            <a:pPr defTabSz="457200" fontAlgn="base">
              <a:spcBef>
                <a:spcPct val="0"/>
              </a:spcBef>
              <a:spcAft>
                <a:spcPct val="0"/>
              </a:spcAft>
            </a:pPr>
            <a:endParaRPr lang="es-CL">
              <a:solidFill>
                <a:srgbClr val="4F81BD">
                  <a:lumMod val="50000"/>
                </a:srgbClr>
              </a:solidFill>
              <a:latin typeface="Arial" pitchFamily="34" charset="0"/>
              <a:ea typeface="ヒラギノ角ゴ Pro W3" charset="-128"/>
            </a:endParaRPr>
          </a:p>
        </p:txBody>
      </p:sp>
      <p:sp>
        <p:nvSpPr>
          <p:cNvPr id="38" name="Line 14"/>
          <p:cNvSpPr>
            <a:spLocks noChangeShapeType="1"/>
          </p:cNvSpPr>
          <p:nvPr/>
        </p:nvSpPr>
        <p:spPr bwMode="auto">
          <a:xfrm>
            <a:off x="8636000" y="4800600"/>
            <a:ext cx="1588" cy="457200"/>
          </a:xfrm>
          <a:prstGeom prst="line">
            <a:avLst/>
          </a:prstGeom>
          <a:noFill/>
          <a:ln w="12600">
            <a:solidFill>
              <a:srgbClr val="000000"/>
            </a:solidFill>
            <a:miter lim="800000"/>
            <a:headEnd/>
            <a:tailEnd type="triangle" w="med" len="med"/>
          </a:ln>
        </p:spPr>
        <p:txBody>
          <a:bodyPr/>
          <a:lstStyle/>
          <a:p>
            <a:pPr defTabSz="457200" fontAlgn="base">
              <a:spcBef>
                <a:spcPct val="0"/>
              </a:spcBef>
              <a:spcAft>
                <a:spcPct val="0"/>
              </a:spcAft>
            </a:pPr>
            <a:endParaRPr lang="es-CL">
              <a:solidFill>
                <a:srgbClr val="4F81BD">
                  <a:lumMod val="50000"/>
                </a:srgbClr>
              </a:solidFill>
              <a:latin typeface="Arial" pitchFamily="34" charset="0"/>
              <a:ea typeface="ヒラギノ角ゴ Pro W3" charset="-128"/>
            </a:endParaRPr>
          </a:p>
        </p:txBody>
      </p:sp>
      <p:sp>
        <p:nvSpPr>
          <p:cNvPr id="40" name="Text Box 4"/>
          <p:cNvSpPr txBox="1">
            <a:spLocks noChangeArrowheads="1"/>
          </p:cNvSpPr>
          <p:nvPr/>
        </p:nvSpPr>
        <p:spPr bwMode="auto">
          <a:xfrm>
            <a:off x="1919537" y="6444044"/>
            <a:ext cx="7967413" cy="369332"/>
          </a:xfrm>
          <a:prstGeom prst="rect">
            <a:avLst/>
          </a:prstGeom>
          <a:noFill/>
          <a:ln w="9525">
            <a:noFill/>
            <a:miter lim="800000"/>
            <a:headEnd/>
            <a:tailEnd/>
          </a:ln>
        </p:spPr>
        <p:txBody>
          <a:bodyPr wrap="square">
            <a:spAutoFit/>
          </a:bodyPr>
          <a:lstStyle/>
          <a:p>
            <a:pPr defTabSz="457200" fontAlgn="base">
              <a:spcBef>
                <a:spcPct val="50000"/>
              </a:spcBef>
              <a:spcAft>
                <a:spcPct val="0"/>
              </a:spcAft>
            </a:pPr>
            <a:r>
              <a:rPr lang="es-ES_tradnl" b="1" dirty="0">
                <a:solidFill>
                  <a:srgbClr val="4F81BD">
                    <a:lumMod val="50000"/>
                  </a:srgbClr>
                </a:solidFill>
                <a:latin typeface="Arial" pitchFamily="34" charset="0"/>
                <a:ea typeface="ヒラギノ角ゴ Pro W3" charset="-128"/>
              </a:rPr>
              <a:t>NOTA: EL PLAZO SE PUEDE PRORROGAR POR LAS PARTES (art. 335)</a:t>
            </a:r>
          </a:p>
        </p:txBody>
      </p:sp>
    </p:spTree>
    <p:extLst>
      <p:ext uri="{BB962C8B-B14F-4D97-AF65-F5344CB8AC3E}">
        <p14:creationId xmlns:p14="http://schemas.microsoft.com/office/powerpoint/2010/main" val="301674002"/>
      </p:ext>
    </p:extLst>
  </p:cSld>
  <p:clrMapOvr>
    <a:masterClrMapping/>
  </p:clrMapOvr>
  <p:transition>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055440" y="404665"/>
            <a:ext cx="9865096" cy="5328591"/>
            <a:chOff x="755576" y="2420888"/>
            <a:chExt cx="5688632" cy="3312367"/>
          </a:xfrm>
        </p:grpSpPr>
        <p:sp>
          <p:nvSpPr>
            <p:cNvPr id="4" name="Forma libre 3"/>
            <p:cNvSpPr/>
            <p:nvPr/>
          </p:nvSpPr>
          <p:spPr>
            <a:xfrm>
              <a:off x="755576" y="2420888"/>
              <a:ext cx="5688632" cy="993710"/>
            </a:xfrm>
            <a:custGeom>
              <a:avLst/>
              <a:gdLst>
                <a:gd name="connsiteX0" fmla="*/ 0 w 5688632"/>
                <a:gd name="connsiteY0" fmla="*/ 0 h 993710"/>
                <a:gd name="connsiteX1" fmla="*/ 5688632 w 5688632"/>
                <a:gd name="connsiteY1" fmla="*/ 0 h 993710"/>
                <a:gd name="connsiteX2" fmla="*/ 5688632 w 5688632"/>
                <a:gd name="connsiteY2" fmla="*/ 993710 h 993710"/>
                <a:gd name="connsiteX3" fmla="*/ 0 w 5688632"/>
                <a:gd name="connsiteY3" fmla="*/ 993710 h 993710"/>
                <a:gd name="connsiteX4" fmla="*/ 0 w 5688632"/>
                <a:gd name="connsiteY4" fmla="*/ 0 h 9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993710">
                  <a:moveTo>
                    <a:pt x="0" y="0"/>
                  </a:moveTo>
                  <a:lnTo>
                    <a:pt x="5688632" y="0"/>
                  </a:lnTo>
                  <a:lnTo>
                    <a:pt x="5688632" y="993710"/>
                  </a:lnTo>
                  <a:lnTo>
                    <a:pt x="0" y="993710"/>
                  </a:lnTo>
                  <a:lnTo>
                    <a:pt x="0" y="0"/>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2">
              <a:schemeClr val="dk1">
                <a:shade val="80000"/>
                <a:hueOff val="0"/>
                <a:satOff val="0"/>
                <a:lumOff val="0"/>
                <a:alphaOff val="0"/>
              </a:schemeClr>
            </a:fillRef>
            <a:effectRef idx="0">
              <a:schemeClr val="dk1">
                <a:shade val="80000"/>
                <a:hueOff val="0"/>
                <a:satOff val="0"/>
                <a:lumOff val="0"/>
                <a:alphaOff val="0"/>
              </a:schemeClr>
            </a:effectRef>
            <a:fontRef idx="minor">
              <a:schemeClr val="lt1">
                <a:hueOff val="0"/>
                <a:satOff val="0"/>
                <a:lumOff val="0"/>
                <a:alphaOff val="0"/>
              </a:schemeClr>
            </a:fontRef>
          </p:style>
          <p:txBody>
            <a:bodyPr spcFirstLastPara="0" vert="horz" wrap="square" lIns="102870" tIns="102870" rIns="102870" bIns="102870" numCol="1" spcCol="1270" anchor="ctr" anchorCtr="0">
              <a:noAutofit/>
            </a:bodyPr>
            <a:lstStyle/>
            <a:p>
              <a:pPr algn="ctr" defTabSz="1200150" fontAlgn="base">
                <a:lnSpc>
                  <a:spcPct val="90000"/>
                </a:lnSpc>
                <a:spcBef>
                  <a:spcPct val="0"/>
                </a:spcBef>
                <a:spcAft>
                  <a:spcPct val="35000"/>
                </a:spcAft>
              </a:pPr>
              <a:r>
                <a:rPr lang="es-ES_tradnl" sz="4000" b="1" dirty="0">
                  <a:solidFill>
                    <a:prstClr val="black"/>
                  </a:solidFill>
                </a:rPr>
                <a:t>CONTENIDOS Y FORMALIDADES DE LA RESPUESTA DEL EMPLEADOR (Art. 335)</a:t>
              </a:r>
              <a:endParaRPr lang="es-CL" sz="4000" dirty="0">
                <a:solidFill>
                  <a:prstClr val="black"/>
                </a:solidFill>
              </a:endParaRPr>
            </a:p>
          </p:txBody>
        </p:sp>
        <p:sp>
          <p:nvSpPr>
            <p:cNvPr id="5" name="Forma libre 4"/>
            <p:cNvSpPr/>
            <p:nvPr/>
          </p:nvSpPr>
          <p:spPr>
            <a:xfrm>
              <a:off x="758353" y="3414598"/>
              <a:ext cx="947179" cy="2086791"/>
            </a:xfrm>
            <a:custGeom>
              <a:avLst/>
              <a:gdLst>
                <a:gd name="connsiteX0" fmla="*/ 0 w 947179"/>
                <a:gd name="connsiteY0" fmla="*/ 0 h 2086791"/>
                <a:gd name="connsiteX1" fmla="*/ 947179 w 947179"/>
                <a:gd name="connsiteY1" fmla="*/ 0 h 2086791"/>
                <a:gd name="connsiteX2" fmla="*/ 947179 w 947179"/>
                <a:gd name="connsiteY2" fmla="*/ 2086791 h 2086791"/>
                <a:gd name="connsiteX3" fmla="*/ 0 w 947179"/>
                <a:gd name="connsiteY3" fmla="*/ 2086791 h 2086791"/>
                <a:gd name="connsiteX4" fmla="*/ 0 w 947179"/>
                <a:gd name="connsiteY4" fmla="*/ 0 h 20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79" h="2086791">
                  <a:moveTo>
                    <a:pt x="0" y="0"/>
                  </a:moveTo>
                  <a:lnTo>
                    <a:pt x="947179" y="0"/>
                  </a:lnTo>
                  <a:lnTo>
                    <a:pt x="947179" y="2086791"/>
                  </a:lnTo>
                  <a:lnTo>
                    <a:pt x="0" y="2086791"/>
                  </a:lnTo>
                  <a:lnTo>
                    <a:pt x="0" y="0"/>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es-CL" sz="1600" dirty="0">
                  <a:solidFill>
                    <a:prstClr val="black"/>
                  </a:solidFill>
                </a:rPr>
                <a:t>DEBE SER POR ESCRITO</a:t>
              </a:r>
              <a:r>
                <a:rPr lang="es-CL" sz="2000" dirty="0">
                  <a:solidFill>
                    <a:prstClr val="black"/>
                  </a:solidFill>
                </a:rPr>
                <a:t>.</a:t>
              </a:r>
            </a:p>
          </p:txBody>
        </p:sp>
        <p:sp>
          <p:nvSpPr>
            <p:cNvPr id="6" name="Forma libre 5"/>
            <p:cNvSpPr/>
            <p:nvPr/>
          </p:nvSpPr>
          <p:spPr>
            <a:xfrm>
              <a:off x="1705533" y="3414598"/>
              <a:ext cx="947179" cy="2086791"/>
            </a:xfrm>
            <a:custGeom>
              <a:avLst/>
              <a:gdLst>
                <a:gd name="connsiteX0" fmla="*/ 0 w 947179"/>
                <a:gd name="connsiteY0" fmla="*/ 0 h 2086791"/>
                <a:gd name="connsiteX1" fmla="*/ 947179 w 947179"/>
                <a:gd name="connsiteY1" fmla="*/ 0 h 2086791"/>
                <a:gd name="connsiteX2" fmla="*/ 947179 w 947179"/>
                <a:gd name="connsiteY2" fmla="*/ 2086791 h 2086791"/>
                <a:gd name="connsiteX3" fmla="*/ 0 w 947179"/>
                <a:gd name="connsiteY3" fmla="*/ 2086791 h 2086791"/>
                <a:gd name="connsiteX4" fmla="*/ 0 w 947179"/>
                <a:gd name="connsiteY4" fmla="*/ 0 h 20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79" h="2086791">
                  <a:moveTo>
                    <a:pt x="0" y="0"/>
                  </a:moveTo>
                  <a:lnTo>
                    <a:pt x="947179" y="0"/>
                  </a:lnTo>
                  <a:lnTo>
                    <a:pt x="947179" y="2086791"/>
                  </a:lnTo>
                  <a:lnTo>
                    <a:pt x="0" y="2086791"/>
                  </a:lnTo>
                  <a:lnTo>
                    <a:pt x="0" y="0"/>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es-CL" sz="1600" dirty="0">
                  <a:solidFill>
                    <a:prstClr val="black"/>
                  </a:solidFill>
                </a:rPr>
                <a:t>PRONUNCIARSE SOBRE TODAS LAS PROPOSICIONES DE LOS TRABAJADORES.</a:t>
              </a:r>
            </a:p>
          </p:txBody>
        </p:sp>
        <p:sp>
          <p:nvSpPr>
            <p:cNvPr id="7" name="Forma libre 6"/>
            <p:cNvSpPr/>
            <p:nvPr/>
          </p:nvSpPr>
          <p:spPr>
            <a:xfrm>
              <a:off x="2652712" y="3414598"/>
              <a:ext cx="947179" cy="2086791"/>
            </a:xfrm>
            <a:custGeom>
              <a:avLst/>
              <a:gdLst>
                <a:gd name="connsiteX0" fmla="*/ 0 w 947179"/>
                <a:gd name="connsiteY0" fmla="*/ 0 h 2086791"/>
                <a:gd name="connsiteX1" fmla="*/ 947179 w 947179"/>
                <a:gd name="connsiteY1" fmla="*/ 0 h 2086791"/>
                <a:gd name="connsiteX2" fmla="*/ 947179 w 947179"/>
                <a:gd name="connsiteY2" fmla="*/ 2086791 h 2086791"/>
                <a:gd name="connsiteX3" fmla="*/ 0 w 947179"/>
                <a:gd name="connsiteY3" fmla="*/ 2086791 h 2086791"/>
                <a:gd name="connsiteX4" fmla="*/ 0 w 947179"/>
                <a:gd name="connsiteY4" fmla="*/ 0 h 20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79" h="2086791">
                  <a:moveTo>
                    <a:pt x="0" y="0"/>
                  </a:moveTo>
                  <a:lnTo>
                    <a:pt x="947179" y="0"/>
                  </a:lnTo>
                  <a:lnTo>
                    <a:pt x="947179" y="2086791"/>
                  </a:lnTo>
                  <a:lnTo>
                    <a:pt x="0" y="2086791"/>
                  </a:lnTo>
                  <a:lnTo>
                    <a:pt x="0" y="0"/>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es-CL" sz="1600" dirty="0">
                  <a:solidFill>
                    <a:prstClr val="black"/>
                  </a:solidFill>
                </a:rPr>
                <a:t>PODRÁ DAR SUS FUNDAMENTOS.</a:t>
              </a:r>
            </a:p>
          </p:txBody>
        </p:sp>
        <p:sp>
          <p:nvSpPr>
            <p:cNvPr id="8" name="Forma libre 7"/>
            <p:cNvSpPr/>
            <p:nvPr/>
          </p:nvSpPr>
          <p:spPr>
            <a:xfrm>
              <a:off x="3599892" y="3414598"/>
              <a:ext cx="947179" cy="2086791"/>
            </a:xfrm>
            <a:custGeom>
              <a:avLst/>
              <a:gdLst>
                <a:gd name="connsiteX0" fmla="*/ 0 w 947179"/>
                <a:gd name="connsiteY0" fmla="*/ 0 h 2086791"/>
                <a:gd name="connsiteX1" fmla="*/ 947179 w 947179"/>
                <a:gd name="connsiteY1" fmla="*/ 0 h 2086791"/>
                <a:gd name="connsiteX2" fmla="*/ 947179 w 947179"/>
                <a:gd name="connsiteY2" fmla="*/ 2086791 h 2086791"/>
                <a:gd name="connsiteX3" fmla="*/ 0 w 947179"/>
                <a:gd name="connsiteY3" fmla="*/ 2086791 h 2086791"/>
                <a:gd name="connsiteX4" fmla="*/ 0 w 947179"/>
                <a:gd name="connsiteY4" fmla="*/ 0 h 20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79" h="2086791">
                  <a:moveTo>
                    <a:pt x="0" y="0"/>
                  </a:moveTo>
                  <a:lnTo>
                    <a:pt x="947179" y="0"/>
                  </a:lnTo>
                  <a:lnTo>
                    <a:pt x="947179" y="2086791"/>
                  </a:lnTo>
                  <a:lnTo>
                    <a:pt x="0" y="2086791"/>
                  </a:lnTo>
                  <a:lnTo>
                    <a:pt x="0" y="0"/>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es-CL" sz="1600" dirty="0">
                  <a:solidFill>
                    <a:prstClr val="black"/>
                  </a:solidFill>
                </a:rPr>
                <a:t>PODRÁ ACOMPAÑAR LOS ANTECEDENTES QUE JUSTIFIQUEN SU RESPUESTA.</a:t>
              </a:r>
            </a:p>
          </p:txBody>
        </p:sp>
        <p:sp>
          <p:nvSpPr>
            <p:cNvPr id="9" name="Forma libre 8"/>
            <p:cNvSpPr/>
            <p:nvPr/>
          </p:nvSpPr>
          <p:spPr>
            <a:xfrm>
              <a:off x="4547071" y="3414598"/>
              <a:ext cx="947179" cy="2086791"/>
            </a:xfrm>
            <a:custGeom>
              <a:avLst/>
              <a:gdLst>
                <a:gd name="connsiteX0" fmla="*/ 0 w 947179"/>
                <a:gd name="connsiteY0" fmla="*/ 0 h 2086791"/>
                <a:gd name="connsiteX1" fmla="*/ 947179 w 947179"/>
                <a:gd name="connsiteY1" fmla="*/ 0 h 2086791"/>
                <a:gd name="connsiteX2" fmla="*/ 947179 w 947179"/>
                <a:gd name="connsiteY2" fmla="*/ 2086791 h 2086791"/>
                <a:gd name="connsiteX3" fmla="*/ 0 w 947179"/>
                <a:gd name="connsiteY3" fmla="*/ 2086791 h 2086791"/>
                <a:gd name="connsiteX4" fmla="*/ 0 w 947179"/>
                <a:gd name="connsiteY4" fmla="*/ 0 h 20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79" h="2086791">
                  <a:moveTo>
                    <a:pt x="0" y="0"/>
                  </a:moveTo>
                  <a:lnTo>
                    <a:pt x="947179" y="0"/>
                  </a:lnTo>
                  <a:lnTo>
                    <a:pt x="947179" y="2086791"/>
                  </a:lnTo>
                  <a:lnTo>
                    <a:pt x="0" y="2086791"/>
                  </a:lnTo>
                  <a:lnTo>
                    <a:pt x="0" y="0"/>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es-CL" sz="1600" dirty="0">
                  <a:solidFill>
                    <a:prstClr val="black"/>
                  </a:solidFill>
                </a:rPr>
                <a:t>DEBERÁ CONTENER EL PISO DE LA NEGOCIACIÓN</a:t>
              </a:r>
            </a:p>
          </p:txBody>
        </p:sp>
        <p:sp>
          <p:nvSpPr>
            <p:cNvPr id="10" name="Forma libre 9"/>
            <p:cNvSpPr/>
            <p:nvPr/>
          </p:nvSpPr>
          <p:spPr>
            <a:xfrm>
              <a:off x="5494250" y="3414598"/>
              <a:ext cx="947179" cy="2086791"/>
            </a:xfrm>
            <a:custGeom>
              <a:avLst/>
              <a:gdLst>
                <a:gd name="connsiteX0" fmla="*/ 0 w 947179"/>
                <a:gd name="connsiteY0" fmla="*/ 0 h 2086791"/>
                <a:gd name="connsiteX1" fmla="*/ 947179 w 947179"/>
                <a:gd name="connsiteY1" fmla="*/ 0 h 2086791"/>
                <a:gd name="connsiteX2" fmla="*/ 947179 w 947179"/>
                <a:gd name="connsiteY2" fmla="*/ 2086791 h 2086791"/>
                <a:gd name="connsiteX3" fmla="*/ 0 w 947179"/>
                <a:gd name="connsiteY3" fmla="*/ 2086791 h 2086791"/>
                <a:gd name="connsiteX4" fmla="*/ 0 w 947179"/>
                <a:gd name="connsiteY4" fmla="*/ 0 h 20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79" h="2086791">
                  <a:moveTo>
                    <a:pt x="0" y="0"/>
                  </a:moveTo>
                  <a:lnTo>
                    <a:pt x="947179" y="0"/>
                  </a:lnTo>
                  <a:lnTo>
                    <a:pt x="947179" y="2086791"/>
                  </a:lnTo>
                  <a:lnTo>
                    <a:pt x="0" y="2086791"/>
                  </a:lnTo>
                  <a:lnTo>
                    <a:pt x="0" y="0"/>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es-CL" sz="1600" dirty="0">
                  <a:solidFill>
                    <a:prstClr val="black"/>
                  </a:solidFill>
                </a:rPr>
                <a:t>PUEDE EFECTUAR </a:t>
              </a:r>
              <a:r>
                <a:rPr lang="es-CL" sz="1600" dirty="0" smtClean="0">
                  <a:solidFill>
                    <a:prstClr val="black"/>
                  </a:solidFill>
                </a:rPr>
                <a:t>IMPUGNACIONES </a:t>
              </a:r>
              <a:r>
                <a:rPr lang="es-CL" sz="1600" dirty="0">
                  <a:solidFill>
                    <a:prstClr val="black"/>
                  </a:solidFill>
                </a:rPr>
                <a:t>O </a:t>
              </a:r>
              <a:r>
                <a:rPr lang="es-CL" sz="1600" dirty="0" smtClean="0">
                  <a:solidFill>
                    <a:prstClr val="black"/>
                  </a:solidFill>
                </a:rPr>
                <a:t>RECLAMACIONES  </a:t>
              </a:r>
              <a:r>
                <a:rPr lang="es-CL" sz="1600" dirty="0">
                  <a:solidFill>
                    <a:prstClr val="black"/>
                  </a:solidFill>
                </a:rPr>
                <a:t>Y SOLICITAR LA CONFORMACIÓN DEL EQUIPO DE EMERGENCIA SI CORRESPONDE.</a:t>
              </a:r>
            </a:p>
          </p:txBody>
        </p:sp>
        <p:sp>
          <p:nvSpPr>
            <p:cNvPr id="11" name="Rectángulo 10"/>
            <p:cNvSpPr/>
            <p:nvPr/>
          </p:nvSpPr>
          <p:spPr>
            <a:xfrm>
              <a:off x="755576" y="5501390"/>
              <a:ext cx="5688632" cy="231865"/>
            </a:xfrm>
            <a:prstGeom prst="rect">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2">
              <a:schemeClr val="dk1">
                <a:shade val="80000"/>
                <a:hueOff val="0"/>
                <a:satOff val="0"/>
                <a:lumOff val="0"/>
                <a:alphaOff val="0"/>
              </a:schemeClr>
            </a:fillRef>
            <a:effectRef idx="0">
              <a:schemeClr val="dk1">
                <a:shade val="8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236165062"/>
      </p:ext>
    </p:extLst>
  </p:cSld>
  <p:clrMapOvr>
    <a:masterClrMapping/>
  </p:clrMapOvr>
  <p:transition spd="med">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21379069"/>
              </p:ext>
            </p:extLst>
          </p:nvPr>
        </p:nvGraphicFramePr>
        <p:xfrm>
          <a:off x="2279576" y="404664"/>
          <a:ext cx="777686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976755"/>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2279576" y="404664"/>
          <a:ext cx="777686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379391"/>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23392" y="2263180"/>
            <a:ext cx="7859713" cy="3816424"/>
          </a:xfrm>
          <a:prstGeom prst="rect">
            <a:avLst/>
          </a:prstGeom>
          <a:noFill/>
          <a:ln w="9525">
            <a:noFill/>
            <a:miter lim="800000"/>
            <a:headEnd/>
            <a:tailEnd/>
          </a:ln>
        </p:spPr>
        <p:txBody>
          <a:bodyPr/>
          <a:lstStyle/>
          <a:p>
            <a:pPr marL="514350" indent="-514350" algn="just" defTabSz="457200" fontAlgn="base">
              <a:lnSpc>
                <a:spcPct val="90000"/>
              </a:lnSpc>
              <a:spcBef>
                <a:spcPct val="20000"/>
              </a:spcBef>
              <a:spcAft>
                <a:spcPct val="0"/>
              </a:spcAft>
              <a:buFont typeface="+mj-lt"/>
              <a:buAutoNum type="arabicPeriod"/>
              <a:defRPr/>
            </a:pPr>
            <a:r>
              <a:rPr lang="es-ES_tradnl" sz="2800" dirty="0">
                <a:solidFill>
                  <a:srgbClr val="002060"/>
                </a:solidFill>
                <a:ea typeface="ヒラギノ角ゴ Pro W3" charset="-128"/>
              </a:rPr>
              <a:t>Constitución de sindicatos en empresas de 50 o menos trabajadores.</a:t>
            </a:r>
          </a:p>
          <a:p>
            <a:pPr marL="514350" indent="-514350" algn="just" defTabSz="457200" fontAlgn="base">
              <a:lnSpc>
                <a:spcPct val="90000"/>
              </a:lnSpc>
              <a:spcBef>
                <a:spcPct val="20000"/>
              </a:spcBef>
              <a:spcAft>
                <a:spcPct val="0"/>
              </a:spcAft>
              <a:buFont typeface="+mj-lt"/>
              <a:buAutoNum type="arabicPeriod"/>
              <a:defRPr/>
            </a:pPr>
            <a:r>
              <a:rPr lang="es-ES_tradnl" sz="2800" dirty="0">
                <a:solidFill>
                  <a:srgbClr val="002060"/>
                </a:solidFill>
                <a:ea typeface="ヒラギノ角ゴ Pro W3" charset="-128"/>
              </a:rPr>
              <a:t>Constitución de sindicatos interempresa.</a:t>
            </a:r>
          </a:p>
          <a:p>
            <a:pPr marL="514350" indent="-514350" algn="just" defTabSz="457200" fontAlgn="base">
              <a:lnSpc>
                <a:spcPct val="90000"/>
              </a:lnSpc>
              <a:spcBef>
                <a:spcPct val="20000"/>
              </a:spcBef>
              <a:spcAft>
                <a:spcPct val="0"/>
              </a:spcAft>
              <a:buFont typeface="+mj-lt"/>
              <a:buAutoNum type="arabicPeriod"/>
              <a:defRPr/>
            </a:pPr>
            <a:r>
              <a:rPr lang="es-ES_tradnl" sz="2800" dirty="0" smtClean="0">
                <a:solidFill>
                  <a:srgbClr val="002060"/>
                </a:solidFill>
                <a:ea typeface="ヒラギノ角ゴ Pro W3" charset="-128"/>
              </a:rPr>
              <a:t>Delegados </a:t>
            </a:r>
            <a:r>
              <a:rPr lang="es-ES_tradnl" sz="2800" dirty="0">
                <a:solidFill>
                  <a:srgbClr val="002060"/>
                </a:solidFill>
                <a:ea typeface="ヒラギノ角ゴ Pro W3" charset="-128"/>
              </a:rPr>
              <a:t>sindicales.</a:t>
            </a:r>
          </a:p>
          <a:p>
            <a:pPr marL="514350" indent="-514350" defTabSz="457200" fontAlgn="base">
              <a:lnSpc>
                <a:spcPct val="90000"/>
              </a:lnSpc>
              <a:spcBef>
                <a:spcPct val="20000"/>
              </a:spcBef>
              <a:spcAft>
                <a:spcPct val="0"/>
              </a:spcAft>
              <a:buFont typeface="+mj-lt"/>
              <a:buAutoNum type="arabicPeriod"/>
              <a:defRPr/>
            </a:pPr>
            <a:r>
              <a:rPr lang="es-ES_tradnl" sz="2800" dirty="0">
                <a:solidFill>
                  <a:srgbClr val="002060"/>
                </a:solidFill>
                <a:ea typeface="ヒラギノ角ゴ Pro W3" charset="-128"/>
              </a:rPr>
              <a:t>Horas de trabajo sindical.</a:t>
            </a:r>
          </a:p>
          <a:p>
            <a:pPr marL="514350" indent="-514350" algn="just" defTabSz="457200" fontAlgn="base">
              <a:lnSpc>
                <a:spcPct val="90000"/>
              </a:lnSpc>
              <a:spcBef>
                <a:spcPct val="20000"/>
              </a:spcBef>
              <a:spcAft>
                <a:spcPct val="0"/>
              </a:spcAft>
              <a:buFont typeface="+mj-lt"/>
              <a:buAutoNum type="arabicPeriod"/>
              <a:defRPr/>
            </a:pPr>
            <a:r>
              <a:rPr lang="es-ES_tradnl" sz="2800" dirty="0">
                <a:solidFill>
                  <a:srgbClr val="002060"/>
                </a:solidFill>
                <a:ea typeface="ヒラギノ角ゴ Pro W3" charset="-128"/>
              </a:rPr>
              <a:t>Directorios con equidad de </a:t>
            </a:r>
            <a:r>
              <a:rPr lang="es-ES_tradnl" sz="2800" dirty="0" smtClean="0">
                <a:solidFill>
                  <a:srgbClr val="002060"/>
                </a:solidFill>
                <a:ea typeface="ヒラギノ角ゴ Pro W3" charset="-128"/>
              </a:rPr>
              <a:t>género</a:t>
            </a:r>
            <a:r>
              <a:rPr lang="es-ES_tradnl" sz="2800" dirty="0">
                <a:solidFill>
                  <a:srgbClr val="002060"/>
                </a:solidFill>
                <a:ea typeface="ヒラギノ角ゴ Pro W3" charset="-128"/>
              </a:rPr>
              <a:t>.</a:t>
            </a:r>
          </a:p>
          <a:p>
            <a:pPr marL="514350" indent="-514350" algn="just" defTabSz="457200" fontAlgn="base">
              <a:lnSpc>
                <a:spcPct val="90000"/>
              </a:lnSpc>
              <a:spcBef>
                <a:spcPct val="20000"/>
              </a:spcBef>
              <a:spcAft>
                <a:spcPct val="0"/>
              </a:spcAft>
              <a:buFont typeface="+mj-lt"/>
              <a:buAutoNum type="arabicPeriod"/>
              <a:defRPr/>
            </a:pPr>
            <a:r>
              <a:rPr lang="es-ES_tradnl" sz="2800" dirty="0">
                <a:solidFill>
                  <a:srgbClr val="002060"/>
                </a:solidFill>
                <a:ea typeface="ヒラギノ角ゴ Pro W3" charset="-128"/>
              </a:rPr>
              <a:t>Causales de pérdida de fuero.</a:t>
            </a:r>
          </a:p>
          <a:p>
            <a:pPr marL="514350" indent="-514350" algn="just" defTabSz="457200" fontAlgn="base">
              <a:lnSpc>
                <a:spcPct val="90000"/>
              </a:lnSpc>
              <a:spcBef>
                <a:spcPct val="20000"/>
              </a:spcBef>
              <a:spcAft>
                <a:spcPct val="0"/>
              </a:spcAft>
              <a:buFont typeface="+mj-lt"/>
              <a:buAutoNum type="arabicPeriod"/>
              <a:defRPr/>
            </a:pPr>
            <a:r>
              <a:rPr lang="es-ES_tradnl" sz="2800" dirty="0" smtClean="0">
                <a:solidFill>
                  <a:srgbClr val="002060"/>
                </a:solidFill>
                <a:ea typeface="ヒラギノ角ゴ Pro W3" charset="-128"/>
              </a:rPr>
              <a:t>Otras</a:t>
            </a:r>
            <a:endParaRPr lang="es-ES_tradnl" sz="2800" dirty="0">
              <a:solidFill>
                <a:srgbClr val="002060"/>
              </a:solidFill>
              <a:ea typeface="ヒラギノ角ゴ Pro W3" charset="-128"/>
            </a:endParaRPr>
          </a:p>
        </p:txBody>
      </p:sp>
      <p:sp>
        <p:nvSpPr>
          <p:cNvPr id="60419" name="Rectangle 3"/>
          <p:cNvSpPr>
            <a:spLocks noChangeArrowheads="1"/>
          </p:cNvSpPr>
          <p:nvPr/>
        </p:nvSpPr>
        <p:spPr bwMode="auto">
          <a:xfrm>
            <a:off x="1913892" y="332656"/>
            <a:ext cx="7467600" cy="1440160"/>
          </a:xfrm>
          <a:prstGeom prst="rect">
            <a:avLst/>
          </a:prstGeom>
          <a:solidFill>
            <a:schemeClr val="bg2"/>
          </a:solidFill>
          <a:ln w="9525">
            <a:noFill/>
            <a:miter lim="800000"/>
            <a:headEnd/>
            <a:tailEnd/>
          </a:ln>
        </p:spPr>
        <p:txBody>
          <a:bodyPr anchor="ctr"/>
          <a:lstStyle/>
          <a:p>
            <a:pPr lvl="1" algn="ctr" defTabSz="457200" fontAlgn="base">
              <a:spcBef>
                <a:spcPct val="0"/>
              </a:spcBef>
              <a:spcAft>
                <a:spcPct val="0"/>
              </a:spcAft>
              <a:defRPr/>
            </a:pPr>
            <a:r>
              <a:rPr lang="es-ES_tradnl" sz="3600" b="1" dirty="0">
                <a:solidFill>
                  <a:srgbClr val="002060"/>
                </a:solidFill>
                <a:ea typeface="ヒラギノ角ゴ Pro W3" charset="-128"/>
              </a:rPr>
              <a:t>CONTENIDOS DE LA REFORMA LABORAL EN MATERIA DE ORGANIZACIONES SINDICALES</a:t>
            </a:r>
            <a:endParaRPr lang="es-ES_tradnl" sz="4400" dirty="0">
              <a:solidFill>
                <a:srgbClr val="002060"/>
              </a:solidFill>
              <a:ea typeface="ヒラギノ角ゴ Pro W3" charset="-128"/>
            </a:endParaRPr>
          </a:p>
        </p:txBody>
      </p:sp>
      <p:pic>
        <p:nvPicPr>
          <p:cNvPr id="3" name="Imagen 2"/>
          <p:cNvPicPr>
            <a:picLocks noChangeAspect="1"/>
          </p:cNvPicPr>
          <p:nvPr/>
        </p:nvPicPr>
        <p:blipFill>
          <a:blip r:embed="rId2"/>
          <a:stretch>
            <a:fillRect/>
          </a:stretch>
        </p:blipFill>
        <p:spPr>
          <a:xfrm>
            <a:off x="7625265" y="1885392"/>
            <a:ext cx="4552950" cy="4572000"/>
          </a:xfrm>
          <a:prstGeom prst="rect">
            <a:avLst/>
          </a:prstGeom>
        </p:spPr>
      </p:pic>
    </p:spTree>
    <p:extLst>
      <p:ext uri="{BB962C8B-B14F-4D97-AF65-F5344CB8AC3E}">
        <p14:creationId xmlns:p14="http://schemas.microsoft.com/office/powerpoint/2010/main" val="1180361410"/>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sz="3200" dirty="0"/>
              <a:t>Que se entiende por Piso de la </a:t>
            </a:r>
            <a:r>
              <a:rPr lang="es-CL" sz="3200" dirty="0" smtClean="0"/>
              <a:t>Negociación Colectiva </a:t>
            </a:r>
            <a:r>
              <a:rPr lang="es-CL" sz="3200" dirty="0"/>
              <a:t>(art. 336)</a:t>
            </a:r>
          </a:p>
        </p:txBody>
      </p:sp>
      <p:sp>
        <p:nvSpPr>
          <p:cNvPr id="3" name="Marcador de contenido 2"/>
          <p:cNvSpPr>
            <a:spLocks noGrp="1"/>
          </p:cNvSpPr>
          <p:nvPr>
            <p:ph idx="1"/>
          </p:nvPr>
        </p:nvSpPr>
        <p:spPr>
          <a:xfrm>
            <a:off x="1676401" y="1477962"/>
            <a:ext cx="8177213" cy="5313710"/>
          </a:xfrm>
        </p:spPr>
        <p:txBody>
          <a:bodyPr/>
          <a:lstStyle/>
          <a:p>
            <a:pPr marL="457200" indent="-457200" algn="just">
              <a:buFont typeface="+mj-lt"/>
              <a:buAutoNum type="arabicPeriod"/>
            </a:pPr>
            <a:r>
              <a:rPr lang="es-CL" dirty="0" smtClean="0">
                <a:solidFill>
                  <a:schemeClr val="tx1"/>
                </a:solidFill>
              </a:rPr>
              <a:t>En caso de que haya instrumento colectivo vigente, se entenderá por piso de la negociación:</a:t>
            </a:r>
          </a:p>
          <a:p>
            <a:pPr marL="857250" lvl="1" indent="-457200" algn="just">
              <a:buFont typeface="+mj-lt"/>
              <a:buAutoNum type="alphaLcPeriod"/>
            </a:pPr>
            <a:r>
              <a:rPr lang="es-CL" dirty="0">
                <a:solidFill>
                  <a:schemeClr val="tx1"/>
                </a:solidFill>
              </a:rPr>
              <a:t>I</a:t>
            </a:r>
            <a:r>
              <a:rPr lang="es-CL" dirty="0" smtClean="0">
                <a:solidFill>
                  <a:schemeClr val="tx1"/>
                </a:solidFill>
              </a:rPr>
              <a:t>dénticas estipulaciones a las establecidas en el instrumento colectivo vigente, con los valores que corresponda pagar a la fecha de termino del contrato. </a:t>
            </a:r>
          </a:p>
          <a:p>
            <a:pPr marL="857250" lvl="1" indent="-457200" algn="just">
              <a:buFont typeface="+mj-lt"/>
              <a:buAutoNum type="alphaLcPeriod"/>
            </a:pPr>
            <a:r>
              <a:rPr lang="es-CL" dirty="0">
                <a:solidFill>
                  <a:schemeClr val="tx1"/>
                </a:solidFill>
              </a:rPr>
              <a:t>E</a:t>
            </a:r>
            <a:r>
              <a:rPr lang="es-CL" dirty="0" smtClean="0">
                <a:solidFill>
                  <a:schemeClr val="tx1"/>
                </a:solidFill>
              </a:rPr>
              <a:t>xcluyendo la </a:t>
            </a:r>
            <a:r>
              <a:rPr lang="es-CL" dirty="0" err="1" smtClean="0">
                <a:solidFill>
                  <a:schemeClr val="tx1"/>
                </a:solidFill>
              </a:rPr>
              <a:t>reajustabilidad</a:t>
            </a:r>
            <a:r>
              <a:rPr lang="es-CL" dirty="0" smtClean="0">
                <a:solidFill>
                  <a:schemeClr val="tx1"/>
                </a:solidFill>
              </a:rPr>
              <a:t> pactada, los incrementos reales pactados, los pactos sobre condiciones especiales de trabajo, los beneficios que se otorgan sólo por motivo de la firma del instrumento colectivo y el acuerdo de extensión de beneficios.</a:t>
            </a:r>
          </a:p>
          <a:p>
            <a:pPr marL="457200" indent="-457200" algn="just">
              <a:buFont typeface="+mj-lt"/>
              <a:buAutoNum type="arabicPeriod"/>
            </a:pPr>
            <a:endParaRPr lang="es-CL" dirty="0" smtClean="0">
              <a:solidFill>
                <a:schemeClr val="tx1"/>
              </a:solidFill>
            </a:endParaRPr>
          </a:p>
          <a:p>
            <a:pPr marL="457200" indent="-457200" algn="just">
              <a:buFont typeface="+mj-lt"/>
              <a:buAutoNum type="arabicPeriod"/>
            </a:pPr>
            <a:r>
              <a:rPr lang="es-CL" dirty="0" smtClean="0">
                <a:solidFill>
                  <a:schemeClr val="tx1"/>
                </a:solidFill>
              </a:rPr>
              <a:t>En caso de no existir instrumento colectivo vigente, la respuesta del empleador constituirá el piso de la negociación</a:t>
            </a:r>
            <a:r>
              <a:rPr lang="es-CL" dirty="0" smtClean="0"/>
              <a:t>.</a:t>
            </a:r>
          </a:p>
          <a:p>
            <a:pPr marL="0" indent="0">
              <a:buNone/>
            </a:pPr>
            <a:endParaRPr lang="es-CL" dirty="0" smtClean="0"/>
          </a:p>
          <a:p>
            <a:pPr marL="457200" indent="-457200">
              <a:buAutoNum type="alphaLcParenR"/>
            </a:pPr>
            <a:endParaRPr lang="es-CL" dirty="0"/>
          </a:p>
        </p:txBody>
      </p:sp>
      <p:sp>
        <p:nvSpPr>
          <p:cNvPr id="4" name="Rectángulo 3"/>
          <p:cNvSpPr/>
          <p:nvPr/>
        </p:nvSpPr>
        <p:spPr>
          <a:xfrm>
            <a:off x="2135560" y="5589240"/>
            <a:ext cx="7416824"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En caso que la respuesta del empleador no contenga el piso de la negociación, </a:t>
            </a:r>
            <a:r>
              <a:rPr lang="es-CL" dirty="0" smtClean="0">
                <a:solidFill>
                  <a:prstClr val="black"/>
                </a:solidFill>
              </a:rPr>
              <a:t>aquel </a:t>
            </a:r>
            <a:r>
              <a:rPr lang="es-CL" dirty="0">
                <a:solidFill>
                  <a:prstClr val="black"/>
                </a:solidFill>
              </a:rPr>
              <a:t>se </a:t>
            </a:r>
            <a:r>
              <a:rPr lang="es-CL" dirty="0" smtClean="0">
                <a:solidFill>
                  <a:prstClr val="black"/>
                </a:solidFill>
              </a:rPr>
              <a:t>entenderá incorporado </a:t>
            </a:r>
            <a:r>
              <a:rPr lang="es-CL" dirty="0">
                <a:solidFill>
                  <a:prstClr val="black"/>
                </a:solidFill>
              </a:rPr>
              <a:t>para todos los efectos legales.</a:t>
            </a:r>
          </a:p>
        </p:txBody>
      </p:sp>
    </p:spTree>
    <p:extLst>
      <p:ext uri="{BB962C8B-B14F-4D97-AF65-F5344CB8AC3E}">
        <p14:creationId xmlns:p14="http://schemas.microsoft.com/office/powerpoint/2010/main" val="3124516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sz="3200" dirty="0">
                <a:ln w="0"/>
                <a:solidFill>
                  <a:schemeClr val="tx1"/>
                </a:solidFill>
                <a:effectLst>
                  <a:outerShdw blurRad="38100" dist="19050" dir="2700000" algn="tl" rotWithShape="0">
                    <a:schemeClr val="dk1">
                      <a:alpha val="40000"/>
                    </a:schemeClr>
                  </a:outerShdw>
                </a:effectLst>
              </a:rPr>
              <a:t>IMPUGNACIONES Y RECLAMACIONES (ARTS. 339 y 340)</a:t>
            </a:r>
          </a:p>
        </p:txBody>
      </p:sp>
      <p:sp>
        <p:nvSpPr>
          <p:cNvPr id="3" name="Marcador de contenido 2"/>
          <p:cNvSpPr>
            <a:spLocks noGrp="1"/>
          </p:cNvSpPr>
          <p:nvPr>
            <p:ph idx="1"/>
          </p:nvPr>
        </p:nvSpPr>
        <p:spPr>
          <a:xfrm>
            <a:off x="1676401" y="5589240"/>
            <a:ext cx="7587952" cy="1202432"/>
          </a:xfrm>
        </p:spPr>
        <p:txBody>
          <a:bodyPr/>
          <a:lstStyle/>
          <a:p>
            <a:pPr marL="0" indent="0">
              <a:buNone/>
            </a:pPr>
            <a:r>
              <a:rPr lang="es-CL" dirty="0" smtClean="0"/>
              <a:t> </a:t>
            </a:r>
          </a:p>
          <a:p>
            <a:pPr marL="0" indent="0">
              <a:buNone/>
            </a:pPr>
            <a:r>
              <a:rPr lang="es-CL" dirty="0" smtClean="0"/>
              <a:t>                                                                                       </a:t>
            </a:r>
          </a:p>
          <a:p>
            <a:pPr marL="0" indent="0">
              <a:buNone/>
            </a:pPr>
            <a:endParaRPr lang="es-CL" dirty="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r>
              <a:rPr lang="es-CL" dirty="0" smtClean="0"/>
              <a:t>                                                                                         </a:t>
            </a:r>
            <a:endParaRPr lang="es-CL" dirty="0"/>
          </a:p>
        </p:txBody>
      </p:sp>
      <p:sp>
        <p:nvSpPr>
          <p:cNvPr id="10" name="Rectángulo redondeado 9"/>
          <p:cNvSpPr/>
          <p:nvPr/>
        </p:nvSpPr>
        <p:spPr>
          <a:xfrm>
            <a:off x="3582275" y="5589241"/>
            <a:ext cx="4248472" cy="111096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La interposición de las impugnaciones o reclamaciones no suspenderá el curso de la negociación colectiva.</a:t>
            </a:r>
          </a:p>
        </p:txBody>
      </p:sp>
      <p:graphicFrame>
        <p:nvGraphicFramePr>
          <p:cNvPr id="4" name="Diagrama 3"/>
          <p:cNvGraphicFramePr/>
          <p:nvPr>
            <p:extLst/>
          </p:nvPr>
        </p:nvGraphicFramePr>
        <p:xfrm>
          <a:off x="3071664" y="14103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8880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sz="2000" b="1" dirty="0">
                <a:solidFill>
                  <a:schemeClr val="tx1"/>
                </a:solidFill>
              </a:rPr>
              <a:t>IMPUGNACIONES Y RECLAMACIONES (ART. 339)</a:t>
            </a:r>
            <a:br>
              <a:rPr lang="es-CL" sz="2000" b="1" dirty="0">
                <a:solidFill>
                  <a:schemeClr val="tx1"/>
                </a:solidFill>
              </a:rPr>
            </a:br>
            <a:r>
              <a:rPr lang="es-CL" sz="2000" b="1" dirty="0">
                <a:solidFill>
                  <a:schemeClr val="tx1"/>
                </a:solidFill>
              </a:rPr>
              <a:t>¿QUIÉN LAS RESUELVE?</a:t>
            </a:r>
          </a:p>
        </p:txBody>
      </p:sp>
      <p:sp>
        <p:nvSpPr>
          <p:cNvPr id="3" name="Marcador de contenido 2"/>
          <p:cNvSpPr>
            <a:spLocks noGrp="1"/>
          </p:cNvSpPr>
          <p:nvPr>
            <p:ph idx="1"/>
          </p:nvPr>
        </p:nvSpPr>
        <p:spPr>
          <a:xfrm>
            <a:off x="1676401" y="5589240"/>
            <a:ext cx="7587952" cy="1202432"/>
          </a:xfrm>
        </p:spPr>
        <p:txBody>
          <a:bodyPr/>
          <a:lstStyle/>
          <a:p>
            <a:pPr marL="0" indent="0">
              <a:buNone/>
            </a:pPr>
            <a:r>
              <a:rPr lang="es-CL" dirty="0" smtClean="0"/>
              <a:t> </a:t>
            </a:r>
          </a:p>
          <a:p>
            <a:pPr marL="0" indent="0">
              <a:buNone/>
            </a:pPr>
            <a:r>
              <a:rPr lang="es-CL" dirty="0" smtClean="0"/>
              <a:t>                                                                                       </a:t>
            </a:r>
          </a:p>
          <a:p>
            <a:pPr marL="0" indent="0">
              <a:buNone/>
            </a:pPr>
            <a:endParaRPr lang="es-CL" dirty="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r>
              <a:rPr lang="es-CL" dirty="0" smtClean="0"/>
              <a:t>                                                                                         </a:t>
            </a:r>
            <a:endParaRPr lang="es-CL" dirty="0"/>
          </a:p>
        </p:txBody>
      </p:sp>
      <p:graphicFrame>
        <p:nvGraphicFramePr>
          <p:cNvPr id="4" name="Diagrama 3"/>
          <p:cNvGraphicFramePr/>
          <p:nvPr>
            <p:extLst/>
          </p:nvPr>
        </p:nvGraphicFramePr>
        <p:xfrm>
          <a:off x="2999656"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827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sz="2000" b="1" dirty="0">
                <a:solidFill>
                  <a:schemeClr val="tx1"/>
                </a:solidFill>
              </a:rPr>
              <a:t>IMPUGNACIONES Y RECLAMACIONES (ART. 340)</a:t>
            </a:r>
            <a:br>
              <a:rPr lang="es-CL" sz="2000" b="1" dirty="0">
                <a:solidFill>
                  <a:schemeClr val="tx1"/>
                </a:solidFill>
              </a:rPr>
            </a:br>
            <a:r>
              <a:rPr lang="es-CL" sz="2000" b="1" dirty="0">
                <a:solidFill>
                  <a:schemeClr val="tx1"/>
                </a:solidFill>
              </a:rPr>
              <a:t>¿CUAL ES EL PLAZO DE FORMULACIÓN Y DONDE SE FORMULAN?</a:t>
            </a:r>
          </a:p>
        </p:txBody>
      </p:sp>
      <p:sp>
        <p:nvSpPr>
          <p:cNvPr id="3" name="Marcador de contenido 2"/>
          <p:cNvSpPr>
            <a:spLocks noGrp="1"/>
          </p:cNvSpPr>
          <p:nvPr>
            <p:ph idx="1"/>
          </p:nvPr>
        </p:nvSpPr>
        <p:spPr>
          <a:xfrm>
            <a:off x="1676401" y="5589240"/>
            <a:ext cx="7587952" cy="1202432"/>
          </a:xfrm>
        </p:spPr>
        <p:txBody>
          <a:bodyPr/>
          <a:lstStyle/>
          <a:p>
            <a:pPr marL="0" indent="0">
              <a:buNone/>
            </a:pPr>
            <a:r>
              <a:rPr lang="es-CL" dirty="0" smtClean="0"/>
              <a:t> </a:t>
            </a:r>
          </a:p>
          <a:p>
            <a:pPr marL="0" indent="0">
              <a:buNone/>
            </a:pPr>
            <a:r>
              <a:rPr lang="es-CL" dirty="0" smtClean="0"/>
              <a:t>                                                                                       </a:t>
            </a:r>
          </a:p>
          <a:p>
            <a:pPr marL="0" indent="0">
              <a:buNone/>
            </a:pPr>
            <a:endParaRPr lang="es-CL" dirty="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r>
              <a:rPr lang="es-CL" dirty="0" smtClean="0"/>
              <a:t>                                                                                         </a:t>
            </a:r>
            <a:endParaRPr lang="es-CL" dirty="0"/>
          </a:p>
        </p:txBody>
      </p:sp>
      <p:graphicFrame>
        <p:nvGraphicFramePr>
          <p:cNvPr id="4" name="Diagrama 3"/>
          <p:cNvGraphicFramePr/>
          <p:nvPr>
            <p:extLst>
              <p:ext uri="{D42A27DB-BD31-4B8C-83A1-F6EECF244321}">
                <p14:modId xmlns:p14="http://schemas.microsoft.com/office/powerpoint/2010/main" val="3216443735"/>
              </p:ext>
            </p:extLst>
          </p:nvPr>
        </p:nvGraphicFramePr>
        <p:xfrm>
          <a:off x="3194641" y="1525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452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sz="2800" dirty="0">
                <a:solidFill>
                  <a:schemeClr val="tx1"/>
                </a:solidFill>
              </a:rPr>
              <a:t>Procedimiento  reclamación e impugnación.</a:t>
            </a:r>
            <a:br>
              <a:rPr lang="es-CL" sz="2800" dirty="0">
                <a:solidFill>
                  <a:schemeClr val="tx1"/>
                </a:solidFill>
              </a:rPr>
            </a:br>
            <a:r>
              <a:rPr lang="es-CL" sz="2800" dirty="0">
                <a:solidFill>
                  <a:schemeClr val="tx1"/>
                </a:solidFill>
              </a:rPr>
              <a:t>Art. 340</a:t>
            </a:r>
          </a:p>
        </p:txBody>
      </p:sp>
      <p:grpSp>
        <p:nvGrpSpPr>
          <p:cNvPr id="3" name="Grupo 2"/>
          <p:cNvGrpSpPr/>
          <p:nvPr/>
        </p:nvGrpSpPr>
        <p:grpSpPr>
          <a:xfrm>
            <a:off x="1679877" y="908720"/>
            <a:ext cx="9096642" cy="5688632"/>
            <a:chOff x="155878" y="1988834"/>
            <a:chExt cx="8664593" cy="4324177"/>
          </a:xfrm>
        </p:grpSpPr>
        <p:sp>
          <p:nvSpPr>
            <p:cNvPr id="5" name="Forma libre 4"/>
            <p:cNvSpPr/>
            <p:nvPr/>
          </p:nvSpPr>
          <p:spPr>
            <a:xfrm>
              <a:off x="155878" y="2946436"/>
              <a:ext cx="2072823" cy="2294559"/>
            </a:xfrm>
            <a:custGeom>
              <a:avLst/>
              <a:gdLst>
                <a:gd name="connsiteX0" fmla="*/ 0 w 2098721"/>
                <a:gd name="connsiteY0" fmla="*/ 195564 h 1955636"/>
                <a:gd name="connsiteX1" fmla="*/ 195564 w 2098721"/>
                <a:gd name="connsiteY1" fmla="*/ 0 h 1955636"/>
                <a:gd name="connsiteX2" fmla="*/ 1903157 w 2098721"/>
                <a:gd name="connsiteY2" fmla="*/ 0 h 1955636"/>
                <a:gd name="connsiteX3" fmla="*/ 2098721 w 2098721"/>
                <a:gd name="connsiteY3" fmla="*/ 195564 h 1955636"/>
                <a:gd name="connsiteX4" fmla="*/ 2098721 w 2098721"/>
                <a:gd name="connsiteY4" fmla="*/ 1760072 h 1955636"/>
                <a:gd name="connsiteX5" fmla="*/ 1903157 w 2098721"/>
                <a:gd name="connsiteY5" fmla="*/ 1955636 h 1955636"/>
                <a:gd name="connsiteX6" fmla="*/ 195564 w 2098721"/>
                <a:gd name="connsiteY6" fmla="*/ 1955636 h 1955636"/>
                <a:gd name="connsiteX7" fmla="*/ 0 w 2098721"/>
                <a:gd name="connsiteY7" fmla="*/ 1760072 h 1955636"/>
                <a:gd name="connsiteX8" fmla="*/ 0 w 2098721"/>
                <a:gd name="connsiteY8" fmla="*/ 195564 h 195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721" h="1955636">
                  <a:moveTo>
                    <a:pt x="0" y="195564"/>
                  </a:moveTo>
                  <a:cubicBezTo>
                    <a:pt x="0" y="87557"/>
                    <a:pt x="87557" y="0"/>
                    <a:pt x="195564" y="0"/>
                  </a:cubicBezTo>
                  <a:lnTo>
                    <a:pt x="1903157" y="0"/>
                  </a:lnTo>
                  <a:cubicBezTo>
                    <a:pt x="2011164" y="0"/>
                    <a:pt x="2098721" y="87557"/>
                    <a:pt x="2098721" y="195564"/>
                  </a:cubicBezTo>
                  <a:lnTo>
                    <a:pt x="2098721" y="1760072"/>
                  </a:lnTo>
                  <a:cubicBezTo>
                    <a:pt x="2098721" y="1868079"/>
                    <a:pt x="2011164" y="1955636"/>
                    <a:pt x="1903157" y="1955636"/>
                  </a:cubicBezTo>
                  <a:lnTo>
                    <a:pt x="195564" y="1955636"/>
                  </a:lnTo>
                  <a:cubicBezTo>
                    <a:pt x="87557" y="1955636"/>
                    <a:pt x="0" y="1868079"/>
                    <a:pt x="0" y="1760072"/>
                  </a:cubicBezTo>
                  <a:lnTo>
                    <a:pt x="0" y="1955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8830" tIns="168830" rIns="168830" bIns="587895" numCol="1" spcCol="1270" anchor="t" anchorCtr="0">
              <a:noAutofit/>
            </a:bodyPr>
            <a:lstStyle/>
            <a:p>
              <a:pPr marL="114300" lvl="1" indent="-114300" algn="just"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latin typeface="Arial" panose="020B0604020202020204" pitchFamily="34" charset="0"/>
                  <a:cs typeface="Arial" panose="020B0604020202020204" pitchFamily="34" charset="0"/>
                </a:rPr>
                <a:t>La Inspección del Trabajo citará, por correo electrónico,  a audiencia a las partes la que se llevará a cabo dentro de los 5 días siguientes.</a:t>
              </a:r>
            </a:p>
          </p:txBody>
        </p:sp>
        <p:sp>
          <p:nvSpPr>
            <p:cNvPr id="6" name="Forma 5"/>
            <p:cNvSpPr/>
            <p:nvPr/>
          </p:nvSpPr>
          <p:spPr>
            <a:xfrm>
              <a:off x="1319264" y="3526702"/>
              <a:ext cx="1885187" cy="1885187"/>
            </a:xfrm>
            <a:prstGeom prst="leftCircularArrow">
              <a:avLst>
                <a:gd name="adj1" fmla="val 2372"/>
                <a:gd name="adj2" fmla="val 286558"/>
                <a:gd name="adj3" fmla="val 2061777"/>
                <a:gd name="adj4" fmla="val 9024198"/>
                <a:gd name="adj5" fmla="val 276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orma libre 6"/>
            <p:cNvSpPr/>
            <p:nvPr/>
          </p:nvSpPr>
          <p:spPr>
            <a:xfrm>
              <a:off x="634267" y="4594859"/>
              <a:ext cx="1488672" cy="591995"/>
            </a:xfrm>
            <a:custGeom>
              <a:avLst/>
              <a:gdLst>
                <a:gd name="connsiteX0" fmla="*/ 0 w 1488672"/>
                <a:gd name="connsiteY0" fmla="*/ 59200 h 591995"/>
                <a:gd name="connsiteX1" fmla="*/ 59200 w 1488672"/>
                <a:gd name="connsiteY1" fmla="*/ 0 h 591995"/>
                <a:gd name="connsiteX2" fmla="*/ 1429473 w 1488672"/>
                <a:gd name="connsiteY2" fmla="*/ 0 h 591995"/>
                <a:gd name="connsiteX3" fmla="*/ 1488673 w 1488672"/>
                <a:gd name="connsiteY3" fmla="*/ 59200 h 591995"/>
                <a:gd name="connsiteX4" fmla="*/ 1488672 w 1488672"/>
                <a:gd name="connsiteY4" fmla="*/ 532796 h 591995"/>
                <a:gd name="connsiteX5" fmla="*/ 1429472 w 1488672"/>
                <a:gd name="connsiteY5" fmla="*/ 591996 h 591995"/>
                <a:gd name="connsiteX6" fmla="*/ 59200 w 1488672"/>
                <a:gd name="connsiteY6" fmla="*/ 591995 h 591995"/>
                <a:gd name="connsiteX7" fmla="*/ 0 w 1488672"/>
                <a:gd name="connsiteY7" fmla="*/ 532795 h 591995"/>
                <a:gd name="connsiteX8" fmla="*/ 0 w 1488672"/>
                <a:gd name="connsiteY8" fmla="*/ 59200 h 5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672" h="591995">
                  <a:moveTo>
                    <a:pt x="0" y="59200"/>
                  </a:moveTo>
                  <a:cubicBezTo>
                    <a:pt x="0" y="26505"/>
                    <a:pt x="26505" y="0"/>
                    <a:pt x="59200" y="0"/>
                  </a:cubicBezTo>
                  <a:lnTo>
                    <a:pt x="1429473" y="0"/>
                  </a:lnTo>
                  <a:cubicBezTo>
                    <a:pt x="1462168" y="0"/>
                    <a:pt x="1488673" y="26505"/>
                    <a:pt x="1488673" y="59200"/>
                  </a:cubicBezTo>
                  <a:cubicBezTo>
                    <a:pt x="1488673" y="217065"/>
                    <a:pt x="1488672" y="374931"/>
                    <a:pt x="1488672" y="532796"/>
                  </a:cubicBezTo>
                  <a:cubicBezTo>
                    <a:pt x="1488672" y="565491"/>
                    <a:pt x="1462167" y="591996"/>
                    <a:pt x="1429472" y="591996"/>
                  </a:cubicBezTo>
                  <a:lnTo>
                    <a:pt x="59200" y="591995"/>
                  </a:lnTo>
                  <a:cubicBezTo>
                    <a:pt x="26505" y="591995"/>
                    <a:pt x="0" y="565490"/>
                    <a:pt x="0" y="532795"/>
                  </a:cubicBezTo>
                  <a:lnTo>
                    <a:pt x="0" y="59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009" tIns="35119" rIns="44009" bIns="35119" numCol="1" spcCol="1270" anchor="ctr" anchorCtr="0">
              <a:noAutofit/>
            </a:bodyPr>
            <a:lstStyle/>
            <a:p>
              <a:pPr algn="ctr" defTabSz="622300" fontAlgn="base">
                <a:lnSpc>
                  <a:spcPct val="90000"/>
                </a:lnSpc>
                <a:spcBef>
                  <a:spcPct val="0"/>
                </a:spcBef>
                <a:spcAft>
                  <a:spcPct val="35000"/>
                </a:spcAft>
              </a:pPr>
              <a:r>
                <a:rPr lang="es-CL" sz="1400" dirty="0">
                  <a:solidFill>
                    <a:prstClr val="white"/>
                  </a:solidFill>
                </a:rPr>
                <a:t>CITACIÓN A AUDIENCIA</a:t>
              </a:r>
            </a:p>
          </p:txBody>
        </p:sp>
        <p:sp>
          <p:nvSpPr>
            <p:cNvPr id="8" name="Forma libre 7"/>
            <p:cNvSpPr/>
            <p:nvPr/>
          </p:nvSpPr>
          <p:spPr>
            <a:xfrm>
              <a:off x="2467491" y="2960927"/>
              <a:ext cx="1869597" cy="3133139"/>
            </a:xfrm>
            <a:custGeom>
              <a:avLst/>
              <a:gdLst>
                <a:gd name="connsiteX0" fmla="*/ 0 w 1869597"/>
                <a:gd name="connsiteY0" fmla="*/ 186960 h 1918713"/>
                <a:gd name="connsiteX1" fmla="*/ 186960 w 1869597"/>
                <a:gd name="connsiteY1" fmla="*/ 0 h 1918713"/>
                <a:gd name="connsiteX2" fmla="*/ 1682637 w 1869597"/>
                <a:gd name="connsiteY2" fmla="*/ 0 h 1918713"/>
                <a:gd name="connsiteX3" fmla="*/ 1869597 w 1869597"/>
                <a:gd name="connsiteY3" fmla="*/ 186960 h 1918713"/>
                <a:gd name="connsiteX4" fmla="*/ 1869597 w 1869597"/>
                <a:gd name="connsiteY4" fmla="*/ 1731753 h 1918713"/>
                <a:gd name="connsiteX5" fmla="*/ 1682637 w 1869597"/>
                <a:gd name="connsiteY5" fmla="*/ 1918713 h 1918713"/>
                <a:gd name="connsiteX6" fmla="*/ 186960 w 1869597"/>
                <a:gd name="connsiteY6" fmla="*/ 1918713 h 1918713"/>
                <a:gd name="connsiteX7" fmla="*/ 0 w 1869597"/>
                <a:gd name="connsiteY7" fmla="*/ 1731753 h 1918713"/>
                <a:gd name="connsiteX8" fmla="*/ 0 w 1869597"/>
                <a:gd name="connsiteY8" fmla="*/ 186960 h 191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9597" h="1918713">
                  <a:moveTo>
                    <a:pt x="0" y="186960"/>
                  </a:moveTo>
                  <a:cubicBezTo>
                    <a:pt x="0" y="83705"/>
                    <a:pt x="83705" y="0"/>
                    <a:pt x="186960" y="0"/>
                  </a:cubicBezTo>
                  <a:lnTo>
                    <a:pt x="1682637" y="0"/>
                  </a:lnTo>
                  <a:cubicBezTo>
                    <a:pt x="1785892" y="0"/>
                    <a:pt x="1869597" y="83705"/>
                    <a:pt x="1869597" y="186960"/>
                  </a:cubicBezTo>
                  <a:lnTo>
                    <a:pt x="1869597" y="1731753"/>
                  </a:lnTo>
                  <a:cubicBezTo>
                    <a:pt x="1869597" y="1835008"/>
                    <a:pt x="1785892" y="1918713"/>
                    <a:pt x="1682637" y="1918713"/>
                  </a:cubicBezTo>
                  <a:lnTo>
                    <a:pt x="186960" y="1918713"/>
                  </a:lnTo>
                  <a:cubicBezTo>
                    <a:pt x="83705" y="1918713"/>
                    <a:pt x="0" y="1835008"/>
                    <a:pt x="0" y="1731753"/>
                  </a:cubicBezTo>
                  <a:lnTo>
                    <a:pt x="0" y="18696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980" tIns="579133" rIns="167980" bIns="167980" numCol="1" spcCol="1270" anchor="t" anchorCtr="0">
              <a:noAutofit/>
            </a:bodyPr>
            <a:lstStyle/>
            <a:p>
              <a:pPr marL="57150" lvl="1" indent="-57150" algn="just" defTabSz="488950" fontAlgn="base">
                <a:lnSpc>
                  <a:spcPct val="90000"/>
                </a:lnSpc>
                <a:spcBef>
                  <a:spcPct val="0"/>
                </a:spcBef>
                <a:spcAft>
                  <a:spcPct val="15000"/>
                </a:spcAft>
                <a:buFontTx/>
                <a:buChar char="••"/>
              </a:pPr>
              <a:endParaRPr lang="es-CL" sz="1400" dirty="0">
                <a:solidFill>
                  <a:prstClr val="black">
                    <a:hueOff val="0"/>
                    <a:satOff val="0"/>
                    <a:lumOff val="0"/>
                    <a:alphaOff val="0"/>
                  </a:prstClr>
                </a:solidFill>
              </a:endParaRPr>
            </a:p>
            <a:p>
              <a:pPr marL="57150" lvl="1" indent="-57150" algn="just" defTabSz="488950" fontAlgn="base">
                <a:lnSpc>
                  <a:spcPct val="90000"/>
                </a:lnSpc>
                <a:spcBef>
                  <a:spcPct val="0"/>
                </a:spcBef>
                <a:spcAft>
                  <a:spcPct val="15000"/>
                </a:spcAft>
                <a:buFontTx/>
                <a:buChar char="••"/>
              </a:pPr>
              <a:r>
                <a:rPr lang="es-CL" sz="1600" dirty="0">
                  <a:solidFill>
                    <a:prstClr val="black">
                      <a:hueOff val="0"/>
                      <a:satOff val="0"/>
                      <a:lumOff val="0"/>
                      <a:alphaOff val="0"/>
                    </a:prstClr>
                  </a:solidFill>
                  <a:latin typeface="Arial" panose="020B0604020202020204" pitchFamily="34" charset="0"/>
                  <a:cs typeface="Arial" panose="020B0604020202020204" pitchFamily="34" charset="0"/>
                </a:rPr>
                <a:t>Las partes deberán concurrir con todos los antecedentes necesarios y la documentación solicitada en la citación.</a:t>
              </a:r>
            </a:p>
            <a:p>
              <a:pPr marL="57150" lvl="1" indent="-57150" algn="just" defTabSz="488950" fontAlgn="base">
                <a:lnSpc>
                  <a:spcPct val="90000"/>
                </a:lnSpc>
                <a:spcBef>
                  <a:spcPct val="0"/>
                </a:spcBef>
                <a:spcAft>
                  <a:spcPct val="15000"/>
                </a:spcAft>
                <a:buFontTx/>
                <a:buChar char="••"/>
              </a:pPr>
              <a:r>
                <a:rPr lang="es-CL" sz="1600" dirty="0">
                  <a:solidFill>
                    <a:prstClr val="black">
                      <a:hueOff val="0"/>
                      <a:satOff val="0"/>
                      <a:lumOff val="0"/>
                      <a:alphaOff val="0"/>
                    </a:prstClr>
                  </a:solidFill>
                  <a:latin typeface="Arial" panose="020B0604020202020204" pitchFamily="34" charset="0"/>
                  <a:cs typeface="Arial" panose="020B0604020202020204" pitchFamily="34" charset="0"/>
                </a:rPr>
                <a:t>La Inspección del Trabajo instará a llegar a un acuerdo a las partes.</a:t>
              </a:r>
            </a:p>
          </p:txBody>
        </p:sp>
        <p:sp>
          <p:nvSpPr>
            <p:cNvPr id="9" name="Flecha circular 8"/>
            <p:cNvSpPr/>
            <p:nvPr/>
          </p:nvSpPr>
          <p:spPr>
            <a:xfrm>
              <a:off x="3495495" y="2351814"/>
              <a:ext cx="2204536" cy="2204536"/>
            </a:xfrm>
            <a:prstGeom prst="circularArrow">
              <a:avLst>
                <a:gd name="adj1" fmla="val 2028"/>
                <a:gd name="adj2" fmla="val 243120"/>
                <a:gd name="adj3" fmla="val 19581575"/>
                <a:gd name="adj4" fmla="val 12575716"/>
                <a:gd name="adj5" fmla="val 2366"/>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orma libre 9"/>
            <p:cNvSpPr/>
            <p:nvPr/>
          </p:nvSpPr>
          <p:spPr>
            <a:xfrm>
              <a:off x="2937080" y="2933624"/>
              <a:ext cx="1488672" cy="591995"/>
            </a:xfrm>
            <a:custGeom>
              <a:avLst/>
              <a:gdLst>
                <a:gd name="connsiteX0" fmla="*/ 0 w 1488672"/>
                <a:gd name="connsiteY0" fmla="*/ 59200 h 591995"/>
                <a:gd name="connsiteX1" fmla="*/ 59200 w 1488672"/>
                <a:gd name="connsiteY1" fmla="*/ 0 h 591995"/>
                <a:gd name="connsiteX2" fmla="*/ 1429473 w 1488672"/>
                <a:gd name="connsiteY2" fmla="*/ 0 h 591995"/>
                <a:gd name="connsiteX3" fmla="*/ 1488673 w 1488672"/>
                <a:gd name="connsiteY3" fmla="*/ 59200 h 591995"/>
                <a:gd name="connsiteX4" fmla="*/ 1488672 w 1488672"/>
                <a:gd name="connsiteY4" fmla="*/ 532796 h 591995"/>
                <a:gd name="connsiteX5" fmla="*/ 1429472 w 1488672"/>
                <a:gd name="connsiteY5" fmla="*/ 591996 h 591995"/>
                <a:gd name="connsiteX6" fmla="*/ 59200 w 1488672"/>
                <a:gd name="connsiteY6" fmla="*/ 591995 h 591995"/>
                <a:gd name="connsiteX7" fmla="*/ 0 w 1488672"/>
                <a:gd name="connsiteY7" fmla="*/ 532795 h 591995"/>
                <a:gd name="connsiteX8" fmla="*/ 0 w 1488672"/>
                <a:gd name="connsiteY8" fmla="*/ 59200 h 5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672" h="591995">
                  <a:moveTo>
                    <a:pt x="0" y="59200"/>
                  </a:moveTo>
                  <a:cubicBezTo>
                    <a:pt x="0" y="26505"/>
                    <a:pt x="26505" y="0"/>
                    <a:pt x="59200" y="0"/>
                  </a:cubicBezTo>
                  <a:lnTo>
                    <a:pt x="1429473" y="0"/>
                  </a:lnTo>
                  <a:cubicBezTo>
                    <a:pt x="1462168" y="0"/>
                    <a:pt x="1488673" y="26505"/>
                    <a:pt x="1488673" y="59200"/>
                  </a:cubicBezTo>
                  <a:cubicBezTo>
                    <a:pt x="1488673" y="217065"/>
                    <a:pt x="1488672" y="374931"/>
                    <a:pt x="1488672" y="532796"/>
                  </a:cubicBezTo>
                  <a:cubicBezTo>
                    <a:pt x="1488672" y="565491"/>
                    <a:pt x="1462167" y="591996"/>
                    <a:pt x="1429472" y="591996"/>
                  </a:cubicBezTo>
                  <a:lnTo>
                    <a:pt x="59200" y="591995"/>
                  </a:lnTo>
                  <a:cubicBezTo>
                    <a:pt x="26505" y="591995"/>
                    <a:pt x="0" y="565490"/>
                    <a:pt x="0" y="532795"/>
                  </a:cubicBezTo>
                  <a:lnTo>
                    <a:pt x="0" y="59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009" tIns="35119" rIns="44009" bIns="35119" numCol="1" spcCol="1270" anchor="ctr" anchorCtr="0">
              <a:noAutofit/>
            </a:bodyPr>
            <a:lstStyle/>
            <a:p>
              <a:pPr algn="ctr" defTabSz="622300" fontAlgn="base">
                <a:lnSpc>
                  <a:spcPct val="90000"/>
                </a:lnSpc>
                <a:spcBef>
                  <a:spcPct val="0"/>
                </a:spcBef>
                <a:spcAft>
                  <a:spcPct val="35000"/>
                </a:spcAft>
              </a:pPr>
              <a:r>
                <a:rPr lang="es-CL" sz="1400" dirty="0">
                  <a:solidFill>
                    <a:prstClr val="white"/>
                  </a:solidFill>
                </a:rPr>
                <a:t>CELEBRACION AUDIENCIA</a:t>
              </a:r>
            </a:p>
          </p:txBody>
        </p:sp>
        <p:sp>
          <p:nvSpPr>
            <p:cNvPr id="11" name="Forma libre 10"/>
            <p:cNvSpPr/>
            <p:nvPr/>
          </p:nvSpPr>
          <p:spPr>
            <a:xfrm>
              <a:off x="4638645" y="2979995"/>
              <a:ext cx="2104616" cy="2260999"/>
            </a:xfrm>
            <a:custGeom>
              <a:avLst/>
              <a:gdLst>
                <a:gd name="connsiteX0" fmla="*/ 0 w 2104616"/>
                <a:gd name="connsiteY0" fmla="*/ 188803 h 1888034"/>
                <a:gd name="connsiteX1" fmla="*/ 188803 w 2104616"/>
                <a:gd name="connsiteY1" fmla="*/ 0 h 1888034"/>
                <a:gd name="connsiteX2" fmla="*/ 1915813 w 2104616"/>
                <a:gd name="connsiteY2" fmla="*/ 0 h 1888034"/>
                <a:gd name="connsiteX3" fmla="*/ 2104616 w 2104616"/>
                <a:gd name="connsiteY3" fmla="*/ 188803 h 1888034"/>
                <a:gd name="connsiteX4" fmla="*/ 2104616 w 2104616"/>
                <a:gd name="connsiteY4" fmla="*/ 1699231 h 1888034"/>
                <a:gd name="connsiteX5" fmla="*/ 1915813 w 2104616"/>
                <a:gd name="connsiteY5" fmla="*/ 1888034 h 1888034"/>
                <a:gd name="connsiteX6" fmla="*/ 188803 w 2104616"/>
                <a:gd name="connsiteY6" fmla="*/ 1888034 h 1888034"/>
                <a:gd name="connsiteX7" fmla="*/ 0 w 2104616"/>
                <a:gd name="connsiteY7" fmla="*/ 1699231 h 1888034"/>
                <a:gd name="connsiteX8" fmla="*/ 0 w 2104616"/>
                <a:gd name="connsiteY8" fmla="*/ 188803 h 188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616" h="1888034">
                  <a:moveTo>
                    <a:pt x="0" y="188803"/>
                  </a:moveTo>
                  <a:cubicBezTo>
                    <a:pt x="0" y="84530"/>
                    <a:pt x="84530" y="0"/>
                    <a:pt x="188803" y="0"/>
                  </a:cubicBezTo>
                  <a:lnTo>
                    <a:pt x="1915813" y="0"/>
                  </a:lnTo>
                  <a:cubicBezTo>
                    <a:pt x="2020086" y="0"/>
                    <a:pt x="2104616" y="84530"/>
                    <a:pt x="2104616" y="188803"/>
                  </a:cubicBezTo>
                  <a:lnTo>
                    <a:pt x="2104616" y="1699231"/>
                  </a:lnTo>
                  <a:cubicBezTo>
                    <a:pt x="2104616" y="1803504"/>
                    <a:pt x="2020086" y="1888034"/>
                    <a:pt x="1915813" y="1888034"/>
                  </a:cubicBezTo>
                  <a:lnTo>
                    <a:pt x="188803" y="1888034"/>
                  </a:lnTo>
                  <a:cubicBezTo>
                    <a:pt x="84530" y="1888034"/>
                    <a:pt x="0" y="1803504"/>
                    <a:pt x="0" y="1699231"/>
                  </a:cubicBezTo>
                  <a:lnTo>
                    <a:pt x="0" y="1888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274" tIns="167274" rIns="167274" bIns="571853" numCol="1" spcCol="1270" anchor="t" anchorCtr="0">
              <a:noAutofit/>
            </a:bodyPr>
            <a:lstStyle/>
            <a:p>
              <a:pPr marL="57150" lvl="1" indent="-57150" defTabSz="488950" fontAlgn="base">
                <a:lnSpc>
                  <a:spcPct val="90000"/>
                </a:lnSpc>
                <a:spcBef>
                  <a:spcPct val="0"/>
                </a:spcBef>
                <a:spcAft>
                  <a:spcPct val="15000"/>
                </a:spcAft>
                <a:buFontTx/>
                <a:buChar char="••"/>
              </a:pPr>
              <a:r>
                <a:rPr lang="es-CL" sz="1600" dirty="0">
                  <a:solidFill>
                    <a:prstClr val="black">
                      <a:hueOff val="0"/>
                      <a:satOff val="0"/>
                      <a:lumOff val="0"/>
                      <a:alphaOff val="0"/>
                    </a:prstClr>
                  </a:solidFill>
                  <a:latin typeface="Arial" panose="020B0604020202020204" pitchFamily="34" charset="0"/>
                  <a:cs typeface="Arial" panose="020B0604020202020204" pitchFamily="34" charset="0"/>
                </a:rPr>
                <a:t>La resolución respectiva deberá dictarse por el Inspector o Director del Trabajo según corresponda, dentro del plazo de 5 días de concluida la audiencia.</a:t>
              </a:r>
            </a:p>
          </p:txBody>
        </p:sp>
        <p:sp>
          <p:nvSpPr>
            <p:cNvPr id="12" name="Forma 11"/>
            <p:cNvSpPr/>
            <p:nvPr/>
          </p:nvSpPr>
          <p:spPr>
            <a:xfrm>
              <a:off x="5625233" y="3169939"/>
              <a:ext cx="2071056" cy="2071056"/>
            </a:xfrm>
            <a:prstGeom prst="leftCircularArrow">
              <a:avLst>
                <a:gd name="adj1" fmla="val 2159"/>
                <a:gd name="adj2" fmla="val 259565"/>
                <a:gd name="adj3" fmla="val 1074821"/>
                <a:gd name="adj4" fmla="val 8064234"/>
                <a:gd name="adj5" fmla="val 251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orma libre 12"/>
            <p:cNvSpPr/>
            <p:nvPr/>
          </p:nvSpPr>
          <p:spPr>
            <a:xfrm>
              <a:off x="5172088" y="4666038"/>
              <a:ext cx="1488672" cy="591995"/>
            </a:xfrm>
            <a:custGeom>
              <a:avLst/>
              <a:gdLst>
                <a:gd name="connsiteX0" fmla="*/ 0 w 1488672"/>
                <a:gd name="connsiteY0" fmla="*/ 59200 h 591995"/>
                <a:gd name="connsiteX1" fmla="*/ 59200 w 1488672"/>
                <a:gd name="connsiteY1" fmla="*/ 0 h 591995"/>
                <a:gd name="connsiteX2" fmla="*/ 1429473 w 1488672"/>
                <a:gd name="connsiteY2" fmla="*/ 0 h 591995"/>
                <a:gd name="connsiteX3" fmla="*/ 1488673 w 1488672"/>
                <a:gd name="connsiteY3" fmla="*/ 59200 h 591995"/>
                <a:gd name="connsiteX4" fmla="*/ 1488672 w 1488672"/>
                <a:gd name="connsiteY4" fmla="*/ 532796 h 591995"/>
                <a:gd name="connsiteX5" fmla="*/ 1429472 w 1488672"/>
                <a:gd name="connsiteY5" fmla="*/ 591996 h 591995"/>
                <a:gd name="connsiteX6" fmla="*/ 59200 w 1488672"/>
                <a:gd name="connsiteY6" fmla="*/ 591995 h 591995"/>
                <a:gd name="connsiteX7" fmla="*/ 0 w 1488672"/>
                <a:gd name="connsiteY7" fmla="*/ 532795 h 591995"/>
                <a:gd name="connsiteX8" fmla="*/ 0 w 1488672"/>
                <a:gd name="connsiteY8" fmla="*/ 59200 h 5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672" h="591995">
                  <a:moveTo>
                    <a:pt x="0" y="59200"/>
                  </a:moveTo>
                  <a:cubicBezTo>
                    <a:pt x="0" y="26505"/>
                    <a:pt x="26505" y="0"/>
                    <a:pt x="59200" y="0"/>
                  </a:cubicBezTo>
                  <a:lnTo>
                    <a:pt x="1429473" y="0"/>
                  </a:lnTo>
                  <a:cubicBezTo>
                    <a:pt x="1462168" y="0"/>
                    <a:pt x="1488673" y="26505"/>
                    <a:pt x="1488673" y="59200"/>
                  </a:cubicBezTo>
                  <a:cubicBezTo>
                    <a:pt x="1488673" y="217065"/>
                    <a:pt x="1488672" y="374931"/>
                    <a:pt x="1488672" y="532796"/>
                  </a:cubicBezTo>
                  <a:cubicBezTo>
                    <a:pt x="1488672" y="565491"/>
                    <a:pt x="1462167" y="591996"/>
                    <a:pt x="1429472" y="591996"/>
                  </a:cubicBezTo>
                  <a:lnTo>
                    <a:pt x="59200" y="591995"/>
                  </a:lnTo>
                  <a:cubicBezTo>
                    <a:pt x="26505" y="591995"/>
                    <a:pt x="0" y="565490"/>
                    <a:pt x="0" y="532795"/>
                  </a:cubicBezTo>
                  <a:lnTo>
                    <a:pt x="0" y="59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009" tIns="35119" rIns="44009" bIns="35119" numCol="1" spcCol="1270" anchor="ctr" anchorCtr="0">
              <a:noAutofit/>
            </a:bodyPr>
            <a:lstStyle/>
            <a:p>
              <a:pPr algn="ctr" defTabSz="622300" fontAlgn="base">
                <a:lnSpc>
                  <a:spcPct val="90000"/>
                </a:lnSpc>
                <a:spcBef>
                  <a:spcPct val="0"/>
                </a:spcBef>
                <a:spcAft>
                  <a:spcPct val="35000"/>
                </a:spcAft>
              </a:pPr>
              <a:r>
                <a:rPr lang="es-CL" sz="1400" dirty="0">
                  <a:solidFill>
                    <a:prstClr val="white"/>
                  </a:solidFill>
                </a:rPr>
                <a:t>RESOLUCION</a:t>
              </a:r>
            </a:p>
          </p:txBody>
        </p:sp>
        <p:sp>
          <p:nvSpPr>
            <p:cNvPr id="14" name="Forma libre 13"/>
            <p:cNvSpPr/>
            <p:nvPr/>
          </p:nvSpPr>
          <p:spPr>
            <a:xfrm>
              <a:off x="6947610" y="2016990"/>
              <a:ext cx="1674756" cy="4296021"/>
            </a:xfrm>
            <a:custGeom>
              <a:avLst/>
              <a:gdLst>
                <a:gd name="connsiteX0" fmla="*/ 0 w 1674756"/>
                <a:gd name="connsiteY0" fmla="*/ 167476 h 2902023"/>
                <a:gd name="connsiteX1" fmla="*/ 167476 w 1674756"/>
                <a:gd name="connsiteY1" fmla="*/ 0 h 2902023"/>
                <a:gd name="connsiteX2" fmla="*/ 1507280 w 1674756"/>
                <a:gd name="connsiteY2" fmla="*/ 0 h 2902023"/>
                <a:gd name="connsiteX3" fmla="*/ 1674756 w 1674756"/>
                <a:gd name="connsiteY3" fmla="*/ 167476 h 2902023"/>
                <a:gd name="connsiteX4" fmla="*/ 1674756 w 1674756"/>
                <a:gd name="connsiteY4" fmla="*/ 2734547 h 2902023"/>
                <a:gd name="connsiteX5" fmla="*/ 1507280 w 1674756"/>
                <a:gd name="connsiteY5" fmla="*/ 2902023 h 2902023"/>
                <a:gd name="connsiteX6" fmla="*/ 167476 w 1674756"/>
                <a:gd name="connsiteY6" fmla="*/ 2902023 h 2902023"/>
                <a:gd name="connsiteX7" fmla="*/ 0 w 1674756"/>
                <a:gd name="connsiteY7" fmla="*/ 2734547 h 2902023"/>
                <a:gd name="connsiteX8" fmla="*/ 0 w 1674756"/>
                <a:gd name="connsiteY8" fmla="*/ 167476 h 29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756" h="2902023">
                  <a:moveTo>
                    <a:pt x="0" y="167476"/>
                  </a:moveTo>
                  <a:cubicBezTo>
                    <a:pt x="0" y="74982"/>
                    <a:pt x="74982" y="0"/>
                    <a:pt x="167476" y="0"/>
                  </a:cubicBezTo>
                  <a:lnTo>
                    <a:pt x="1507280" y="0"/>
                  </a:lnTo>
                  <a:cubicBezTo>
                    <a:pt x="1599774" y="0"/>
                    <a:pt x="1674756" y="74982"/>
                    <a:pt x="1674756" y="167476"/>
                  </a:cubicBezTo>
                  <a:lnTo>
                    <a:pt x="1674756" y="2734547"/>
                  </a:lnTo>
                  <a:cubicBezTo>
                    <a:pt x="1674756" y="2827041"/>
                    <a:pt x="1599774" y="2902023"/>
                    <a:pt x="1507280" y="2902023"/>
                  </a:cubicBezTo>
                  <a:lnTo>
                    <a:pt x="167476" y="2902023"/>
                  </a:lnTo>
                  <a:cubicBezTo>
                    <a:pt x="74982" y="2902023"/>
                    <a:pt x="0" y="2827041"/>
                    <a:pt x="0" y="2734547"/>
                  </a:cubicBezTo>
                  <a:lnTo>
                    <a:pt x="0" y="1674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2877" tIns="794739" rIns="172877" bIns="172877" numCol="1" spcCol="1270" anchor="t" anchorCtr="0">
              <a:noAutofit/>
            </a:bodyPr>
            <a:lstStyle/>
            <a:p>
              <a:pPr marL="57150" lvl="1" indent="-57150" algn="just" defTabSz="444500" fontAlgn="base">
                <a:lnSpc>
                  <a:spcPct val="90000"/>
                </a:lnSpc>
                <a:spcBef>
                  <a:spcPct val="0"/>
                </a:spcBef>
                <a:spcAft>
                  <a:spcPct val="15000"/>
                </a:spcAft>
                <a:buFontTx/>
                <a:buChar char="••"/>
              </a:pPr>
              <a:r>
                <a:rPr lang="es-CL" sz="1600" dirty="0">
                  <a:solidFill>
                    <a:prstClr val="black">
                      <a:hueOff val="0"/>
                      <a:satOff val="0"/>
                      <a:lumOff val="0"/>
                      <a:alphaOff val="0"/>
                    </a:prstClr>
                  </a:solidFill>
                  <a:latin typeface="Arial" panose="020B0604020202020204" pitchFamily="34" charset="0"/>
                  <a:cs typeface="Arial" panose="020B0604020202020204" pitchFamily="34" charset="0"/>
                </a:rPr>
                <a:t>En contra de la resolución procederá recurso de reposición dentro de tercero día. La resolución que resuelva dicha reposición deberá dictarse dentro de 3 días y será reclamable judicialmente  dentro del plazo de 5 días a través del procedimiento monitorio.</a:t>
              </a:r>
            </a:p>
          </p:txBody>
        </p:sp>
        <p:sp>
          <p:nvSpPr>
            <p:cNvPr id="15" name="Forma libre 14"/>
            <p:cNvSpPr/>
            <p:nvPr/>
          </p:nvSpPr>
          <p:spPr>
            <a:xfrm>
              <a:off x="7331799" y="1988834"/>
              <a:ext cx="1488672" cy="591995"/>
            </a:xfrm>
            <a:custGeom>
              <a:avLst/>
              <a:gdLst>
                <a:gd name="connsiteX0" fmla="*/ 0 w 1488672"/>
                <a:gd name="connsiteY0" fmla="*/ 59200 h 591995"/>
                <a:gd name="connsiteX1" fmla="*/ 59200 w 1488672"/>
                <a:gd name="connsiteY1" fmla="*/ 0 h 591995"/>
                <a:gd name="connsiteX2" fmla="*/ 1429473 w 1488672"/>
                <a:gd name="connsiteY2" fmla="*/ 0 h 591995"/>
                <a:gd name="connsiteX3" fmla="*/ 1488673 w 1488672"/>
                <a:gd name="connsiteY3" fmla="*/ 59200 h 591995"/>
                <a:gd name="connsiteX4" fmla="*/ 1488672 w 1488672"/>
                <a:gd name="connsiteY4" fmla="*/ 532796 h 591995"/>
                <a:gd name="connsiteX5" fmla="*/ 1429472 w 1488672"/>
                <a:gd name="connsiteY5" fmla="*/ 591996 h 591995"/>
                <a:gd name="connsiteX6" fmla="*/ 59200 w 1488672"/>
                <a:gd name="connsiteY6" fmla="*/ 591995 h 591995"/>
                <a:gd name="connsiteX7" fmla="*/ 0 w 1488672"/>
                <a:gd name="connsiteY7" fmla="*/ 532795 h 591995"/>
                <a:gd name="connsiteX8" fmla="*/ 0 w 1488672"/>
                <a:gd name="connsiteY8" fmla="*/ 59200 h 5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672" h="591995">
                  <a:moveTo>
                    <a:pt x="0" y="59200"/>
                  </a:moveTo>
                  <a:cubicBezTo>
                    <a:pt x="0" y="26505"/>
                    <a:pt x="26505" y="0"/>
                    <a:pt x="59200" y="0"/>
                  </a:cubicBezTo>
                  <a:lnTo>
                    <a:pt x="1429473" y="0"/>
                  </a:lnTo>
                  <a:cubicBezTo>
                    <a:pt x="1462168" y="0"/>
                    <a:pt x="1488673" y="26505"/>
                    <a:pt x="1488673" y="59200"/>
                  </a:cubicBezTo>
                  <a:cubicBezTo>
                    <a:pt x="1488673" y="217065"/>
                    <a:pt x="1488672" y="374931"/>
                    <a:pt x="1488672" y="532796"/>
                  </a:cubicBezTo>
                  <a:cubicBezTo>
                    <a:pt x="1488672" y="565491"/>
                    <a:pt x="1462167" y="591996"/>
                    <a:pt x="1429472" y="591996"/>
                  </a:cubicBezTo>
                  <a:lnTo>
                    <a:pt x="59200" y="591995"/>
                  </a:lnTo>
                  <a:cubicBezTo>
                    <a:pt x="26505" y="591995"/>
                    <a:pt x="0" y="565490"/>
                    <a:pt x="0" y="532795"/>
                  </a:cubicBezTo>
                  <a:lnTo>
                    <a:pt x="0" y="59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009" tIns="35119" rIns="44009" bIns="35119" numCol="1" spcCol="1270" anchor="ctr" anchorCtr="0">
              <a:noAutofit/>
            </a:bodyPr>
            <a:lstStyle/>
            <a:p>
              <a:pPr algn="ctr" defTabSz="622300" fontAlgn="base">
                <a:lnSpc>
                  <a:spcPct val="90000"/>
                </a:lnSpc>
                <a:spcBef>
                  <a:spcPct val="0"/>
                </a:spcBef>
                <a:spcAft>
                  <a:spcPct val="35000"/>
                </a:spcAft>
              </a:pPr>
              <a:r>
                <a:rPr lang="es-CL" sz="1400" dirty="0">
                  <a:solidFill>
                    <a:prstClr val="white"/>
                  </a:solidFill>
                </a:rPr>
                <a:t>REPOSICION Y RECLAMACION Y JUDICIAL</a:t>
              </a:r>
            </a:p>
          </p:txBody>
        </p:sp>
      </p:grpSp>
    </p:spTree>
    <p:extLst>
      <p:ext uri="{BB962C8B-B14F-4D97-AF65-F5344CB8AC3E}">
        <p14:creationId xmlns:p14="http://schemas.microsoft.com/office/powerpoint/2010/main" val="1280038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2972075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8372" y="404664"/>
            <a:ext cx="5472608" cy="622378"/>
          </a:xfrm>
        </p:spPr>
        <p:txBody>
          <a:bodyPr/>
          <a:lstStyle/>
          <a:p>
            <a:r>
              <a:rPr lang="es-MX" sz="2800" dirty="0" smtClean="0"/>
              <a:t>Límites del derecho a huelga</a:t>
            </a:r>
            <a:endParaRPr lang="es-CL" sz="2800" dirty="0"/>
          </a:p>
        </p:txBody>
      </p:sp>
      <p:sp>
        <p:nvSpPr>
          <p:cNvPr id="3" name="Marcador de contenido 2"/>
          <p:cNvSpPr>
            <a:spLocks noGrp="1"/>
          </p:cNvSpPr>
          <p:nvPr>
            <p:ph idx="1"/>
          </p:nvPr>
        </p:nvSpPr>
        <p:spPr>
          <a:xfrm>
            <a:off x="479376" y="1556792"/>
            <a:ext cx="10902951" cy="4525962"/>
          </a:xfrm>
        </p:spPr>
        <p:txBody>
          <a:bodyPr/>
          <a:lstStyle/>
          <a:p>
            <a:pPr marL="0" indent="0">
              <a:buNone/>
            </a:pPr>
            <a:r>
              <a:rPr lang="es-MX" dirty="0" smtClean="0">
                <a:latin typeface="Arial" panose="020B0604020202020204" pitchFamily="34" charset="0"/>
                <a:cs typeface="Arial" panose="020B0604020202020204" pitchFamily="34" charset="0"/>
              </a:rPr>
              <a:t>	El derecho a huelga debe ser conciliado con el resto de los derechos y bienes tutelados 	por el ordenamiento jurídico, en particular con aquellos que tienen rango constitucional. </a:t>
            </a:r>
          </a:p>
          <a:p>
            <a:pPr marL="0" indent="0">
              <a:buNone/>
            </a:pPr>
            <a:r>
              <a:rPr lang="es-MX" dirty="0" smtClean="0">
                <a:latin typeface="Arial" panose="020B0604020202020204" pitchFamily="34" charset="0"/>
                <a:cs typeface="Arial" panose="020B0604020202020204" pitchFamily="34" charset="0"/>
              </a:rPr>
              <a:t>	</a:t>
            </a:r>
          </a:p>
          <a:p>
            <a:pPr marL="0" indent="0">
              <a:buNone/>
            </a:pP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Por ello:</a:t>
            </a:r>
          </a:p>
          <a:p>
            <a:pPr marL="0" indent="0">
              <a:buNone/>
            </a:pP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-Se prohíbe a algunos trabajadores ejercer el derecho a huelga, aunque estén facultados 	para negociar colectivamente en su empresa</a:t>
            </a:r>
          </a:p>
          <a:p>
            <a:pPr marL="0" indent="0">
              <a:buNone/>
            </a:pP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-Es </a:t>
            </a:r>
            <a:r>
              <a:rPr lang="es-MX" dirty="0">
                <a:latin typeface="Arial" panose="020B0604020202020204" pitchFamily="34" charset="0"/>
                <a:cs typeface="Arial" panose="020B0604020202020204" pitchFamily="34" charset="0"/>
              </a:rPr>
              <a:t>posible que el juez del trabajo ordene la reanudación de faenas </a:t>
            </a:r>
            <a:endParaRPr lang="es-CL" dirty="0">
              <a:latin typeface="Arial" panose="020B0604020202020204" pitchFamily="34" charset="0"/>
              <a:cs typeface="Arial" panose="020B0604020202020204" pitchFamily="34" charset="0"/>
            </a:endParaRP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-Se obliga al sindicato a proveer equipos de emergencia para atender servicios mínimos </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487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72" y="238985"/>
            <a:ext cx="8701111" cy="1143000"/>
          </a:xfrm>
        </p:spPr>
        <p:style>
          <a:lnRef idx="1">
            <a:schemeClr val="accent5"/>
          </a:lnRef>
          <a:fillRef idx="2">
            <a:schemeClr val="accent5"/>
          </a:fillRef>
          <a:effectRef idx="1">
            <a:schemeClr val="accent5"/>
          </a:effectRef>
          <a:fontRef idx="minor">
            <a:schemeClr val="dk1"/>
          </a:fontRef>
        </p:style>
        <p:txBody>
          <a:bodyPr/>
          <a:lstStyle/>
          <a:p>
            <a:pPr algn="ctr"/>
            <a:r>
              <a:rPr lang="es-CL" sz="3200" dirty="0" smtClean="0">
                <a:solidFill>
                  <a:schemeClr val="tx1"/>
                </a:solidFill>
              </a:rPr>
              <a:t>Empresas que no pueden declara la huelga </a:t>
            </a:r>
            <a:br>
              <a:rPr lang="es-CL" sz="3200" dirty="0" smtClean="0">
                <a:solidFill>
                  <a:schemeClr val="tx1"/>
                </a:solidFill>
              </a:rPr>
            </a:br>
            <a:r>
              <a:rPr lang="es-CL" sz="3200" dirty="0" smtClean="0">
                <a:solidFill>
                  <a:schemeClr val="tx1"/>
                </a:solidFill>
              </a:rPr>
              <a:t>(</a:t>
            </a:r>
            <a:r>
              <a:rPr lang="es-CL" sz="3200" dirty="0">
                <a:solidFill>
                  <a:schemeClr val="tx1"/>
                </a:solidFill>
              </a:rPr>
              <a:t>Art 362)</a:t>
            </a:r>
          </a:p>
        </p:txBody>
      </p:sp>
      <p:sp>
        <p:nvSpPr>
          <p:cNvPr id="13" name="Rectángulo 12"/>
          <p:cNvSpPr/>
          <p:nvPr/>
        </p:nvSpPr>
        <p:spPr>
          <a:xfrm>
            <a:off x="734960" y="1628800"/>
            <a:ext cx="10257584" cy="923330"/>
          </a:xfrm>
          <a:prstGeom prst="rect">
            <a:avLst/>
          </a:prstGeom>
        </p:spPr>
        <p:txBody>
          <a:bodyPr wrap="square">
            <a:spAutoFit/>
          </a:bodyPr>
          <a:lstStyle/>
          <a:p>
            <a:pPr algn="just"/>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No </a:t>
            </a:r>
            <a:r>
              <a:rPr lang="es-CL"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pueden declarar  huelga  trabajadores </a:t>
            </a: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que presten servicios en </a:t>
            </a:r>
            <a:r>
              <a:rPr lang="es-CL" u="sng"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empresas</a:t>
            </a:r>
            <a:r>
              <a:rPr lang="es-CL" u="sng"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 </a:t>
            </a:r>
            <a:r>
              <a:rPr lang="es-CL" u="sng"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que </a:t>
            </a:r>
            <a:r>
              <a:rPr lang="es-CL" u="sng"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atiendan servicios de utilidad pública o cuya paralización cause grave daño a la salud, a la economía del país, al abastecimiento de la población o a la seguridad </a:t>
            </a:r>
            <a:r>
              <a:rPr lang="es-CL" u="sng"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nacional.</a:t>
            </a:r>
            <a:endParaRPr lang="es-CL" u="sng"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ectángulo 13"/>
          <p:cNvSpPr/>
          <p:nvPr/>
        </p:nvSpPr>
        <p:spPr>
          <a:xfrm>
            <a:off x="751212" y="2780928"/>
            <a:ext cx="10197494" cy="840230"/>
          </a:xfrm>
          <a:prstGeom prst="rect">
            <a:avLst/>
          </a:prstGeom>
        </p:spPr>
        <p:txBody>
          <a:bodyPr wrap="square">
            <a:spAutoFit/>
          </a:bodyPr>
          <a:lstStyle/>
          <a:p>
            <a:pPr marL="0" lvl="1" algn="just" defTabSz="355600" fontAlgn="base">
              <a:lnSpc>
                <a:spcPct val="90000"/>
              </a:lnSpc>
              <a:spcBef>
                <a:spcPct val="0"/>
              </a:spcBef>
              <a:spcAft>
                <a:spcPct val="15000"/>
              </a:spcAft>
            </a:pP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La </a:t>
            </a:r>
            <a:r>
              <a:rPr lang="es-CL"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calificación se efectúa cada </a:t>
            </a: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dos años, </a:t>
            </a:r>
            <a:r>
              <a:rPr lang="es-CL"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en julio</a:t>
            </a: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 por resolución conjunta de los Ministros del </a:t>
            </a:r>
            <a:r>
              <a:rPr lang="es-CL"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Trabajo, de Defensa </a:t>
            </a: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Nacional y </a:t>
            </a:r>
            <a:r>
              <a:rPr lang="es-CL" dirty="0" smtClean="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de Economía, </a:t>
            </a:r>
            <a:r>
              <a:rPr lang="es-CL" dirty="0">
                <a:solidFill>
                  <a:srgbClr val="00B0F0"/>
                </a:solidFill>
                <a:latin typeface="Segoe UI" panose="020B0502040204020203" pitchFamily="34" charset="0"/>
                <a:ea typeface="Segoe UI" panose="020B0502040204020203" pitchFamily="34" charset="0"/>
                <a:cs typeface="Segoe UI" panose="020B0502040204020203" pitchFamily="34" charset="0"/>
              </a:rPr>
              <a:t>previa solicitud fundada de parte</a:t>
            </a: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 la que deberá presentarse hasta el 31 de mayo del año respectivo.</a:t>
            </a:r>
          </a:p>
        </p:txBody>
      </p:sp>
      <p:sp>
        <p:nvSpPr>
          <p:cNvPr id="16" name="Rectángulo 15"/>
          <p:cNvSpPr/>
          <p:nvPr/>
        </p:nvSpPr>
        <p:spPr>
          <a:xfrm>
            <a:off x="751212" y="3949205"/>
            <a:ext cx="10197494" cy="590931"/>
          </a:xfrm>
          <a:prstGeom prst="rect">
            <a:avLst/>
          </a:prstGeom>
        </p:spPr>
        <p:txBody>
          <a:bodyPr wrap="square">
            <a:spAutoFit/>
          </a:bodyPr>
          <a:lstStyle/>
          <a:p>
            <a:pPr marL="0" lvl="1" algn="just" defTabSz="355600" fontAlgn="base">
              <a:lnSpc>
                <a:spcPct val="90000"/>
              </a:lnSpc>
              <a:spcBef>
                <a:spcPct val="0"/>
              </a:spcBef>
              <a:spcAft>
                <a:spcPct val="15000"/>
              </a:spcAft>
            </a:pP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Promovida la solicitud, se pondrá en conocimiento de la contraparte empleadora o trabajadora para que </a:t>
            </a:r>
            <a:r>
              <a:rPr lang="es-CL" dirty="0">
                <a:solidFill>
                  <a:srgbClr val="00B0F0"/>
                </a:solidFill>
                <a:latin typeface="Segoe UI" panose="020B0502040204020203" pitchFamily="34" charset="0"/>
                <a:ea typeface="Segoe UI" panose="020B0502040204020203" pitchFamily="34" charset="0"/>
                <a:cs typeface="Segoe UI" panose="020B0502040204020203" pitchFamily="34" charset="0"/>
              </a:rPr>
              <a:t>formule las observaciones </a:t>
            </a:r>
            <a:r>
              <a:rPr lang="es-CL" dirty="0">
                <a:solidFill>
                  <a:prstClr val="black">
                    <a:hueOff val="0"/>
                    <a:satOff val="0"/>
                    <a:lumOff val="0"/>
                    <a:alphaOff val="0"/>
                  </a:prstClr>
                </a:solidFill>
                <a:latin typeface="Segoe UI" panose="020B0502040204020203" pitchFamily="34" charset="0"/>
                <a:ea typeface="Segoe UI" panose="020B0502040204020203" pitchFamily="34" charset="0"/>
                <a:cs typeface="Segoe UI" panose="020B0502040204020203" pitchFamily="34" charset="0"/>
              </a:rPr>
              <a:t>que estime pertinentes, dentro del plazo de quince días.</a:t>
            </a:r>
          </a:p>
        </p:txBody>
      </p:sp>
      <p:sp>
        <p:nvSpPr>
          <p:cNvPr id="17" name="Rectángulo 16"/>
          <p:cNvSpPr/>
          <p:nvPr/>
        </p:nvSpPr>
        <p:spPr>
          <a:xfrm>
            <a:off x="738358" y="4858340"/>
            <a:ext cx="9220200" cy="369332"/>
          </a:xfrm>
          <a:prstGeom prst="rect">
            <a:avLst/>
          </a:prstGeom>
        </p:spPr>
        <p:txBody>
          <a:bodyPr wrap="square">
            <a:spAutoFit/>
          </a:bodyPr>
          <a:lstStyle/>
          <a:p>
            <a:r>
              <a:rPr lang="es-CL" dirty="0" smtClean="0">
                <a:latin typeface="Segoe UI" panose="020B0502040204020203" pitchFamily="34" charset="0"/>
                <a:ea typeface="Segoe UI" panose="020B0502040204020203" pitchFamily="34" charset="0"/>
                <a:cs typeface="Segoe UI" panose="020B0502040204020203" pitchFamily="34" charset="0"/>
              </a:rPr>
              <a:t>Por </a:t>
            </a:r>
            <a:r>
              <a:rPr lang="es-CL" dirty="0">
                <a:latin typeface="Segoe UI" panose="020B0502040204020203" pitchFamily="34" charset="0"/>
                <a:ea typeface="Segoe UI" panose="020B0502040204020203" pitchFamily="34" charset="0"/>
                <a:cs typeface="Segoe UI" panose="020B0502040204020203" pitchFamily="34" charset="0"/>
              </a:rPr>
              <a:t>causa sobreviniente y a solicitud de parte, se podrá revisar su permanencia.</a:t>
            </a:r>
          </a:p>
        </p:txBody>
      </p:sp>
      <p:sp>
        <p:nvSpPr>
          <p:cNvPr id="19" name="Rectángulo 18"/>
          <p:cNvSpPr/>
          <p:nvPr/>
        </p:nvSpPr>
        <p:spPr>
          <a:xfrm>
            <a:off x="718865" y="5545876"/>
            <a:ext cx="10216764" cy="646331"/>
          </a:xfrm>
          <a:prstGeom prst="rect">
            <a:avLst/>
          </a:prstGeom>
        </p:spPr>
        <p:txBody>
          <a:bodyPr wrap="square">
            <a:spAutoFit/>
          </a:bodyPr>
          <a:lstStyle/>
          <a:p>
            <a:r>
              <a:rPr lang="es-CL" dirty="0" smtClean="0">
                <a:latin typeface="Segoe UI" panose="020B0502040204020203" pitchFamily="34" charset="0"/>
                <a:ea typeface="Segoe UI" panose="020B0502040204020203" pitchFamily="34" charset="0"/>
                <a:cs typeface="Segoe UI" panose="020B0502040204020203" pitchFamily="34" charset="0"/>
              </a:rPr>
              <a:t>Resolución debe publicarse en el D.O. y </a:t>
            </a:r>
            <a:r>
              <a:rPr lang="es-CL" dirty="0">
                <a:solidFill>
                  <a:srgbClr val="00B0F0"/>
                </a:solidFill>
                <a:latin typeface="Segoe UI" panose="020B0502040204020203" pitchFamily="34" charset="0"/>
                <a:ea typeface="Segoe UI" panose="020B0502040204020203" pitchFamily="34" charset="0"/>
                <a:cs typeface="Segoe UI" panose="020B0502040204020203" pitchFamily="34" charset="0"/>
              </a:rPr>
              <a:t>podrá ser reclamada ante la </a:t>
            </a:r>
            <a:r>
              <a:rPr lang="es-CL"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C.A</a:t>
            </a:r>
            <a:r>
              <a:rPr lang="es-CL" dirty="0" smtClean="0">
                <a:latin typeface="Segoe UI" panose="020B0502040204020203" pitchFamily="34" charset="0"/>
                <a:ea typeface="Segoe UI" panose="020B0502040204020203" pitchFamily="34" charset="0"/>
                <a:cs typeface="Segoe UI" panose="020B0502040204020203" pitchFamily="34" charset="0"/>
              </a:rPr>
              <a:t>., </a:t>
            </a:r>
            <a:r>
              <a:rPr lang="es-CL" dirty="0">
                <a:latin typeface="Segoe UI" panose="020B0502040204020203" pitchFamily="34" charset="0"/>
                <a:ea typeface="Segoe UI" panose="020B0502040204020203" pitchFamily="34" charset="0"/>
                <a:cs typeface="Segoe UI" panose="020B0502040204020203" pitchFamily="34" charset="0"/>
              </a:rPr>
              <a:t>dentro de los 15 días siguientes a la publicación en el Diario Oficial de la resolución.</a:t>
            </a:r>
          </a:p>
        </p:txBody>
      </p:sp>
    </p:spTree>
    <p:extLst>
      <p:ext uri="{BB962C8B-B14F-4D97-AF65-F5344CB8AC3E}">
        <p14:creationId xmlns:p14="http://schemas.microsoft.com/office/powerpoint/2010/main" val="37520836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30" name="Rectangle 38"/>
          <p:cNvSpPr>
            <a:spLocks noChangeArrowheads="1"/>
          </p:cNvSpPr>
          <p:nvPr/>
        </p:nvSpPr>
        <p:spPr bwMode="auto">
          <a:xfrm>
            <a:off x="8245476" y="6205539"/>
            <a:ext cx="677813" cy="261139"/>
          </a:xfrm>
          <a:prstGeom prst="rect">
            <a:avLst/>
          </a:prstGeom>
          <a:noFill/>
          <a:ln w="9525">
            <a:noFill/>
            <a:round/>
            <a:headEnd/>
            <a:tailEnd/>
          </a:ln>
          <a:effectLst/>
        </p:spPr>
        <p:txBody>
          <a:bodyPr wrap="none" lIns="90360" tIns="44280" rIns="90360" bIns="4428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FFFFFF"/>
                </a:solidFill>
                <a:latin typeface="Arial" charset="0"/>
              </a:rPr>
              <a:t>5 DIAS</a:t>
            </a:r>
          </a:p>
        </p:txBody>
      </p:sp>
      <p:sp>
        <p:nvSpPr>
          <p:cNvPr id="4" name="3 Título"/>
          <p:cNvSpPr>
            <a:spLocks noGrp="1"/>
          </p:cNvSpPr>
          <p:nvPr>
            <p:ph type="title"/>
          </p:nvPr>
        </p:nvSpPr>
        <p:spPr>
          <a:xfrm>
            <a:off x="1991545" y="32914"/>
            <a:ext cx="8164513" cy="1143000"/>
          </a:xfrm>
        </p:spPr>
        <p:txBody>
          <a:bodyPr/>
          <a:lstStyle/>
          <a:p>
            <a:pPr algn="ctr"/>
            <a:r>
              <a:rPr lang="es-CL" sz="3600" b="1" dirty="0">
                <a:solidFill>
                  <a:schemeClr val="tx1"/>
                </a:solidFill>
              </a:rPr>
              <a:t>Reanudación de faenas. </a:t>
            </a:r>
            <a:br>
              <a:rPr lang="es-CL" sz="3600" b="1" dirty="0">
                <a:solidFill>
                  <a:schemeClr val="tx1"/>
                </a:solidFill>
              </a:rPr>
            </a:br>
            <a:r>
              <a:rPr lang="es-CL" sz="3600" b="1" dirty="0">
                <a:solidFill>
                  <a:schemeClr val="tx1"/>
                </a:solidFill>
              </a:rPr>
              <a:t>Art. 363)</a:t>
            </a:r>
          </a:p>
        </p:txBody>
      </p:sp>
      <p:sp>
        <p:nvSpPr>
          <p:cNvPr id="13" name="12 CuadroTexto"/>
          <p:cNvSpPr txBox="1"/>
          <p:nvPr/>
        </p:nvSpPr>
        <p:spPr>
          <a:xfrm>
            <a:off x="2304480" y="1199543"/>
            <a:ext cx="7538640" cy="584775"/>
          </a:xfrm>
          <a:prstGeom prst="rect">
            <a:avLst/>
          </a:prstGeom>
          <a:noFill/>
        </p:spPr>
        <p:txBody>
          <a:bodyPr wrap="square" rtlCol="0">
            <a:spAutoFit/>
          </a:bodyPr>
          <a:lstStyle/>
          <a:p>
            <a:pPr algn="just"/>
            <a:r>
              <a:rPr lang="es-CL" sz="1600" dirty="0"/>
              <a:t>“…el </a:t>
            </a:r>
            <a:r>
              <a:rPr lang="es-CL" sz="1600" u="sng" dirty="0"/>
              <a:t>Tribunal de Letras del Trabajo </a:t>
            </a:r>
            <a:r>
              <a:rPr lang="es-CL" sz="1600" dirty="0"/>
              <a:t>respectivo podrá decretar la reanudación de faenas, previa solicitud de parte”</a:t>
            </a:r>
          </a:p>
        </p:txBody>
      </p:sp>
      <p:grpSp>
        <p:nvGrpSpPr>
          <p:cNvPr id="3" name="Grupo 2"/>
          <p:cNvGrpSpPr/>
          <p:nvPr/>
        </p:nvGrpSpPr>
        <p:grpSpPr>
          <a:xfrm>
            <a:off x="1703513" y="1821598"/>
            <a:ext cx="8568952" cy="4603115"/>
            <a:chOff x="1295401" y="2060848"/>
            <a:chExt cx="6096000" cy="3996643"/>
          </a:xfrm>
        </p:grpSpPr>
        <p:sp>
          <p:nvSpPr>
            <p:cNvPr id="5" name="Forma libre 4"/>
            <p:cNvSpPr/>
            <p:nvPr/>
          </p:nvSpPr>
          <p:spPr>
            <a:xfrm>
              <a:off x="2744178" y="2060848"/>
              <a:ext cx="4647221" cy="1276255"/>
            </a:xfrm>
            <a:custGeom>
              <a:avLst/>
              <a:gdLst>
                <a:gd name="connsiteX0" fmla="*/ 0 w 3657600"/>
                <a:gd name="connsiteY0" fmla="*/ 159532 h 1276255"/>
                <a:gd name="connsiteX1" fmla="*/ 3019473 w 3657600"/>
                <a:gd name="connsiteY1" fmla="*/ 159532 h 1276255"/>
                <a:gd name="connsiteX2" fmla="*/ 3019473 w 3657600"/>
                <a:gd name="connsiteY2" fmla="*/ 0 h 1276255"/>
                <a:gd name="connsiteX3" fmla="*/ 3657600 w 3657600"/>
                <a:gd name="connsiteY3" fmla="*/ 638128 h 1276255"/>
                <a:gd name="connsiteX4" fmla="*/ 3019473 w 3657600"/>
                <a:gd name="connsiteY4" fmla="*/ 1276255 h 1276255"/>
                <a:gd name="connsiteX5" fmla="*/ 3019473 w 3657600"/>
                <a:gd name="connsiteY5" fmla="*/ 1116723 h 1276255"/>
                <a:gd name="connsiteX6" fmla="*/ 0 w 3657600"/>
                <a:gd name="connsiteY6" fmla="*/ 1116723 h 1276255"/>
                <a:gd name="connsiteX7" fmla="*/ 0 w 3657600"/>
                <a:gd name="connsiteY7" fmla="*/ 159532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76255">
                  <a:moveTo>
                    <a:pt x="0" y="159532"/>
                  </a:moveTo>
                  <a:lnTo>
                    <a:pt x="3019473" y="159532"/>
                  </a:lnTo>
                  <a:lnTo>
                    <a:pt x="3019473" y="0"/>
                  </a:lnTo>
                  <a:lnTo>
                    <a:pt x="3657600" y="638128"/>
                  </a:lnTo>
                  <a:lnTo>
                    <a:pt x="3019473" y="1276255"/>
                  </a:lnTo>
                  <a:lnTo>
                    <a:pt x="3019473" y="1116723"/>
                  </a:lnTo>
                  <a:lnTo>
                    <a:pt x="0" y="1116723"/>
                  </a:lnTo>
                  <a:lnTo>
                    <a:pt x="0" y="159532"/>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45" tIns="163977" rIns="483041" bIns="163977" numCol="1" spcCol="1270" anchor="t" anchorCtr="0">
              <a:noAutofit/>
            </a:bodyPr>
            <a:lstStyle/>
            <a:p>
              <a:pPr marL="57150" lvl="1" indent="-57150" defTabSz="311150">
                <a:lnSpc>
                  <a:spcPct val="90000"/>
                </a:lnSpc>
                <a:spcAft>
                  <a:spcPct val="15000"/>
                </a:spcAft>
                <a:buChar char="••"/>
              </a:pPr>
              <a:r>
                <a:rPr lang="es-ES_tradnl" dirty="0"/>
                <a:t>Huelga que por sus características, oportunidad o duración </a:t>
              </a:r>
              <a:r>
                <a:rPr lang="es-ES_tradnl" b="1" dirty="0"/>
                <a:t>cause grave daño a la salud, al medio ambiente, al abastecimiento de bienes o servicios de la población, a la economía del país o la seguridad nacional</a:t>
              </a:r>
              <a:r>
                <a:rPr lang="es-ES_tradnl" dirty="0"/>
                <a:t>.</a:t>
              </a:r>
              <a:endParaRPr lang="es-CL" dirty="0"/>
            </a:p>
            <a:p>
              <a:pPr marL="57150" lvl="1" indent="-57150" defTabSz="311150">
                <a:lnSpc>
                  <a:spcPct val="90000"/>
                </a:lnSpc>
                <a:spcBef>
                  <a:spcPct val="0"/>
                </a:spcBef>
                <a:spcAft>
                  <a:spcPct val="15000"/>
                </a:spcAft>
                <a:buChar char="••"/>
              </a:pPr>
              <a:endParaRPr lang="es-CL" dirty="0"/>
            </a:p>
          </p:txBody>
        </p:sp>
        <p:sp>
          <p:nvSpPr>
            <p:cNvPr id="6" name="Forma libre 5"/>
            <p:cNvSpPr/>
            <p:nvPr/>
          </p:nvSpPr>
          <p:spPr>
            <a:xfrm>
              <a:off x="1295401" y="2060848"/>
              <a:ext cx="1448777" cy="1276255"/>
            </a:xfrm>
            <a:custGeom>
              <a:avLst/>
              <a:gdLst>
                <a:gd name="connsiteX0" fmla="*/ 0 w 2438400"/>
                <a:gd name="connsiteY0" fmla="*/ 212713 h 1276255"/>
                <a:gd name="connsiteX1" fmla="*/ 212713 w 2438400"/>
                <a:gd name="connsiteY1" fmla="*/ 0 h 1276255"/>
                <a:gd name="connsiteX2" fmla="*/ 2225687 w 2438400"/>
                <a:gd name="connsiteY2" fmla="*/ 0 h 1276255"/>
                <a:gd name="connsiteX3" fmla="*/ 2438400 w 2438400"/>
                <a:gd name="connsiteY3" fmla="*/ 212713 h 1276255"/>
                <a:gd name="connsiteX4" fmla="*/ 2438400 w 2438400"/>
                <a:gd name="connsiteY4" fmla="*/ 1063542 h 1276255"/>
                <a:gd name="connsiteX5" fmla="*/ 2225687 w 2438400"/>
                <a:gd name="connsiteY5" fmla="*/ 1276255 h 1276255"/>
                <a:gd name="connsiteX6" fmla="*/ 212713 w 2438400"/>
                <a:gd name="connsiteY6" fmla="*/ 1276255 h 1276255"/>
                <a:gd name="connsiteX7" fmla="*/ 0 w 2438400"/>
                <a:gd name="connsiteY7" fmla="*/ 1063542 h 1276255"/>
                <a:gd name="connsiteX8" fmla="*/ 0 w 2438400"/>
                <a:gd name="connsiteY8" fmla="*/ 212713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76255">
                  <a:moveTo>
                    <a:pt x="0" y="212713"/>
                  </a:moveTo>
                  <a:cubicBezTo>
                    <a:pt x="0" y="95235"/>
                    <a:pt x="95235" y="0"/>
                    <a:pt x="212713" y="0"/>
                  </a:cubicBezTo>
                  <a:lnTo>
                    <a:pt x="2225687" y="0"/>
                  </a:lnTo>
                  <a:cubicBezTo>
                    <a:pt x="2343165" y="0"/>
                    <a:pt x="2438400" y="95235"/>
                    <a:pt x="2438400" y="212713"/>
                  </a:cubicBezTo>
                  <a:lnTo>
                    <a:pt x="2438400" y="1063542"/>
                  </a:lnTo>
                  <a:cubicBezTo>
                    <a:pt x="2438400" y="1181020"/>
                    <a:pt x="2343165" y="1276255"/>
                    <a:pt x="2225687" y="1276255"/>
                  </a:cubicBezTo>
                  <a:lnTo>
                    <a:pt x="212713" y="1276255"/>
                  </a:lnTo>
                  <a:cubicBezTo>
                    <a:pt x="95235" y="1276255"/>
                    <a:pt x="0" y="1181020"/>
                    <a:pt x="0" y="1063542"/>
                  </a:cubicBezTo>
                  <a:lnTo>
                    <a:pt x="0" y="21271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2792" tIns="117547" rIns="172792" bIns="117547" numCol="1" spcCol="1270" anchor="ctr" anchorCtr="0">
              <a:noAutofit/>
            </a:bodyPr>
            <a:lstStyle/>
            <a:p>
              <a:pPr algn="ctr" defTabSz="1289050">
                <a:lnSpc>
                  <a:spcPct val="90000"/>
                </a:lnSpc>
                <a:spcAft>
                  <a:spcPct val="35000"/>
                </a:spcAft>
              </a:pPr>
              <a:r>
                <a:rPr lang="es-ES_tradnl" sz="2400" b="1" dirty="0"/>
                <a:t>Requisito</a:t>
              </a:r>
              <a:endParaRPr lang="es-CL" sz="2400" dirty="0"/>
            </a:p>
          </p:txBody>
        </p:sp>
        <p:sp>
          <p:nvSpPr>
            <p:cNvPr id="12" name="Forma libre 11"/>
            <p:cNvSpPr/>
            <p:nvPr/>
          </p:nvSpPr>
          <p:spPr>
            <a:xfrm>
              <a:off x="2744178" y="3464728"/>
              <a:ext cx="4647221" cy="1276255"/>
            </a:xfrm>
            <a:custGeom>
              <a:avLst/>
              <a:gdLst>
                <a:gd name="connsiteX0" fmla="*/ 0 w 3657600"/>
                <a:gd name="connsiteY0" fmla="*/ 159532 h 1276255"/>
                <a:gd name="connsiteX1" fmla="*/ 3019473 w 3657600"/>
                <a:gd name="connsiteY1" fmla="*/ 159532 h 1276255"/>
                <a:gd name="connsiteX2" fmla="*/ 3019473 w 3657600"/>
                <a:gd name="connsiteY2" fmla="*/ 0 h 1276255"/>
                <a:gd name="connsiteX3" fmla="*/ 3657600 w 3657600"/>
                <a:gd name="connsiteY3" fmla="*/ 638128 h 1276255"/>
                <a:gd name="connsiteX4" fmla="*/ 3019473 w 3657600"/>
                <a:gd name="connsiteY4" fmla="*/ 1276255 h 1276255"/>
                <a:gd name="connsiteX5" fmla="*/ 3019473 w 3657600"/>
                <a:gd name="connsiteY5" fmla="*/ 1116723 h 1276255"/>
                <a:gd name="connsiteX6" fmla="*/ 0 w 3657600"/>
                <a:gd name="connsiteY6" fmla="*/ 1116723 h 1276255"/>
                <a:gd name="connsiteX7" fmla="*/ 0 w 3657600"/>
                <a:gd name="connsiteY7" fmla="*/ 159532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76255">
                  <a:moveTo>
                    <a:pt x="0" y="159532"/>
                  </a:moveTo>
                  <a:lnTo>
                    <a:pt x="3019473" y="159532"/>
                  </a:lnTo>
                  <a:lnTo>
                    <a:pt x="3019473" y="0"/>
                  </a:lnTo>
                  <a:lnTo>
                    <a:pt x="3657600" y="638128"/>
                  </a:lnTo>
                  <a:lnTo>
                    <a:pt x="3019473" y="1276255"/>
                  </a:lnTo>
                  <a:lnTo>
                    <a:pt x="3019473" y="1116723"/>
                  </a:lnTo>
                  <a:lnTo>
                    <a:pt x="0" y="1116723"/>
                  </a:lnTo>
                  <a:lnTo>
                    <a:pt x="0" y="159532"/>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45" tIns="163977" rIns="483041" bIns="163977" numCol="1" spcCol="1270" anchor="t" anchorCtr="0">
              <a:noAutofit/>
            </a:bodyPr>
            <a:lstStyle/>
            <a:p>
              <a:pPr marL="57150" lvl="1" indent="-57150" defTabSz="311150">
                <a:lnSpc>
                  <a:spcPct val="90000"/>
                </a:lnSpc>
                <a:spcAft>
                  <a:spcPct val="15000"/>
                </a:spcAft>
                <a:buChar char="••"/>
              </a:pPr>
              <a:r>
                <a:rPr lang="es-CL" sz="1400" dirty="0"/>
                <a:t>La o las empresas.</a:t>
              </a:r>
            </a:p>
            <a:p>
              <a:pPr marL="57150" lvl="1" indent="-57150" defTabSz="311150">
                <a:lnSpc>
                  <a:spcPct val="90000"/>
                </a:lnSpc>
                <a:spcAft>
                  <a:spcPct val="15000"/>
                </a:spcAft>
                <a:buChar char="••"/>
              </a:pPr>
              <a:r>
                <a:rPr lang="es-CL" sz="1400" dirty="0"/>
                <a:t>La Dirección del Trabajo.</a:t>
              </a:r>
            </a:p>
            <a:p>
              <a:pPr marL="57150" lvl="1" indent="-57150" defTabSz="311150">
                <a:lnSpc>
                  <a:spcPct val="90000"/>
                </a:lnSpc>
                <a:spcAft>
                  <a:spcPct val="15000"/>
                </a:spcAft>
                <a:buChar char="••"/>
              </a:pPr>
              <a:r>
                <a:rPr lang="es-CL" sz="1400" dirty="0"/>
                <a:t>El o los sindicatos</a:t>
              </a:r>
              <a:r>
                <a:rPr lang="es-ES_tradnl" sz="1400" dirty="0"/>
                <a:t>.</a:t>
              </a:r>
              <a:endParaRPr lang="es-CL" sz="1400" dirty="0"/>
            </a:p>
          </p:txBody>
        </p:sp>
        <p:sp>
          <p:nvSpPr>
            <p:cNvPr id="14" name="Forma libre 13"/>
            <p:cNvSpPr/>
            <p:nvPr/>
          </p:nvSpPr>
          <p:spPr>
            <a:xfrm>
              <a:off x="1295401" y="3464728"/>
              <a:ext cx="1448777" cy="1276255"/>
            </a:xfrm>
            <a:custGeom>
              <a:avLst/>
              <a:gdLst>
                <a:gd name="connsiteX0" fmla="*/ 0 w 2438400"/>
                <a:gd name="connsiteY0" fmla="*/ 212713 h 1276255"/>
                <a:gd name="connsiteX1" fmla="*/ 212713 w 2438400"/>
                <a:gd name="connsiteY1" fmla="*/ 0 h 1276255"/>
                <a:gd name="connsiteX2" fmla="*/ 2225687 w 2438400"/>
                <a:gd name="connsiteY2" fmla="*/ 0 h 1276255"/>
                <a:gd name="connsiteX3" fmla="*/ 2438400 w 2438400"/>
                <a:gd name="connsiteY3" fmla="*/ 212713 h 1276255"/>
                <a:gd name="connsiteX4" fmla="*/ 2438400 w 2438400"/>
                <a:gd name="connsiteY4" fmla="*/ 1063542 h 1276255"/>
                <a:gd name="connsiteX5" fmla="*/ 2225687 w 2438400"/>
                <a:gd name="connsiteY5" fmla="*/ 1276255 h 1276255"/>
                <a:gd name="connsiteX6" fmla="*/ 212713 w 2438400"/>
                <a:gd name="connsiteY6" fmla="*/ 1276255 h 1276255"/>
                <a:gd name="connsiteX7" fmla="*/ 0 w 2438400"/>
                <a:gd name="connsiteY7" fmla="*/ 1063542 h 1276255"/>
                <a:gd name="connsiteX8" fmla="*/ 0 w 2438400"/>
                <a:gd name="connsiteY8" fmla="*/ 212713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76255">
                  <a:moveTo>
                    <a:pt x="0" y="212713"/>
                  </a:moveTo>
                  <a:cubicBezTo>
                    <a:pt x="0" y="95235"/>
                    <a:pt x="95235" y="0"/>
                    <a:pt x="212713" y="0"/>
                  </a:cubicBezTo>
                  <a:lnTo>
                    <a:pt x="2225687" y="0"/>
                  </a:lnTo>
                  <a:cubicBezTo>
                    <a:pt x="2343165" y="0"/>
                    <a:pt x="2438400" y="95235"/>
                    <a:pt x="2438400" y="212713"/>
                  </a:cubicBezTo>
                  <a:lnTo>
                    <a:pt x="2438400" y="1063542"/>
                  </a:lnTo>
                  <a:cubicBezTo>
                    <a:pt x="2438400" y="1181020"/>
                    <a:pt x="2343165" y="1276255"/>
                    <a:pt x="2225687" y="1276255"/>
                  </a:cubicBezTo>
                  <a:lnTo>
                    <a:pt x="212713" y="1276255"/>
                  </a:lnTo>
                  <a:cubicBezTo>
                    <a:pt x="95235" y="1276255"/>
                    <a:pt x="0" y="1181020"/>
                    <a:pt x="0" y="1063542"/>
                  </a:cubicBezTo>
                  <a:lnTo>
                    <a:pt x="0" y="21271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2792" tIns="117547" rIns="172792" bIns="117547" numCol="1" spcCol="1270" anchor="ctr" anchorCtr="0">
              <a:noAutofit/>
            </a:bodyPr>
            <a:lstStyle/>
            <a:p>
              <a:pPr algn="ctr" defTabSz="1289050">
                <a:lnSpc>
                  <a:spcPct val="90000"/>
                </a:lnSpc>
                <a:spcAft>
                  <a:spcPct val="35000"/>
                </a:spcAft>
              </a:pPr>
              <a:r>
                <a:rPr lang="es-CL" sz="2400" b="1" dirty="0"/>
                <a:t>Legitimados o solicitantes</a:t>
              </a:r>
            </a:p>
          </p:txBody>
        </p:sp>
        <p:sp>
          <p:nvSpPr>
            <p:cNvPr id="15" name="Forma libre 14"/>
            <p:cNvSpPr/>
            <p:nvPr/>
          </p:nvSpPr>
          <p:spPr>
            <a:xfrm>
              <a:off x="2744178" y="4914841"/>
              <a:ext cx="4647223" cy="1142650"/>
            </a:xfrm>
            <a:custGeom>
              <a:avLst/>
              <a:gdLst>
                <a:gd name="connsiteX0" fmla="*/ 0 w 3657600"/>
                <a:gd name="connsiteY0" fmla="*/ 159532 h 1276255"/>
                <a:gd name="connsiteX1" fmla="*/ 3019473 w 3657600"/>
                <a:gd name="connsiteY1" fmla="*/ 159532 h 1276255"/>
                <a:gd name="connsiteX2" fmla="*/ 3019473 w 3657600"/>
                <a:gd name="connsiteY2" fmla="*/ 0 h 1276255"/>
                <a:gd name="connsiteX3" fmla="*/ 3657600 w 3657600"/>
                <a:gd name="connsiteY3" fmla="*/ 638128 h 1276255"/>
                <a:gd name="connsiteX4" fmla="*/ 3019473 w 3657600"/>
                <a:gd name="connsiteY4" fmla="*/ 1276255 h 1276255"/>
                <a:gd name="connsiteX5" fmla="*/ 3019473 w 3657600"/>
                <a:gd name="connsiteY5" fmla="*/ 1116723 h 1276255"/>
                <a:gd name="connsiteX6" fmla="*/ 0 w 3657600"/>
                <a:gd name="connsiteY6" fmla="*/ 1116723 h 1276255"/>
                <a:gd name="connsiteX7" fmla="*/ 0 w 3657600"/>
                <a:gd name="connsiteY7" fmla="*/ 159532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76255">
                  <a:moveTo>
                    <a:pt x="0" y="159532"/>
                  </a:moveTo>
                  <a:lnTo>
                    <a:pt x="3019473" y="159532"/>
                  </a:lnTo>
                  <a:lnTo>
                    <a:pt x="3019473" y="0"/>
                  </a:lnTo>
                  <a:lnTo>
                    <a:pt x="3657600" y="638128"/>
                  </a:lnTo>
                  <a:lnTo>
                    <a:pt x="3019473" y="1276255"/>
                  </a:lnTo>
                  <a:lnTo>
                    <a:pt x="3019473" y="1116723"/>
                  </a:lnTo>
                  <a:lnTo>
                    <a:pt x="0" y="1116723"/>
                  </a:lnTo>
                  <a:lnTo>
                    <a:pt x="0" y="159532"/>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45" tIns="163977" rIns="483041" bIns="163977" numCol="1" spcCol="1270" anchor="t" anchorCtr="0">
              <a:noAutofit/>
            </a:bodyPr>
            <a:lstStyle/>
            <a:p>
              <a:pPr algn="just"/>
              <a:r>
                <a:rPr lang="es-ES_tradnl" sz="1600" dirty="0"/>
                <a:t>Pone término a la </a:t>
              </a:r>
              <a:r>
                <a:rPr lang="es-ES_tradnl" sz="1600" b="1" u="sng" dirty="0"/>
                <a:t>huelga</a:t>
              </a:r>
              <a:r>
                <a:rPr lang="es-ES_tradnl" sz="1600" dirty="0"/>
                <a:t> y hará reanudar las faenas en </a:t>
              </a:r>
              <a:r>
                <a:rPr lang="es-ES_tradnl" sz="1600" b="1" u="sng" dirty="0"/>
                <a:t>las </a:t>
              </a:r>
            </a:p>
            <a:p>
              <a:pPr algn="just"/>
              <a:r>
                <a:rPr lang="es-ES_tradnl" sz="1600" b="1" u="sng" dirty="0"/>
                <a:t>condiciones vigentes al momento de presentar el proyecto de contrato colectivo. </a:t>
              </a:r>
            </a:p>
            <a:p>
              <a:pPr algn="just"/>
              <a:endParaRPr lang="es-ES_tradnl" sz="1600" b="1" u="sng" dirty="0"/>
            </a:p>
            <a:p>
              <a:pPr algn="just"/>
              <a:r>
                <a:rPr lang="es-ES_tradnl" sz="1600" dirty="0"/>
                <a:t>*Da lugar al arbitraje.</a:t>
              </a:r>
              <a:endParaRPr lang="es-CL" sz="1600" dirty="0"/>
            </a:p>
          </p:txBody>
        </p:sp>
        <p:sp>
          <p:nvSpPr>
            <p:cNvPr id="16" name="Forma libre 15"/>
            <p:cNvSpPr/>
            <p:nvPr/>
          </p:nvSpPr>
          <p:spPr>
            <a:xfrm>
              <a:off x="1399050" y="4979196"/>
              <a:ext cx="1279476" cy="1000332"/>
            </a:xfrm>
            <a:custGeom>
              <a:avLst/>
              <a:gdLst>
                <a:gd name="connsiteX0" fmla="*/ 0 w 2438400"/>
                <a:gd name="connsiteY0" fmla="*/ 212713 h 1276255"/>
                <a:gd name="connsiteX1" fmla="*/ 212713 w 2438400"/>
                <a:gd name="connsiteY1" fmla="*/ 0 h 1276255"/>
                <a:gd name="connsiteX2" fmla="*/ 2225687 w 2438400"/>
                <a:gd name="connsiteY2" fmla="*/ 0 h 1276255"/>
                <a:gd name="connsiteX3" fmla="*/ 2438400 w 2438400"/>
                <a:gd name="connsiteY3" fmla="*/ 212713 h 1276255"/>
                <a:gd name="connsiteX4" fmla="*/ 2438400 w 2438400"/>
                <a:gd name="connsiteY4" fmla="*/ 1063542 h 1276255"/>
                <a:gd name="connsiteX5" fmla="*/ 2225687 w 2438400"/>
                <a:gd name="connsiteY5" fmla="*/ 1276255 h 1276255"/>
                <a:gd name="connsiteX6" fmla="*/ 212713 w 2438400"/>
                <a:gd name="connsiteY6" fmla="*/ 1276255 h 1276255"/>
                <a:gd name="connsiteX7" fmla="*/ 0 w 2438400"/>
                <a:gd name="connsiteY7" fmla="*/ 1063542 h 1276255"/>
                <a:gd name="connsiteX8" fmla="*/ 0 w 2438400"/>
                <a:gd name="connsiteY8" fmla="*/ 212713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76255">
                  <a:moveTo>
                    <a:pt x="0" y="212713"/>
                  </a:moveTo>
                  <a:cubicBezTo>
                    <a:pt x="0" y="95235"/>
                    <a:pt x="95235" y="0"/>
                    <a:pt x="212713" y="0"/>
                  </a:cubicBezTo>
                  <a:lnTo>
                    <a:pt x="2225687" y="0"/>
                  </a:lnTo>
                  <a:cubicBezTo>
                    <a:pt x="2343165" y="0"/>
                    <a:pt x="2438400" y="95235"/>
                    <a:pt x="2438400" y="212713"/>
                  </a:cubicBezTo>
                  <a:lnTo>
                    <a:pt x="2438400" y="1063542"/>
                  </a:lnTo>
                  <a:cubicBezTo>
                    <a:pt x="2438400" y="1181020"/>
                    <a:pt x="2343165" y="1276255"/>
                    <a:pt x="2225687" y="1276255"/>
                  </a:cubicBezTo>
                  <a:lnTo>
                    <a:pt x="212713" y="1276255"/>
                  </a:lnTo>
                  <a:cubicBezTo>
                    <a:pt x="95235" y="1276255"/>
                    <a:pt x="0" y="1181020"/>
                    <a:pt x="0" y="1063542"/>
                  </a:cubicBezTo>
                  <a:lnTo>
                    <a:pt x="0" y="21271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2792" tIns="117547" rIns="172792" bIns="117547" numCol="1" spcCol="1270" anchor="ctr" anchorCtr="0">
              <a:noAutofit/>
            </a:bodyPr>
            <a:lstStyle/>
            <a:p>
              <a:pPr algn="ctr"/>
              <a:r>
                <a:rPr lang="es-ES_tradnl" sz="2400" b="1" dirty="0"/>
                <a:t>Efecto.</a:t>
              </a:r>
              <a:endParaRPr lang="es-CL" sz="2400" b="1" dirty="0"/>
            </a:p>
          </p:txBody>
        </p:sp>
      </p:grpSp>
    </p:spTree>
    <p:extLst>
      <p:ext uri="{BB962C8B-B14F-4D97-AF65-F5344CB8AC3E}">
        <p14:creationId xmlns:p14="http://schemas.microsoft.com/office/powerpoint/2010/main" val="20140094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p:nvPr/>
        </p:nvSpPr>
        <p:spPr>
          <a:xfrm>
            <a:off x="3451272" y="3302676"/>
            <a:ext cx="2463800" cy="2819400"/>
          </a:xfrm>
          <a:custGeom>
            <a:avLst/>
            <a:gdLst/>
            <a:ahLst/>
            <a:cxnLst/>
            <a:rect l="l" t="t" r="r" b="b"/>
            <a:pathLst>
              <a:path w="2463800" h="2819400">
                <a:moveTo>
                  <a:pt x="0" y="0"/>
                </a:moveTo>
                <a:lnTo>
                  <a:pt x="2463800" y="0"/>
                </a:lnTo>
                <a:lnTo>
                  <a:pt x="2463800" y="2819400"/>
                </a:lnTo>
                <a:lnTo>
                  <a:pt x="0" y="28194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2" name="object 2"/>
          <p:cNvSpPr txBox="1">
            <a:spLocks noGrp="1"/>
          </p:cNvSpPr>
          <p:nvPr>
            <p:ph type="title"/>
          </p:nvPr>
        </p:nvSpPr>
        <p:spPr>
          <a:xfrm>
            <a:off x="2125433" y="541999"/>
            <a:ext cx="9503054" cy="492443"/>
          </a:xfrm>
          <a:prstGeom prst="rect">
            <a:avLst/>
          </a:prstGeom>
        </p:spPr>
        <p:txBody>
          <a:bodyPr vert="horz" wrap="square" lIns="0" tIns="0" rIns="0" bIns="0" rtlCol="0">
            <a:spAutoFit/>
          </a:bodyPr>
          <a:lstStyle/>
          <a:p>
            <a:pPr marL="12700">
              <a:lnSpc>
                <a:spcPct val="100000"/>
              </a:lnSpc>
            </a:pPr>
            <a:r>
              <a:rPr sz="3200" b="1" spc="-5" dirty="0" err="1"/>
              <a:t>Servicios</a:t>
            </a:r>
            <a:r>
              <a:rPr sz="3200" b="1" spc="-25" dirty="0"/>
              <a:t> </a:t>
            </a:r>
            <a:r>
              <a:rPr sz="3200" b="1" spc="-5" dirty="0" err="1" smtClean="0"/>
              <a:t>Mínimos</a:t>
            </a:r>
            <a:r>
              <a:rPr lang="es-MX" sz="3200" b="1" spc="-5" dirty="0" smtClean="0"/>
              <a:t> / Equipos de emergencia</a:t>
            </a:r>
            <a:endParaRPr sz="3200" b="1" spc="-5" dirty="0"/>
          </a:p>
        </p:txBody>
      </p:sp>
      <p:sp>
        <p:nvSpPr>
          <p:cNvPr id="3" name="object 3"/>
          <p:cNvSpPr/>
          <p:nvPr/>
        </p:nvSpPr>
        <p:spPr>
          <a:xfrm>
            <a:off x="4660900" y="6731000"/>
            <a:ext cx="1257300" cy="127000"/>
          </a:xfrm>
          <a:custGeom>
            <a:avLst/>
            <a:gdLst/>
            <a:ahLst/>
            <a:cxnLst/>
            <a:rect l="l" t="t" r="r" b="b"/>
            <a:pathLst>
              <a:path w="1257300" h="127000">
                <a:moveTo>
                  <a:pt x="0" y="0"/>
                </a:moveTo>
                <a:lnTo>
                  <a:pt x="1257300" y="0"/>
                </a:lnTo>
                <a:lnTo>
                  <a:pt x="1257300" y="127000"/>
                </a:lnTo>
                <a:lnTo>
                  <a:pt x="0" y="127000"/>
                </a:lnTo>
                <a:lnTo>
                  <a:pt x="0" y="0"/>
                </a:lnTo>
                <a:close/>
              </a:path>
            </a:pathLst>
          </a:custGeom>
          <a:solidFill>
            <a:srgbClr val="0F699C"/>
          </a:solidFill>
        </p:spPr>
        <p:txBody>
          <a:bodyPr wrap="square" lIns="0" tIns="0" rIns="0" bIns="0" rtlCol="0"/>
          <a:lstStyle/>
          <a:p>
            <a:endParaRPr>
              <a:solidFill>
                <a:prstClr val="black"/>
              </a:solidFill>
            </a:endParaRPr>
          </a:p>
        </p:txBody>
      </p:sp>
      <p:sp>
        <p:nvSpPr>
          <p:cNvPr id="4"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
        <p:nvSpPr>
          <p:cNvPr id="8" name="object 8"/>
          <p:cNvSpPr/>
          <p:nvPr/>
        </p:nvSpPr>
        <p:spPr>
          <a:xfrm>
            <a:off x="1903488" y="1369546"/>
            <a:ext cx="8166100" cy="469900"/>
          </a:xfrm>
          <a:custGeom>
            <a:avLst/>
            <a:gdLst/>
            <a:ahLst/>
            <a:cxnLst/>
            <a:rect l="l" t="t" r="r" b="b"/>
            <a:pathLst>
              <a:path w="8166100" h="469900">
                <a:moveTo>
                  <a:pt x="8166100" y="0"/>
                </a:moveTo>
                <a:lnTo>
                  <a:pt x="234950" y="0"/>
                </a:lnTo>
                <a:lnTo>
                  <a:pt x="0" y="234950"/>
                </a:lnTo>
                <a:lnTo>
                  <a:pt x="234950" y="469900"/>
                </a:lnTo>
                <a:lnTo>
                  <a:pt x="8166100" y="469900"/>
                </a:lnTo>
                <a:lnTo>
                  <a:pt x="8166100" y="0"/>
                </a:lnTo>
                <a:close/>
              </a:path>
            </a:pathLst>
          </a:custGeom>
          <a:solidFill>
            <a:srgbClr val="374650"/>
          </a:solidFill>
        </p:spPr>
        <p:txBody>
          <a:bodyPr wrap="square" lIns="0" tIns="0" rIns="0" bIns="0" rtlCol="0"/>
          <a:lstStyle/>
          <a:p>
            <a:endParaRPr>
              <a:solidFill>
                <a:prstClr val="black"/>
              </a:solidFill>
            </a:endParaRPr>
          </a:p>
        </p:txBody>
      </p:sp>
      <p:sp>
        <p:nvSpPr>
          <p:cNvPr id="9" name="object 9"/>
          <p:cNvSpPr txBox="1"/>
          <p:nvPr/>
        </p:nvSpPr>
        <p:spPr>
          <a:xfrm>
            <a:off x="2517117" y="1461086"/>
            <a:ext cx="7368540" cy="284480"/>
          </a:xfrm>
          <a:prstGeom prst="rect">
            <a:avLst/>
          </a:prstGeom>
        </p:spPr>
        <p:txBody>
          <a:bodyPr vert="horz" wrap="square" lIns="0" tIns="0" rIns="0" bIns="0" rtlCol="0">
            <a:spAutoFit/>
          </a:bodyPr>
          <a:lstStyle/>
          <a:p>
            <a:pPr marL="12700"/>
            <a:r>
              <a:rPr sz="1750" spc="15" dirty="0">
                <a:solidFill>
                  <a:srgbClr val="FFFFFF"/>
                </a:solidFill>
                <a:latin typeface="Calibri Light"/>
                <a:cs typeface="Calibri Light"/>
              </a:rPr>
              <a:t>PROCESO </a:t>
            </a:r>
            <a:r>
              <a:rPr sz="1750" spc="-15" dirty="0">
                <a:solidFill>
                  <a:srgbClr val="FFFFFF"/>
                </a:solidFill>
                <a:latin typeface="Calibri Light"/>
                <a:cs typeface="Calibri Light"/>
              </a:rPr>
              <a:t>PARA </a:t>
            </a:r>
            <a:r>
              <a:rPr sz="1750" spc="20" dirty="0">
                <a:solidFill>
                  <a:srgbClr val="FFFFFF"/>
                </a:solidFill>
                <a:latin typeface="Calibri Light"/>
                <a:cs typeface="Calibri Light"/>
              </a:rPr>
              <a:t>DETERMINAR EL EQUIPO DE EMERGENCIA CON LA ANTIGUA</a:t>
            </a:r>
            <a:r>
              <a:rPr sz="1750" spc="25" dirty="0">
                <a:solidFill>
                  <a:srgbClr val="FFFFFF"/>
                </a:solidFill>
                <a:latin typeface="Calibri Light"/>
                <a:cs typeface="Calibri Light"/>
              </a:rPr>
              <a:t> </a:t>
            </a:r>
            <a:r>
              <a:rPr sz="1750" spc="15" dirty="0">
                <a:solidFill>
                  <a:srgbClr val="FFFFFF"/>
                </a:solidFill>
                <a:latin typeface="Calibri Light"/>
                <a:cs typeface="Calibri Light"/>
              </a:rPr>
              <a:t>LEY</a:t>
            </a:r>
            <a:endParaRPr sz="1750" dirty="0">
              <a:solidFill>
                <a:prstClr val="black"/>
              </a:solidFill>
              <a:latin typeface="Calibri Light"/>
              <a:cs typeface="Calibri Light"/>
            </a:endParaRPr>
          </a:p>
        </p:txBody>
      </p:sp>
      <p:sp>
        <p:nvSpPr>
          <p:cNvPr id="10" name="object 10"/>
          <p:cNvSpPr/>
          <p:nvPr/>
        </p:nvSpPr>
        <p:spPr>
          <a:xfrm>
            <a:off x="893533" y="3311546"/>
            <a:ext cx="2463800" cy="2819400"/>
          </a:xfrm>
          <a:custGeom>
            <a:avLst/>
            <a:gdLst/>
            <a:ahLst/>
            <a:cxnLst/>
            <a:rect l="l" t="t" r="r" b="b"/>
            <a:pathLst>
              <a:path w="2463800" h="2819400">
                <a:moveTo>
                  <a:pt x="0" y="0"/>
                </a:moveTo>
                <a:lnTo>
                  <a:pt x="2463800" y="0"/>
                </a:lnTo>
                <a:lnTo>
                  <a:pt x="2463800" y="2819400"/>
                </a:lnTo>
                <a:lnTo>
                  <a:pt x="0" y="28194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11" name="object 11"/>
          <p:cNvSpPr/>
          <p:nvPr/>
        </p:nvSpPr>
        <p:spPr>
          <a:xfrm>
            <a:off x="893533" y="2333304"/>
            <a:ext cx="2463800" cy="990600"/>
          </a:xfrm>
          <a:custGeom>
            <a:avLst/>
            <a:gdLst/>
            <a:ahLst/>
            <a:cxnLst/>
            <a:rect l="l" t="t" r="r" b="b"/>
            <a:pathLst>
              <a:path w="2463800" h="990600">
                <a:moveTo>
                  <a:pt x="0" y="0"/>
                </a:moveTo>
                <a:lnTo>
                  <a:pt x="2463800" y="0"/>
                </a:lnTo>
                <a:lnTo>
                  <a:pt x="2463800" y="990600"/>
                </a:lnTo>
                <a:lnTo>
                  <a:pt x="0" y="990600"/>
                </a:lnTo>
                <a:lnTo>
                  <a:pt x="0" y="0"/>
                </a:lnTo>
                <a:close/>
              </a:path>
            </a:pathLst>
          </a:custGeom>
          <a:solidFill>
            <a:srgbClr val="005082"/>
          </a:solidFill>
        </p:spPr>
        <p:txBody>
          <a:bodyPr wrap="square" lIns="0" tIns="0" rIns="0" bIns="0" rtlCol="0"/>
          <a:lstStyle/>
          <a:p>
            <a:endParaRPr>
              <a:solidFill>
                <a:prstClr val="black"/>
              </a:solidFill>
            </a:endParaRPr>
          </a:p>
        </p:txBody>
      </p:sp>
      <p:sp>
        <p:nvSpPr>
          <p:cNvPr id="12" name="object 12"/>
          <p:cNvSpPr/>
          <p:nvPr/>
        </p:nvSpPr>
        <p:spPr>
          <a:xfrm>
            <a:off x="1893557" y="3108114"/>
            <a:ext cx="420370" cy="420370"/>
          </a:xfrm>
          <a:custGeom>
            <a:avLst/>
            <a:gdLst/>
            <a:ahLst/>
            <a:cxnLst/>
            <a:rect l="l" t="t" r="r" b="b"/>
            <a:pathLst>
              <a:path w="420369" h="420369">
                <a:moveTo>
                  <a:pt x="210134" y="0"/>
                </a:moveTo>
                <a:lnTo>
                  <a:pt x="0" y="210134"/>
                </a:lnTo>
                <a:lnTo>
                  <a:pt x="210134" y="420268"/>
                </a:lnTo>
                <a:lnTo>
                  <a:pt x="420268" y="210134"/>
                </a:lnTo>
                <a:lnTo>
                  <a:pt x="210134" y="0"/>
                </a:lnTo>
                <a:close/>
              </a:path>
            </a:pathLst>
          </a:custGeom>
          <a:solidFill>
            <a:srgbClr val="005082"/>
          </a:solidFill>
        </p:spPr>
        <p:txBody>
          <a:bodyPr wrap="square" lIns="0" tIns="0" rIns="0" bIns="0" rtlCol="0"/>
          <a:lstStyle/>
          <a:p>
            <a:endParaRPr>
              <a:solidFill>
                <a:prstClr val="black"/>
              </a:solidFill>
            </a:endParaRPr>
          </a:p>
        </p:txBody>
      </p:sp>
      <p:sp>
        <p:nvSpPr>
          <p:cNvPr id="13" name="object 13"/>
          <p:cNvSpPr txBox="1"/>
          <p:nvPr/>
        </p:nvSpPr>
        <p:spPr>
          <a:xfrm>
            <a:off x="1979977" y="2589549"/>
            <a:ext cx="257175" cy="570865"/>
          </a:xfrm>
          <a:prstGeom prst="rect">
            <a:avLst/>
          </a:prstGeom>
        </p:spPr>
        <p:txBody>
          <a:bodyPr vert="horz" wrap="square" lIns="0" tIns="0" rIns="0" bIns="0" rtlCol="0">
            <a:spAutoFit/>
          </a:bodyPr>
          <a:lstStyle/>
          <a:p>
            <a:pPr marL="12700"/>
            <a:r>
              <a:rPr sz="3600" dirty="0">
                <a:solidFill>
                  <a:srgbClr val="FFFFFF"/>
                </a:solidFill>
                <a:cs typeface="Calibri"/>
              </a:rPr>
              <a:t>1</a:t>
            </a:r>
            <a:endParaRPr sz="3600" dirty="0">
              <a:solidFill>
                <a:prstClr val="black"/>
              </a:solidFill>
              <a:cs typeface="Calibri"/>
            </a:endParaRPr>
          </a:p>
        </p:txBody>
      </p:sp>
      <p:sp>
        <p:nvSpPr>
          <p:cNvPr id="14" name="object 14"/>
          <p:cNvSpPr txBox="1"/>
          <p:nvPr/>
        </p:nvSpPr>
        <p:spPr>
          <a:xfrm>
            <a:off x="3737262" y="4186586"/>
            <a:ext cx="1793239" cy="1080135"/>
          </a:xfrm>
          <a:prstGeom prst="rect">
            <a:avLst/>
          </a:prstGeom>
          <a:noFill/>
        </p:spPr>
        <p:txBody>
          <a:bodyPr vert="horz" wrap="square" lIns="0" tIns="0" rIns="0" bIns="0" rtlCol="0">
            <a:spAutoFit/>
          </a:bodyPr>
          <a:lstStyle/>
          <a:p>
            <a:pPr marL="12700" marR="5080" algn="ctr">
              <a:lnSpc>
                <a:spcPct val="99700"/>
              </a:lnSpc>
            </a:pPr>
            <a:r>
              <a:rPr sz="1400" dirty="0">
                <a:solidFill>
                  <a:srgbClr val="556F79"/>
                </a:solidFill>
                <a:latin typeface="Calibri Light"/>
                <a:cs typeface="Calibri Light"/>
              </a:rPr>
              <a:t>El </a:t>
            </a:r>
            <a:r>
              <a:rPr sz="1400" spc="-5" dirty="0">
                <a:solidFill>
                  <a:srgbClr val="556F79"/>
                </a:solidFill>
                <a:latin typeface="Calibri Light"/>
                <a:cs typeface="Calibri Light"/>
              </a:rPr>
              <a:t>empleador </a:t>
            </a:r>
            <a:r>
              <a:rPr sz="1400" spc="-10" dirty="0">
                <a:solidFill>
                  <a:srgbClr val="556F79"/>
                </a:solidFill>
                <a:latin typeface="Calibri Light"/>
                <a:cs typeface="Calibri Light"/>
              </a:rPr>
              <a:t>realiza </a:t>
            </a:r>
            <a:r>
              <a:rPr sz="1400" dirty="0">
                <a:solidFill>
                  <a:srgbClr val="556F79"/>
                </a:solidFill>
                <a:latin typeface="Calibri Light"/>
                <a:cs typeface="Calibri Light"/>
              </a:rPr>
              <a:t>la  </a:t>
            </a:r>
            <a:r>
              <a:rPr sz="1400" spc="-5" dirty="0">
                <a:solidFill>
                  <a:srgbClr val="556F79"/>
                </a:solidFill>
                <a:latin typeface="Calibri Light"/>
                <a:cs typeface="Calibri Light"/>
              </a:rPr>
              <a:t>petición por escrito </a:t>
            </a:r>
            <a:r>
              <a:rPr sz="1400" dirty="0">
                <a:solidFill>
                  <a:srgbClr val="556F79"/>
                </a:solidFill>
                <a:latin typeface="Calibri Light"/>
                <a:cs typeface="Calibri Light"/>
              </a:rPr>
              <a:t>a la  </a:t>
            </a:r>
            <a:r>
              <a:rPr sz="1400" spc="-5" dirty="0">
                <a:solidFill>
                  <a:srgbClr val="556F79"/>
                </a:solidFill>
                <a:latin typeface="Calibri Light"/>
                <a:cs typeface="Calibri Light"/>
              </a:rPr>
              <a:t>comisión negociadora,</a:t>
            </a:r>
            <a:r>
              <a:rPr sz="1400" spc="-100" dirty="0">
                <a:solidFill>
                  <a:srgbClr val="556F79"/>
                </a:solidFill>
                <a:latin typeface="Calibri Light"/>
                <a:cs typeface="Calibri Light"/>
              </a:rPr>
              <a:t> </a:t>
            </a:r>
            <a:r>
              <a:rPr sz="1400" dirty="0">
                <a:solidFill>
                  <a:srgbClr val="556F79"/>
                </a:solidFill>
                <a:latin typeface="Calibri Light"/>
                <a:cs typeface="Calibri Light"/>
              </a:rPr>
              <a:t>la  </a:t>
            </a:r>
            <a:r>
              <a:rPr sz="1400" spc="-5" dirty="0">
                <a:solidFill>
                  <a:srgbClr val="556F79"/>
                </a:solidFill>
                <a:latin typeface="Calibri Light"/>
                <a:cs typeface="Calibri Light"/>
              </a:rPr>
              <a:t>que tiene </a:t>
            </a:r>
            <a:r>
              <a:rPr sz="1400" dirty="0">
                <a:solidFill>
                  <a:srgbClr val="556F79"/>
                </a:solidFill>
                <a:latin typeface="Calibri Light"/>
                <a:cs typeface="Calibri Light"/>
              </a:rPr>
              <a:t>24 </a:t>
            </a:r>
            <a:r>
              <a:rPr sz="1400" spc="-10" dirty="0">
                <a:solidFill>
                  <a:srgbClr val="556F79"/>
                </a:solidFill>
                <a:latin typeface="Calibri Light"/>
                <a:cs typeface="Calibri Light"/>
              </a:rPr>
              <a:t>horas para  </a:t>
            </a:r>
            <a:r>
              <a:rPr sz="1400" spc="-25" dirty="0">
                <a:solidFill>
                  <a:srgbClr val="556F79"/>
                </a:solidFill>
                <a:latin typeface="Calibri Light"/>
                <a:cs typeface="Calibri Light"/>
              </a:rPr>
              <a:t>contestar.</a:t>
            </a:r>
            <a:endParaRPr sz="1400" dirty="0">
              <a:solidFill>
                <a:prstClr val="black"/>
              </a:solidFill>
              <a:latin typeface="Calibri Light"/>
              <a:cs typeface="Calibri Light"/>
            </a:endParaRPr>
          </a:p>
        </p:txBody>
      </p:sp>
      <p:sp>
        <p:nvSpPr>
          <p:cNvPr id="16" name="object 16"/>
          <p:cNvSpPr/>
          <p:nvPr/>
        </p:nvSpPr>
        <p:spPr>
          <a:xfrm>
            <a:off x="3457094" y="2333304"/>
            <a:ext cx="2463800" cy="990600"/>
          </a:xfrm>
          <a:custGeom>
            <a:avLst/>
            <a:gdLst/>
            <a:ahLst/>
            <a:cxnLst/>
            <a:rect l="l" t="t" r="r" b="b"/>
            <a:pathLst>
              <a:path w="2463800" h="990600">
                <a:moveTo>
                  <a:pt x="0" y="0"/>
                </a:moveTo>
                <a:lnTo>
                  <a:pt x="2463800" y="0"/>
                </a:lnTo>
                <a:lnTo>
                  <a:pt x="2463800" y="990600"/>
                </a:lnTo>
                <a:lnTo>
                  <a:pt x="0" y="9906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17" name="object 17"/>
          <p:cNvSpPr/>
          <p:nvPr/>
        </p:nvSpPr>
        <p:spPr>
          <a:xfrm>
            <a:off x="4460222" y="3115860"/>
            <a:ext cx="420370" cy="420370"/>
          </a:xfrm>
          <a:custGeom>
            <a:avLst/>
            <a:gdLst/>
            <a:ahLst/>
            <a:cxnLst/>
            <a:rect l="l" t="t" r="r" b="b"/>
            <a:pathLst>
              <a:path w="420370" h="420369">
                <a:moveTo>
                  <a:pt x="210134" y="0"/>
                </a:moveTo>
                <a:lnTo>
                  <a:pt x="0" y="210134"/>
                </a:lnTo>
                <a:lnTo>
                  <a:pt x="210134" y="420268"/>
                </a:lnTo>
                <a:lnTo>
                  <a:pt x="420281" y="210134"/>
                </a:lnTo>
                <a:lnTo>
                  <a:pt x="210134" y="0"/>
                </a:lnTo>
                <a:close/>
              </a:path>
            </a:pathLst>
          </a:custGeom>
          <a:solidFill>
            <a:srgbClr val="1979BA"/>
          </a:solidFill>
        </p:spPr>
        <p:txBody>
          <a:bodyPr wrap="square" lIns="0" tIns="0" rIns="0" bIns="0" rtlCol="0"/>
          <a:lstStyle/>
          <a:p>
            <a:endParaRPr>
              <a:solidFill>
                <a:prstClr val="black"/>
              </a:solidFill>
            </a:endParaRPr>
          </a:p>
        </p:txBody>
      </p:sp>
      <p:sp>
        <p:nvSpPr>
          <p:cNvPr id="18" name="object 18"/>
          <p:cNvSpPr txBox="1"/>
          <p:nvPr/>
        </p:nvSpPr>
        <p:spPr>
          <a:xfrm>
            <a:off x="4554449" y="2635277"/>
            <a:ext cx="257175" cy="570865"/>
          </a:xfrm>
          <a:prstGeom prst="rect">
            <a:avLst/>
          </a:prstGeom>
        </p:spPr>
        <p:txBody>
          <a:bodyPr vert="horz" wrap="square" lIns="0" tIns="0" rIns="0" bIns="0" rtlCol="0">
            <a:spAutoFit/>
          </a:bodyPr>
          <a:lstStyle/>
          <a:p>
            <a:pPr marL="12700"/>
            <a:r>
              <a:rPr sz="3600" dirty="0">
                <a:solidFill>
                  <a:srgbClr val="FFFFFF"/>
                </a:solidFill>
                <a:cs typeface="Calibri"/>
              </a:rPr>
              <a:t>2</a:t>
            </a:r>
            <a:endParaRPr sz="3600" dirty="0">
              <a:solidFill>
                <a:prstClr val="black"/>
              </a:solidFill>
              <a:cs typeface="Calibri"/>
            </a:endParaRPr>
          </a:p>
        </p:txBody>
      </p:sp>
      <p:sp>
        <p:nvSpPr>
          <p:cNvPr id="19" name="object 19"/>
          <p:cNvSpPr txBox="1"/>
          <p:nvPr/>
        </p:nvSpPr>
        <p:spPr>
          <a:xfrm>
            <a:off x="952453" y="3619958"/>
            <a:ext cx="2325701" cy="2369880"/>
          </a:xfrm>
          <a:prstGeom prst="rect">
            <a:avLst/>
          </a:prstGeom>
        </p:spPr>
        <p:txBody>
          <a:bodyPr vert="horz" wrap="square" lIns="0" tIns="0" rIns="0" bIns="0" rtlCol="0">
            <a:spAutoFit/>
          </a:bodyPr>
          <a:lstStyle/>
          <a:p>
            <a:pPr marL="12065" marR="5080" indent="1270" algn="ctr">
              <a:lnSpc>
                <a:spcPct val="100299"/>
              </a:lnSpc>
            </a:pPr>
            <a:r>
              <a:rPr sz="1400" dirty="0">
                <a:solidFill>
                  <a:srgbClr val="556F79"/>
                </a:solidFill>
                <a:latin typeface="Calibri Light"/>
                <a:cs typeface="Calibri Light"/>
              </a:rPr>
              <a:t>El </a:t>
            </a:r>
            <a:r>
              <a:rPr sz="1400" spc="-10" dirty="0">
                <a:solidFill>
                  <a:srgbClr val="556F79"/>
                </a:solidFill>
                <a:latin typeface="Calibri Light"/>
                <a:cs typeface="Calibri Light"/>
              </a:rPr>
              <a:t>sindicato </a:t>
            </a:r>
            <a:r>
              <a:rPr sz="1400" dirty="0">
                <a:solidFill>
                  <a:srgbClr val="556F79"/>
                </a:solidFill>
                <a:latin typeface="Calibri Light"/>
                <a:cs typeface="Calibri Light"/>
              </a:rPr>
              <a:t>o </a:t>
            </a:r>
            <a:r>
              <a:rPr sz="1400" spc="-5" dirty="0">
                <a:solidFill>
                  <a:srgbClr val="556F79"/>
                </a:solidFill>
                <a:latin typeface="Calibri Light"/>
                <a:cs typeface="Calibri Light"/>
              </a:rPr>
              <a:t>grupo  negociador </a:t>
            </a:r>
            <a:r>
              <a:rPr sz="1400" spc="-15" dirty="0">
                <a:solidFill>
                  <a:srgbClr val="556F79"/>
                </a:solidFill>
                <a:latin typeface="Calibri Light"/>
                <a:cs typeface="Calibri Light"/>
              </a:rPr>
              <a:t>estará  </a:t>
            </a:r>
            <a:r>
              <a:rPr sz="1400" spc="-5" dirty="0">
                <a:solidFill>
                  <a:srgbClr val="556F79"/>
                </a:solidFill>
                <a:latin typeface="Calibri Light"/>
                <a:cs typeface="Calibri Light"/>
              </a:rPr>
              <a:t>obligado </a:t>
            </a:r>
            <a:r>
              <a:rPr sz="1400" dirty="0">
                <a:solidFill>
                  <a:srgbClr val="556F79"/>
                </a:solidFill>
                <a:latin typeface="Calibri Light"/>
                <a:cs typeface="Calibri Light"/>
              </a:rPr>
              <a:t>a </a:t>
            </a:r>
            <a:r>
              <a:rPr sz="1400" spc="-10" dirty="0">
                <a:solidFill>
                  <a:srgbClr val="556F79"/>
                </a:solidFill>
                <a:latin typeface="Calibri Light"/>
                <a:cs typeface="Calibri Light"/>
              </a:rPr>
              <a:t>proporcionar  </a:t>
            </a:r>
            <a:r>
              <a:rPr sz="1400" spc="-5" dirty="0">
                <a:solidFill>
                  <a:srgbClr val="556F79"/>
                </a:solidFill>
                <a:latin typeface="Calibri Light"/>
                <a:cs typeface="Calibri Light"/>
              </a:rPr>
              <a:t>el </a:t>
            </a:r>
            <a:r>
              <a:rPr sz="1400" spc="-10" dirty="0">
                <a:solidFill>
                  <a:srgbClr val="556F79"/>
                </a:solidFill>
                <a:latin typeface="Calibri Light"/>
                <a:cs typeface="Calibri Light"/>
              </a:rPr>
              <a:t>personal </a:t>
            </a:r>
            <a:r>
              <a:rPr sz="1400" spc="-5" dirty="0">
                <a:solidFill>
                  <a:srgbClr val="556F79"/>
                </a:solidFill>
                <a:latin typeface="Calibri Light"/>
                <a:cs typeface="Calibri Light"/>
              </a:rPr>
              <a:t>indispensable  </a:t>
            </a:r>
            <a:r>
              <a:rPr sz="1400" spc="-10" dirty="0">
                <a:solidFill>
                  <a:srgbClr val="556F79"/>
                </a:solidFill>
                <a:latin typeface="Calibri Light"/>
                <a:cs typeface="Calibri Light"/>
              </a:rPr>
              <a:t>para </a:t>
            </a:r>
            <a:r>
              <a:rPr sz="1400" dirty="0">
                <a:solidFill>
                  <a:srgbClr val="556F79"/>
                </a:solidFill>
                <a:latin typeface="Calibri Light"/>
                <a:cs typeface="Calibri Light"/>
              </a:rPr>
              <a:t>la </a:t>
            </a:r>
            <a:r>
              <a:rPr sz="1400" spc="-5" dirty="0">
                <a:solidFill>
                  <a:srgbClr val="556F79"/>
                </a:solidFill>
                <a:latin typeface="Calibri Light"/>
                <a:cs typeface="Calibri Light"/>
              </a:rPr>
              <a:t>ejecución de </a:t>
            </a:r>
            <a:r>
              <a:rPr sz="1400" dirty="0">
                <a:solidFill>
                  <a:srgbClr val="556F79"/>
                </a:solidFill>
                <a:latin typeface="Calibri Light"/>
                <a:cs typeface="Calibri Light"/>
              </a:rPr>
              <a:t>las  </a:t>
            </a:r>
            <a:r>
              <a:rPr sz="1400" spc="-5" dirty="0">
                <a:solidFill>
                  <a:srgbClr val="556F79"/>
                </a:solidFill>
                <a:latin typeface="Calibri Light"/>
                <a:cs typeface="Calibri Light"/>
              </a:rPr>
              <a:t>operaciones </a:t>
            </a:r>
            <a:r>
              <a:rPr sz="1400" u="sng" spc="-10" dirty="0">
                <a:solidFill>
                  <a:srgbClr val="556F79"/>
                </a:solidFill>
                <a:latin typeface="Calibri Light"/>
                <a:cs typeface="Calibri Light"/>
              </a:rPr>
              <a:t>cuya  </a:t>
            </a:r>
            <a:r>
              <a:rPr sz="1400" u="sng" spc="-5" dirty="0" err="1">
                <a:solidFill>
                  <a:srgbClr val="556F79"/>
                </a:solidFill>
                <a:latin typeface="Calibri Light"/>
                <a:cs typeface="Calibri Light"/>
              </a:rPr>
              <a:t>paralización</a:t>
            </a:r>
            <a:r>
              <a:rPr sz="1400" u="sng" spc="-5" dirty="0">
                <a:solidFill>
                  <a:srgbClr val="556F79"/>
                </a:solidFill>
                <a:latin typeface="Calibri Light"/>
                <a:cs typeface="Calibri Light"/>
              </a:rPr>
              <a:t> </a:t>
            </a:r>
            <a:r>
              <a:rPr sz="1400" u="sng" spc="-5" dirty="0" err="1" smtClean="0">
                <a:solidFill>
                  <a:srgbClr val="556F79"/>
                </a:solidFill>
                <a:latin typeface="Calibri Light"/>
                <a:cs typeface="Calibri Light"/>
              </a:rPr>
              <a:t>pud</a:t>
            </a:r>
            <a:r>
              <a:rPr lang="es-CL" sz="1400" u="sng" spc="-5" dirty="0" err="1" smtClean="0">
                <a:solidFill>
                  <a:srgbClr val="556F79"/>
                </a:solidFill>
                <a:latin typeface="Calibri Light"/>
                <a:cs typeface="Calibri Light"/>
              </a:rPr>
              <a:t>iera</a:t>
            </a:r>
            <a:r>
              <a:rPr lang="es-CL" sz="1400" u="sng" spc="-5" dirty="0" smtClean="0">
                <a:solidFill>
                  <a:srgbClr val="556F79"/>
                </a:solidFill>
                <a:latin typeface="Calibri Light"/>
                <a:cs typeface="Calibri Light"/>
              </a:rPr>
              <a:t> </a:t>
            </a:r>
            <a:r>
              <a:rPr sz="1400" u="sng" spc="-5" dirty="0" err="1" smtClean="0">
                <a:solidFill>
                  <a:srgbClr val="556F79"/>
                </a:solidFill>
                <a:latin typeface="Calibri Light"/>
                <a:cs typeface="Calibri Light"/>
              </a:rPr>
              <a:t>causar</a:t>
            </a:r>
            <a:r>
              <a:rPr sz="1400" u="sng" spc="-5" dirty="0" smtClean="0">
                <a:solidFill>
                  <a:srgbClr val="556F79"/>
                </a:solidFill>
                <a:latin typeface="Calibri Light"/>
                <a:cs typeface="Calibri Light"/>
              </a:rPr>
              <a:t>  </a:t>
            </a:r>
            <a:r>
              <a:rPr sz="1400" u="sng" spc="-5" dirty="0" err="1" smtClean="0">
                <a:solidFill>
                  <a:srgbClr val="556F79"/>
                </a:solidFill>
                <a:latin typeface="Calibri Light"/>
                <a:cs typeface="Calibri Light"/>
              </a:rPr>
              <a:t>daño</a:t>
            </a:r>
            <a:r>
              <a:rPr lang="es-MX" sz="1400" u="sng" spc="-5" dirty="0" smtClean="0">
                <a:solidFill>
                  <a:srgbClr val="556F79"/>
                </a:solidFill>
                <a:latin typeface="Calibri Light"/>
                <a:cs typeface="Calibri Light"/>
              </a:rPr>
              <a:t> actual e irreparable en los bienes de la empresa o en la salud de los usuarios de un establecimiento asistencial o de salud o que preste servicios esenciales</a:t>
            </a:r>
            <a:r>
              <a:rPr lang="es-MX" sz="1400" spc="-5" dirty="0" smtClean="0">
                <a:solidFill>
                  <a:srgbClr val="556F79"/>
                </a:solidFill>
                <a:latin typeface="Calibri Light"/>
                <a:cs typeface="Calibri Light"/>
              </a:rPr>
              <a:t>.</a:t>
            </a:r>
            <a:endParaRPr sz="1400" dirty="0">
              <a:solidFill>
                <a:prstClr val="black"/>
              </a:solidFill>
              <a:latin typeface="Calibri Light"/>
              <a:cs typeface="Calibri Light"/>
            </a:endParaRPr>
          </a:p>
        </p:txBody>
      </p:sp>
      <p:sp>
        <p:nvSpPr>
          <p:cNvPr id="20" name="object 20"/>
          <p:cNvSpPr/>
          <p:nvPr/>
        </p:nvSpPr>
        <p:spPr>
          <a:xfrm>
            <a:off x="6029271" y="3326045"/>
            <a:ext cx="2463800" cy="2819400"/>
          </a:xfrm>
          <a:custGeom>
            <a:avLst/>
            <a:gdLst/>
            <a:ahLst/>
            <a:cxnLst/>
            <a:rect l="l" t="t" r="r" b="b"/>
            <a:pathLst>
              <a:path w="2463800" h="2819400">
                <a:moveTo>
                  <a:pt x="0" y="0"/>
                </a:moveTo>
                <a:lnTo>
                  <a:pt x="2463800" y="0"/>
                </a:lnTo>
                <a:lnTo>
                  <a:pt x="2463800" y="2819400"/>
                </a:lnTo>
                <a:lnTo>
                  <a:pt x="0" y="28194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21" name="object 21"/>
          <p:cNvSpPr/>
          <p:nvPr/>
        </p:nvSpPr>
        <p:spPr>
          <a:xfrm>
            <a:off x="6025813" y="2327699"/>
            <a:ext cx="2463800" cy="990600"/>
          </a:xfrm>
          <a:custGeom>
            <a:avLst/>
            <a:gdLst/>
            <a:ahLst/>
            <a:cxnLst/>
            <a:rect l="l" t="t" r="r" b="b"/>
            <a:pathLst>
              <a:path w="2463800" h="990600">
                <a:moveTo>
                  <a:pt x="0" y="0"/>
                </a:moveTo>
                <a:lnTo>
                  <a:pt x="2463800" y="0"/>
                </a:lnTo>
                <a:lnTo>
                  <a:pt x="2463800" y="990600"/>
                </a:lnTo>
                <a:lnTo>
                  <a:pt x="0" y="990600"/>
                </a:lnTo>
                <a:lnTo>
                  <a:pt x="0" y="0"/>
                </a:lnTo>
                <a:close/>
              </a:path>
            </a:pathLst>
          </a:custGeom>
          <a:solidFill>
            <a:srgbClr val="005082"/>
          </a:solidFill>
        </p:spPr>
        <p:txBody>
          <a:bodyPr wrap="square" lIns="0" tIns="0" rIns="0" bIns="0" rtlCol="0"/>
          <a:lstStyle/>
          <a:p>
            <a:endParaRPr>
              <a:solidFill>
                <a:prstClr val="black"/>
              </a:solidFill>
            </a:endParaRPr>
          </a:p>
        </p:txBody>
      </p:sp>
      <p:sp>
        <p:nvSpPr>
          <p:cNvPr id="22" name="object 22"/>
          <p:cNvSpPr/>
          <p:nvPr/>
        </p:nvSpPr>
        <p:spPr>
          <a:xfrm>
            <a:off x="6988698" y="3108114"/>
            <a:ext cx="420370" cy="420370"/>
          </a:xfrm>
          <a:custGeom>
            <a:avLst/>
            <a:gdLst/>
            <a:ahLst/>
            <a:cxnLst/>
            <a:rect l="l" t="t" r="r" b="b"/>
            <a:pathLst>
              <a:path w="420370" h="420369">
                <a:moveTo>
                  <a:pt x="210146" y="0"/>
                </a:moveTo>
                <a:lnTo>
                  <a:pt x="0" y="210134"/>
                </a:lnTo>
                <a:lnTo>
                  <a:pt x="210146" y="420268"/>
                </a:lnTo>
                <a:lnTo>
                  <a:pt x="420281" y="210134"/>
                </a:lnTo>
                <a:lnTo>
                  <a:pt x="210146" y="0"/>
                </a:lnTo>
                <a:close/>
              </a:path>
            </a:pathLst>
          </a:custGeom>
          <a:solidFill>
            <a:srgbClr val="005082"/>
          </a:solidFill>
        </p:spPr>
        <p:txBody>
          <a:bodyPr wrap="square" lIns="0" tIns="0" rIns="0" bIns="0" rtlCol="0"/>
          <a:lstStyle/>
          <a:p>
            <a:endParaRPr>
              <a:solidFill>
                <a:prstClr val="black"/>
              </a:solidFill>
            </a:endParaRPr>
          </a:p>
        </p:txBody>
      </p:sp>
      <p:sp>
        <p:nvSpPr>
          <p:cNvPr id="23" name="object 23"/>
          <p:cNvSpPr txBox="1"/>
          <p:nvPr/>
        </p:nvSpPr>
        <p:spPr>
          <a:xfrm>
            <a:off x="7070296" y="2610579"/>
            <a:ext cx="257175" cy="570865"/>
          </a:xfrm>
          <a:prstGeom prst="rect">
            <a:avLst/>
          </a:prstGeom>
        </p:spPr>
        <p:txBody>
          <a:bodyPr vert="horz" wrap="square" lIns="0" tIns="0" rIns="0" bIns="0" rtlCol="0">
            <a:spAutoFit/>
          </a:bodyPr>
          <a:lstStyle/>
          <a:p>
            <a:pPr marL="12700"/>
            <a:r>
              <a:rPr sz="3600" dirty="0">
                <a:solidFill>
                  <a:srgbClr val="FFFFFF"/>
                </a:solidFill>
                <a:cs typeface="Calibri"/>
              </a:rPr>
              <a:t>3</a:t>
            </a:r>
            <a:endParaRPr sz="3600" dirty="0">
              <a:solidFill>
                <a:prstClr val="black"/>
              </a:solidFill>
              <a:cs typeface="Calibri"/>
            </a:endParaRPr>
          </a:p>
        </p:txBody>
      </p:sp>
      <p:sp>
        <p:nvSpPr>
          <p:cNvPr id="24" name="object 24"/>
          <p:cNvSpPr txBox="1"/>
          <p:nvPr/>
        </p:nvSpPr>
        <p:spPr>
          <a:xfrm>
            <a:off x="6235390" y="3731113"/>
            <a:ext cx="1852930" cy="2147570"/>
          </a:xfrm>
          <a:prstGeom prst="rect">
            <a:avLst/>
          </a:prstGeom>
        </p:spPr>
        <p:txBody>
          <a:bodyPr vert="horz" wrap="square" lIns="0" tIns="0" rIns="0" bIns="0" rtlCol="0">
            <a:spAutoFit/>
          </a:bodyPr>
          <a:lstStyle/>
          <a:p>
            <a:pPr marL="59055" marR="52705" algn="ctr">
              <a:lnSpc>
                <a:spcPct val="99700"/>
              </a:lnSpc>
            </a:pPr>
            <a:r>
              <a:rPr sz="1400" dirty="0">
                <a:solidFill>
                  <a:srgbClr val="556F79"/>
                </a:solidFill>
                <a:latin typeface="Calibri Light"/>
                <a:cs typeface="Calibri Light"/>
              </a:rPr>
              <a:t>Si </a:t>
            </a:r>
            <a:r>
              <a:rPr sz="1400" spc="-5" dirty="0">
                <a:solidFill>
                  <a:srgbClr val="556F79"/>
                </a:solidFill>
                <a:latin typeface="Calibri Light"/>
                <a:cs typeface="Calibri Light"/>
              </a:rPr>
              <a:t>el sindicato </a:t>
            </a:r>
            <a:r>
              <a:rPr sz="1400" dirty="0">
                <a:solidFill>
                  <a:srgbClr val="556F79"/>
                </a:solidFill>
                <a:latin typeface="Calibri Light"/>
                <a:cs typeface="Calibri Light"/>
              </a:rPr>
              <a:t>o grupo  </a:t>
            </a:r>
            <a:r>
              <a:rPr sz="1400" spc="-5" dirty="0">
                <a:solidFill>
                  <a:srgbClr val="556F79"/>
                </a:solidFill>
                <a:latin typeface="Calibri Light"/>
                <a:cs typeface="Calibri Light"/>
              </a:rPr>
              <a:t>negociador no </a:t>
            </a:r>
            <a:r>
              <a:rPr sz="1400" spc="-15" dirty="0">
                <a:solidFill>
                  <a:srgbClr val="556F79"/>
                </a:solidFill>
                <a:latin typeface="Calibri Light"/>
                <a:cs typeface="Calibri Light"/>
              </a:rPr>
              <a:t>contesta,  </a:t>
            </a:r>
            <a:r>
              <a:rPr sz="1400" spc="-5" dirty="0">
                <a:solidFill>
                  <a:srgbClr val="556F79"/>
                </a:solidFill>
                <a:latin typeface="Calibri Light"/>
                <a:cs typeface="Calibri Light"/>
              </a:rPr>
              <a:t>se </a:t>
            </a:r>
            <a:r>
              <a:rPr sz="1400" spc="-10" dirty="0">
                <a:solidFill>
                  <a:srgbClr val="556F79"/>
                </a:solidFill>
                <a:latin typeface="Calibri Light"/>
                <a:cs typeface="Calibri Light"/>
              </a:rPr>
              <a:t>niega </a:t>
            </a:r>
            <a:r>
              <a:rPr sz="1400" dirty="0">
                <a:solidFill>
                  <a:srgbClr val="556F79"/>
                </a:solidFill>
                <a:latin typeface="Calibri Light"/>
                <a:cs typeface="Calibri Light"/>
              </a:rPr>
              <a:t>o </a:t>
            </a:r>
            <a:r>
              <a:rPr sz="1400" spc="-5" dirty="0">
                <a:solidFill>
                  <a:srgbClr val="556F79"/>
                </a:solidFill>
                <a:latin typeface="Calibri Light"/>
                <a:cs typeface="Calibri Light"/>
              </a:rPr>
              <a:t>discrepa de</a:t>
            </a:r>
            <a:r>
              <a:rPr sz="1400" spc="-90" dirty="0">
                <a:solidFill>
                  <a:srgbClr val="556F79"/>
                </a:solidFill>
                <a:latin typeface="Calibri Light"/>
                <a:cs typeface="Calibri Light"/>
              </a:rPr>
              <a:t> </a:t>
            </a:r>
            <a:r>
              <a:rPr sz="1400" dirty="0">
                <a:solidFill>
                  <a:srgbClr val="556F79"/>
                </a:solidFill>
                <a:latin typeface="Calibri Light"/>
                <a:cs typeface="Calibri Light"/>
              </a:rPr>
              <a:t>la  </a:t>
            </a:r>
            <a:r>
              <a:rPr sz="1400" spc="-5" dirty="0">
                <a:solidFill>
                  <a:srgbClr val="556F79"/>
                </a:solidFill>
                <a:latin typeface="Calibri Light"/>
                <a:cs typeface="Calibri Light"/>
              </a:rPr>
              <a:t>composición del equipo  de emergencia,</a:t>
            </a:r>
            <a:r>
              <a:rPr sz="1400" spc="-85" dirty="0">
                <a:solidFill>
                  <a:srgbClr val="556F79"/>
                </a:solidFill>
                <a:latin typeface="Calibri Light"/>
                <a:cs typeface="Calibri Light"/>
              </a:rPr>
              <a:t> </a:t>
            </a:r>
            <a:r>
              <a:rPr sz="1400" spc="-5" dirty="0">
                <a:solidFill>
                  <a:srgbClr val="556F79"/>
                </a:solidFill>
                <a:latin typeface="Calibri Light"/>
                <a:cs typeface="Calibri Light"/>
              </a:rPr>
              <a:t>el</a:t>
            </a:r>
            <a:endParaRPr sz="1400" dirty="0">
              <a:solidFill>
                <a:prstClr val="black"/>
              </a:solidFill>
              <a:latin typeface="Calibri Light"/>
              <a:cs typeface="Calibri Light"/>
            </a:endParaRPr>
          </a:p>
          <a:p>
            <a:pPr marL="12700" marR="5080" indent="-635" algn="ctr">
              <a:lnSpc>
                <a:spcPct val="99700"/>
              </a:lnSpc>
              <a:spcBef>
                <a:spcPts val="25"/>
              </a:spcBef>
            </a:pPr>
            <a:r>
              <a:rPr sz="1400" spc="-5" dirty="0">
                <a:solidFill>
                  <a:srgbClr val="556F79"/>
                </a:solidFill>
                <a:latin typeface="Calibri Light"/>
                <a:cs typeface="Calibri Light"/>
              </a:rPr>
              <a:t>empleador puede  reclamar </a:t>
            </a:r>
            <a:r>
              <a:rPr sz="1400" spc="-10" dirty="0">
                <a:solidFill>
                  <a:srgbClr val="556F79"/>
                </a:solidFill>
                <a:latin typeface="Calibri Light"/>
                <a:cs typeface="Calibri Light"/>
              </a:rPr>
              <a:t>dentro </a:t>
            </a:r>
            <a:r>
              <a:rPr sz="1400" spc="-5" dirty="0">
                <a:solidFill>
                  <a:srgbClr val="556F79"/>
                </a:solidFill>
                <a:latin typeface="Calibri Light"/>
                <a:cs typeface="Calibri Light"/>
              </a:rPr>
              <a:t>de </a:t>
            </a:r>
            <a:r>
              <a:rPr sz="1400" dirty="0">
                <a:solidFill>
                  <a:srgbClr val="556F79"/>
                </a:solidFill>
                <a:latin typeface="Calibri Light"/>
                <a:cs typeface="Calibri Light"/>
              </a:rPr>
              <a:t>5</a:t>
            </a:r>
            <a:r>
              <a:rPr sz="1400" spc="-55" dirty="0">
                <a:solidFill>
                  <a:srgbClr val="556F79"/>
                </a:solidFill>
                <a:latin typeface="Calibri Light"/>
                <a:cs typeface="Calibri Light"/>
              </a:rPr>
              <a:t> </a:t>
            </a:r>
            <a:r>
              <a:rPr sz="1400" spc="-5" dirty="0">
                <a:solidFill>
                  <a:srgbClr val="556F79"/>
                </a:solidFill>
                <a:latin typeface="Calibri Light"/>
                <a:cs typeface="Calibri Light"/>
              </a:rPr>
              <a:t>días  </a:t>
            </a:r>
            <a:r>
              <a:rPr sz="1400" dirty="0">
                <a:solidFill>
                  <a:srgbClr val="556F79"/>
                </a:solidFill>
                <a:latin typeface="Calibri Light"/>
                <a:cs typeface="Calibri Light"/>
              </a:rPr>
              <a:t>a la </a:t>
            </a:r>
            <a:r>
              <a:rPr sz="1400" spc="-5" dirty="0">
                <a:solidFill>
                  <a:srgbClr val="556F79"/>
                </a:solidFill>
                <a:latin typeface="Calibri Light"/>
                <a:cs typeface="Calibri Light"/>
              </a:rPr>
              <a:t>Inspección del  </a:t>
            </a:r>
            <a:r>
              <a:rPr sz="1400" spc="-25" dirty="0">
                <a:solidFill>
                  <a:srgbClr val="556F79"/>
                </a:solidFill>
                <a:latin typeface="Calibri Light"/>
                <a:cs typeface="Calibri Light"/>
              </a:rPr>
              <a:t>Trabajo, </a:t>
            </a:r>
            <a:r>
              <a:rPr sz="1400" dirty="0">
                <a:solidFill>
                  <a:srgbClr val="556F79"/>
                </a:solidFill>
                <a:latin typeface="Calibri Light"/>
                <a:cs typeface="Calibri Light"/>
              </a:rPr>
              <a:t>la </a:t>
            </a:r>
            <a:r>
              <a:rPr sz="1400" spc="-5" dirty="0">
                <a:solidFill>
                  <a:srgbClr val="556F79"/>
                </a:solidFill>
                <a:latin typeface="Calibri Light"/>
                <a:cs typeface="Calibri Light"/>
              </a:rPr>
              <a:t>que debe  </a:t>
            </a:r>
            <a:r>
              <a:rPr sz="1400" spc="-10" dirty="0">
                <a:solidFill>
                  <a:srgbClr val="556F79"/>
                </a:solidFill>
                <a:latin typeface="Calibri Light"/>
                <a:cs typeface="Calibri Light"/>
              </a:rPr>
              <a:t>resolver </a:t>
            </a:r>
            <a:r>
              <a:rPr sz="1400" spc="-5" dirty="0">
                <a:solidFill>
                  <a:srgbClr val="556F79"/>
                </a:solidFill>
                <a:latin typeface="Calibri Light"/>
                <a:cs typeface="Calibri Light"/>
              </a:rPr>
              <a:t>en </a:t>
            </a:r>
            <a:r>
              <a:rPr sz="1400" dirty="0">
                <a:solidFill>
                  <a:srgbClr val="556F79"/>
                </a:solidFill>
                <a:latin typeface="Calibri Light"/>
                <a:cs typeface="Calibri Light"/>
              </a:rPr>
              <a:t>48</a:t>
            </a:r>
            <a:r>
              <a:rPr sz="1400" spc="-50" dirty="0">
                <a:solidFill>
                  <a:srgbClr val="556F79"/>
                </a:solidFill>
                <a:latin typeface="Calibri Light"/>
                <a:cs typeface="Calibri Light"/>
              </a:rPr>
              <a:t> </a:t>
            </a:r>
            <a:r>
              <a:rPr sz="1400" spc="-10" dirty="0">
                <a:solidFill>
                  <a:srgbClr val="556F79"/>
                </a:solidFill>
                <a:latin typeface="Calibri Light"/>
                <a:cs typeface="Calibri Light"/>
              </a:rPr>
              <a:t>horas.</a:t>
            </a:r>
            <a:endParaRPr sz="1400" dirty="0">
              <a:solidFill>
                <a:prstClr val="black"/>
              </a:solidFill>
              <a:latin typeface="Calibri Light"/>
              <a:cs typeface="Calibri Light"/>
            </a:endParaRPr>
          </a:p>
        </p:txBody>
      </p:sp>
      <p:sp>
        <p:nvSpPr>
          <p:cNvPr id="25" name="object 25"/>
          <p:cNvSpPr/>
          <p:nvPr/>
        </p:nvSpPr>
        <p:spPr>
          <a:xfrm>
            <a:off x="8600354" y="3318299"/>
            <a:ext cx="2463800" cy="2819400"/>
          </a:xfrm>
          <a:custGeom>
            <a:avLst/>
            <a:gdLst/>
            <a:ahLst/>
            <a:cxnLst/>
            <a:rect l="l" t="t" r="r" b="b"/>
            <a:pathLst>
              <a:path w="2463800" h="2819400">
                <a:moveTo>
                  <a:pt x="0" y="0"/>
                </a:moveTo>
                <a:lnTo>
                  <a:pt x="2463800" y="0"/>
                </a:lnTo>
                <a:lnTo>
                  <a:pt x="2463800" y="2819400"/>
                </a:lnTo>
                <a:lnTo>
                  <a:pt x="0" y="2819400"/>
                </a:lnTo>
                <a:lnTo>
                  <a:pt x="0" y="0"/>
                </a:lnTo>
                <a:close/>
              </a:path>
            </a:pathLst>
          </a:custGeom>
          <a:solidFill>
            <a:srgbClr val="E6F0FA"/>
          </a:solidFill>
        </p:spPr>
        <p:txBody>
          <a:bodyPr wrap="square" lIns="0" tIns="0" rIns="0" bIns="0" rtlCol="0"/>
          <a:lstStyle/>
          <a:p>
            <a:endParaRPr>
              <a:solidFill>
                <a:prstClr val="black"/>
              </a:solidFill>
            </a:endParaRPr>
          </a:p>
        </p:txBody>
      </p:sp>
      <p:sp>
        <p:nvSpPr>
          <p:cNvPr id="26" name="object 26"/>
          <p:cNvSpPr/>
          <p:nvPr/>
        </p:nvSpPr>
        <p:spPr>
          <a:xfrm>
            <a:off x="8600354" y="2327699"/>
            <a:ext cx="2463800" cy="990600"/>
          </a:xfrm>
          <a:custGeom>
            <a:avLst/>
            <a:gdLst/>
            <a:ahLst/>
            <a:cxnLst/>
            <a:rect l="l" t="t" r="r" b="b"/>
            <a:pathLst>
              <a:path w="2463800" h="990600">
                <a:moveTo>
                  <a:pt x="0" y="0"/>
                </a:moveTo>
                <a:lnTo>
                  <a:pt x="2463800" y="0"/>
                </a:lnTo>
                <a:lnTo>
                  <a:pt x="2463800" y="990600"/>
                </a:lnTo>
                <a:lnTo>
                  <a:pt x="0" y="990600"/>
                </a:lnTo>
                <a:lnTo>
                  <a:pt x="0" y="0"/>
                </a:lnTo>
                <a:close/>
              </a:path>
            </a:pathLst>
          </a:custGeom>
          <a:solidFill>
            <a:srgbClr val="1979BA"/>
          </a:solidFill>
        </p:spPr>
        <p:txBody>
          <a:bodyPr wrap="square" lIns="0" tIns="0" rIns="0" bIns="0" rtlCol="0"/>
          <a:lstStyle/>
          <a:p>
            <a:endParaRPr>
              <a:solidFill>
                <a:prstClr val="black"/>
              </a:solidFill>
            </a:endParaRPr>
          </a:p>
        </p:txBody>
      </p:sp>
      <p:sp>
        <p:nvSpPr>
          <p:cNvPr id="27" name="object 27"/>
          <p:cNvSpPr/>
          <p:nvPr/>
        </p:nvSpPr>
        <p:spPr>
          <a:xfrm>
            <a:off x="9740722" y="3104843"/>
            <a:ext cx="420370" cy="420370"/>
          </a:xfrm>
          <a:custGeom>
            <a:avLst/>
            <a:gdLst/>
            <a:ahLst/>
            <a:cxnLst/>
            <a:rect l="l" t="t" r="r" b="b"/>
            <a:pathLst>
              <a:path w="420370" h="420369">
                <a:moveTo>
                  <a:pt x="210134" y="0"/>
                </a:moveTo>
                <a:lnTo>
                  <a:pt x="0" y="210134"/>
                </a:lnTo>
                <a:lnTo>
                  <a:pt x="210134" y="420268"/>
                </a:lnTo>
                <a:lnTo>
                  <a:pt x="420268" y="210134"/>
                </a:lnTo>
                <a:lnTo>
                  <a:pt x="210134" y="0"/>
                </a:lnTo>
                <a:close/>
              </a:path>
            </a:pathLst>
          </a:custGeom>
          <a:solidFill>
            <a:srgbClr val="1979BA"/>
          </a:solidFill>
        </p:spPr>
        <p:txBody>
          <a:bodyPr wrap="square" lIns="0" tIns="0" rIns="0" bIns="0" rtlCol="0"/>
          <a:lstStyle/>
          <a:p>
            <a:endParaRPr>
              <a:solidFill>
                <a:prstClr val="black"/>
              </a:solidFill>
            </a:endParaRPr>
          </a:p>
        </p:txBody>
      </p:sp>
      <p:sp>
        <p:nvSpPr>
          <p:cNvPr id="28" name="object 28"/>
          <p:cNvSpPr txBox="1"/>
          <p:nvPr/>
        </p:nvSpPr>
        <p:spPr>
          <a:xfrm>
            <a:off x="9757069" y="2589549"/>
            <a:ext cx="257175" cy="570865"/>
          </a:xfrm>
          <a:prstGeom prst="rect">
            <a:avLst/>
          </a:prstGeom>
        </p:spPr>
        <p:txBody>
          <a:bodyPr vert="horz" wrap="square" lIns="0" tIns="0" rIns="0" bIns="0" rtlCol="0">
            <a:spAutoFit/>
          </a:bodyPr>
          <a:lstStyle/>
          <a:p>
            <a:pPr marL="12700"/>
            <a:r>
              <a:rPr sz="3600" dirty="0">
                <a:solidFill>
                  <a:srgbClr val="FFFFFF"/>
                </a:solidFill>
                <a:cs typeface="Calibri"/>
              </a:rPr>
              <a:t>4</a:t>
            </a:r>
            <a:endParaRPr sz="3600" dirty="0">
              <a:solidFill>
                <a:prstClr val="black"/>
              </a:solidFill>
              <a:cs typeface="Calibri"/>
            </a:endParaRPr>
          </a:p>
        </p:txBody>
      </p:sp>
      <p:sp>
        <p:nvSpPr>
          <p:cNvPr id="29" name="object 29"/>
          <p:cNvSpPr txBox="1"/>
          <p:nvPr/>
        </p:nvSpPr>
        <p:spPr>
          <a:xfrm>
            <a:off x="8909281" y="3658650"/>
            <a:ext cx="1845945" cy="2363470"/>
          </a:xfrm>
          <a:prstGeom prst="rect">
            <a:avLst/>
          </a:prstGeom>
        </p:spPr>
        <p:txBody>
          <a:bodyPr vert="horz" wrap="square" lIns="0" tIns="0" rIns="0" bIns="0" rtlCol="0">
            <a:spAutoFit/>
          </a:bodyPr>
          <a:lstStyle/>
          <a:p>
            <a:pPr marL="12065" marR="5080" indent="635" algn="ctr"/>
            <a:r>
              <a:rPr sz="1400" dirty="0">
                <a:solidFill>
                  <a:srgbClr val="556F79"/>
                </a:solidFill>
                <a:latin typeface="Calibri Light"/>
                <a:cs typeface="Calibri Light"/>
              </a:rPr>
              <a:t>La </a:t>
            </a:r>
            <a:r>
              <a:rPr sz="1400" spc="-5" dirty="0">
                <a:solidFill>
                  <a:srgbClr val="556F79"/>
                </a:solidFill>
                <a:latin typeface="Calibri Light"/>
                <a:cs typeface="Calibri Light"/>
              </a:rPr>
              <a:t>resolución de </a:t>
            </a:r>
            <a:r>
              <a:rPr sz="1400" dirty="0">
                <a:solidFill>
                  <a:srgbClr val="556F79"/>
                </a:solidFill>
                <a:latin typeface="Calibri Light"/>
                <a:cs typeface="Calibri Light"/>
              </a:rPr>
              <a:t>la  </a:t>
            </a:r>
            <a:r>
              <a:rPr sz="1400" spc="-5" dirty="0">
                <a:solidFill>
                  <a:srgbClr val="556F79"/>
                </a:solidFill>
                <a:latin typeface="Calibri Light"/>
                <a:cs typeface="Calibri Light"/>
              </a:rPr>
              <a:t>Inspección del </a:t>
            </a:r>
            <a:r>
              <a:rPr sz="1400" spc="-20" dirty="0">
                <a:solidFill>
                  <a:srgbClr val="556F79"/>
                </a:solidFill>
                <a:latin typeface="Calibri Light"/>
                <a:cs typeface="Calibri Light"/>
              </a:rPr>
              <a:t>Trabajo  </a:t>
            </a:r>
            <a:r>
              <a:rPr sz="1400" spc="-10" dirty="0">
                <a:solidFill>
                  <a:srgbClr val="556F79"/>
                </a:solidFill>
                <a:latin typeface="Calibri Light"/>
                <a:cs typeface="Calibri Light"/>
              </a:rPr>
              <a:t>podrá </a:t>
            </a:r>
            <a:r>
              <a:rPr sz="1400" spc="-5" dirty="0">
                <a:solidFill>
                  <a:srgbClr val="556F79"/>
                </a:solidFill>
                <a:latin typeface="Calibri Light"/>
                <a:cs typeface="Calibri Light"/>
              </a:rPr>
              <a:t>reclamarse </a:t>
            </a:r>
            <a:r>
              <a:rPr sz="1400" spc="-10" dirty="0">
                <a:solidFill>
                  <a:srgbClr val="556F79"/>
                </a:solidFill>
                <a:latin typeface="Calibri Light"/>
                <a:cs typeface="Calibri Light"/>
              </a:rPr>
              <a:t>ante </a:t>
            </a:r>
            <a:r>
              <a:rPr sz="1400" spc="-5" dirty="0">
                <a:solidFill>
                  <a:srgbClr val="556F79"/>
                </a:solidFill>
                <a:latin typeface="Calibri Light"/>
                <a:cs typeface="Calibri Light"/>
              </a:rPr>
              <a:t>el  </a:t>
            </a:r>
            <a:r>
              <a:rPr sz="1400" spc="-10" dirty="0">
                <a:solidFill>
                  <a:srgbClr val="556F79"/>
                </a:solidFill>
                <a:latin typeface="Calibri Light"/>
                <a:cs typeface="Calibri Light"/>
              </a:rPr>
              <a:t>Juzgado </a:t>
            </a:r>
            <a:r>
              <a:rPr sz="1400" spc="-5" dirty="0">
                <a:solidFill>
                  <a:srgbClr val="556F79"/>
                </a:solidFill>
                <a:latin typeface="Calibri Light"/>
                <a:cs typeface="Calibri Light"/>
              </a:rPr>
              <a:t>de </a:t>
            </a:r>
            <a:r>
              <a:rPr sz="1400" spc="-10" dirty="0">
                <a:solidFill>
                  <a:srgbClr val="556F79"/>
                </a:solidFill>
                <a:latin typeface="Calibri Light"/>
                <a:cs typeface="Calibri Light"/>
              </a:rPr>
              <a:t>Letras </a:t>
            </a:r>
            <a:r>
              <a:rPr sz="1400" spc="-5" dirty="0">
                <a:solidFill>
                  <a:srgbClr val="556F79"/>
                </a:solidFill>
                <a:latin typeface="Calibri Light"/>
                <a:cs typeface="Calibri Light"/>
              </a:rPr>
              <a:t>del  </a:t>
            </a:r>
            <a:r>
              <a:rPr sz="1400" spc="-20" dirty="0">
                <a:solidFill>
                  <a:srgbClr val="556F79"/>
                </a:solidFill>
                <a:latin typeface="Calibri Light"/>
                <a:cs typeface="Calibri Light"/>
              </a:rPr>
              <a:t>Trabajo </a:t>
            </a:r>
            <a:r>
              <a:rPr sz="1400" spc="-10" dirty="0">
                <a:solidFill>
                  <a:srgbClr val="556F79"/>
                </a:solidFill>
                <a:latin typeface="Calibri Light"/>
                <a:cs typeface="Calibri Light"/>
              </a:rPr>
              <a:t>dentro </a:t>
            </a:r>
            <a:r>
              <a:rPr sz="1400" spc="-5" dirty="0">
                <a:solidFill>
                  <a:srgbClr val="556F79"/>
                </a:solidFill>
                <a:latin typeface="Calibri Light"/>
                <a:cs typeface="Calibri Light"/>
              </a:rPr>
              <a:t>de los </a:t>
            </a:r>
            <a:r>
              <a:rPr sz="1400" dirty="0">
                <a:solidFill>
                  <a:srgbClr val="556F79"/>
                </a:solidFill>
                <a:latin typeface="Calibri Light"/>
                <a:cs typeface="Calibri Light"/>
              </a:rPr>
              <a:t>5  </a:t>
            </a:r>
            <a:r>
              <a:rPr sz="1400" spc="-5" dirty="0">
                <a:solidFill>
                  <a:srgbClr val="556F79"/>
                </a:solidFill>
                <a:latin typeface="Calibri Light"/>
                <a:cs typeface="Calibri Light"/>
              </a:rPr>
              <a:t>días siguientes de</a:t>
            </a:r>
            <a:r>
              <a:rPr sz="1400" spc="-90" dirty="0">
                <a:solidFill>
                  <a:srgbClr val="556F79"/>
                </a:solidFill>
                <a:latin typeface="Calibri Light"/>
                <a:cs typeface="Calibri Light"/>
              </a:rPr>
              <a:t> </a:t>
            </a:r>
            <a:r>
              <a:rPr sz="1400" spc="-5" dirty="0">
                <a:solidFill>
                  <a:srgbClr val="556F79"/>
                </a:solidFill>
                <a:latin typeface="Calibri Light"/>
                <a:cs typeface="Calibri Light"/>
              </a:rPr>
              <a:t>dictada</a:t>
            </a:r>
            <a:endParaRPr sz="1400" dirty="0">
              <a:solidFill>
                <a:prstClr val="black"/>
              </a:solidFill>
              <a:latin typeface="Calibri Light"/>
              <a:cs typeface="Calibri Light"/>
            </a:endParaRPr>
          </a:p>
          <a:p>
            <a:pPr marL="17780" marR="8890" algn="ctr">
              <a:lnSpc>
                <a:spcPct val="99700"/>
              </a:lnSpc>
              <a:spcBef>
                <a:spcPts val="25"/>
              </a:spcBef>
            </a:pPr>
            <a:r>
              <a:rPr sz="1400" dirty="0">
                <a:solidFill>
                  <a:srgbClr val="556F79"/>
                </a:solidFill>
                <a:latin typeface="Calibri Light"/>
                <a:cs typeface="Calibri Light"/>
              </a:rPr>
              <a:t>o </a:t>
            </a:r>
            <a:r>
              <a:rPr sz="1400" spc="-5" dirty="0">
                <a:solidFill>
                  <a:srgbClr val="556F79"/>
                </a:solidFill>
                <a:latin typeface="Calibri Light"/>
                <a:cs typeface="Calibri Light"/>
              </a:rPr>
              <a:t>de pasadas </a:t>
            </a:r>
            <a:r>
              <a:rPr sz="1400" dirty="0">
                <a:solidFill>
                  <a:srgbClr val="556F79"/>
                </a:solidFill>
                <a:latin typeface="Calibri Light"/>
                <a:cs typeface="Calibri Light"/>
              </a:rPr>
              <a:t>las 48</a:t>
            </a:r>
            <a:r>
              <a:rPr sz="1400" spc="-95" dirty="0">
                <a:solidFill>
                  <a:srgbClr val="556F79"/>
                </a:solidFill>
                <a:latin typeface="Calibri Light"/>
                <a:cs typeface="Calibri Light"/>
              </a:rPr>
              <a:t> </a:t>
            </a:r>
            <a:r>
              <a:rPr sz="1400" spc="-10" dirty="0">
                <a:solidFill>
                  <a:srgbClr val="556F79"/>
                </a:solidFill>
                <a:latin typeface="Calibri Light"/>
                <a:cs typeface="Calibri Light"/>
              </a:rPr>
              <a:t>horas  </a:t>
            </a:r>
            <a:r>
              <a:rPr sz="1400" spc="-5" dirty="0">
                <a:solidFill>
                  <a:srgbClr val="556F79"/>
                </a:solidFill>
                <a:latin typeface="Calibri Light"/>
                <a:cs typeface="Calibri Light"/>
              </a:rPr>
              <a:t>de </a:t>
            </a:r>
            <a:r>
              <a:rPr sz="1400" spc="-10" dirty="0">
                <a:solidFill>
                  <a:srgbClr val="556F79"/>
                </a:solidFill>
                <a:latin typeface="Calibri Light"/>
                <a:cs typeface="Calibri Light"/>
              </a:rPr>
              <a:t>plazo </a:t>
            </a:r>
            <a:r>
              <a:rPr sz="1400" spc="-5" dirty="0">
                <a:solidFill>
                  <a:srgbClr val="556F79"/>
                </a:solidFill>
                <a:latin typeface="Calibri Light"/>
                <a:cs typeface="Calibri Light"/>
              </a:rPr>
              <a:t>que tiene </a:t>
            </a:r>
            <a:r>
              <a:rPr sz="1400" dirty="0">
                <a:solidFill>
                  <a:srgbClr val="556F79"/>
                </a:solidFill>
                <a:latin typeface="Calibri Light"/>
                <a:cs typeface="Calibri Light"/>
              </a:rPr>
              <a:t>la  </a:t>
            </a:r>
            <a:r>
              <a:rPr sz="1400" spc="-5" dirty="0">
                <a:solidFill>
                  <a:srgbClr val="556F79"/>
                </a:solidFill>
                <a:latin typeface="Calibri Light"/>
                <a:cs typeface="Calibri Light"/>
              </a:rPr>
              <a:t>Inspección del </a:t>
            </a:r>
            <a:r>
              <a:rPr sz="1400" spc="-20" dirty="0">
                <a:solidFill>
                  <a:srgbClr val="556F79"/>
                </a:solidFill>
                <a:latin typeface="Calibri Light"/>
                <a:cs typeface="Calibri Light"/>
              </a:rPr>
              <a:t>Trabajo  </a:t>
            </a:r>
            <a:r>
              <a:rPr sz="1400" spc="-10" dirty="0">
                <a:solidFill>
                  <a:srgbClr val="556F79"/>
                </a:solidFill>
                <a:latin typeface="Calibri Light"/>
                <a:cs typeface="Calibri Light"/>
              </a:rPr>
              <a:t>para </a:t>
            </a:r>
            <a:r>
              <a:rPr sz="1400" spc="-5" dirty="0">
                <a:solidFill>
                  <a:srgbClr val="556F79"/>
                </a:solidFill>
                <a:latin typeface="Calibri Light"/>
                <a:cs typeface="Calibri Light"/>
              </a:rPr>
              <a:t>dictarla si no </a:t>
            </a:r>
            <a:r>
              <a:rPr sz="1400" dirty="0">
                <a:solidFill>
                  <a:srgbClr val="556F79"/>
                </a:solidFill>
                <a:latin typeface="Calibri Light"/>
                <a:cs typeface="Calibri Light"/>
              </a:rPr>
              <a:t>lo  </a:t>
            </a:r>
            <a:r>
              <a:rPr sz="1400" spc="-5" dirty="0">
                <a:solidFill>
                  <a:srgbClr val="556F79"/>
                </a:solidFill>
                <a:latin typeface="Calibri Light"/>
                <a:cs typeface="Calibri Light"/>
              </a:rPr>
              <a:t>hiciere.</a:t>
            </a:r>
            <a:endParaRPr sz="1400" dirty="0">
              <a:solidFill>
                <a:prstClr val="black"/>
              </a:solidFill>
              <a:latin typeface="Calibri Light"/>
              <a:cs typeface="Calibri Light"/>
            </a:endParaRPr>
          </a:p>
        </p:txBody>
      </p:sp>
    </p:spTree>
    <p:extLst>
      <p:ext uri="{BB962C8B-B14F-4D97-AF65-F5344CB8AC3E}">
        <p14:creationId xmlns:p14="http://schemas.microsoft.com/office/powerpoint/2010/main" val="189248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83158990"/>
              </p:ext>
            </p:extLst>
          </p:nvPr>
        </p:nvGraphicFramePr>
        <p:xfrm>
          <a:off x="1981200" y="969797"/>
          <a:ext cx="800323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419" name="Rectangle 3"/>
          <p:cNvSpPr>
            <a:spLocks noChangeArrowheads="1"/>
          </p:cNvSpPr>
          <p:nvPr/>
        </p:nvSpPr>
        <p:spPr bwMode="auto">
          <a:xfrm>
            <a:off x="2362200" y="40395"/>
            <a:ext cx="7467600" cy="11557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200" b="1" dirty="0">
                <a:solidFill>
                  <a:srgbClr val="002060"/>
                </a:solidFill>
                <a:ea typeface="ヒラギノ角ゴ Pro W3" charset="-128"/>
              </a:rPr>
              <a:t>1. Constitución de sindicatos en empresas con 50 o menos trabajadores (art 227)</a:t>
            </a:r>
            <a:endParaRPr lang="es-ES_tradnl" sz="3200" dirty="0">
              <a:solidFill>
                <a:srgbClr val="002060"/>
              </a:solidFill>
              <a:ea typeface="ヒラギノ角ゴ Pro W3" charset="-128"/>
            </a:endParaRPr>
          </a:p>
        </p:txBody>
      </p:sp>
      <p:sp>
        <p:nvSpPr>
          <p:cNvPr id="3" name="Rectángulo 2"/>
          <p:cNvSpPr/>
          <p:nvPr/>
        </p:nvSpPr>
        <p:spPr>
          <a:xfrm>
            <a:off x="1447800" y="5257800"/>
            <a:ext cx="90678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CL" dirty="0"/>
              <a:t>Ahora bien, para calcular dicho quórum si la empresa tiene un número impar de trabajadores con derecho a negociar, a modo ejemplar 49, el porcentaje se calcula sobre el número par inmediatamente anterior, esto es 48, por lo tanto, en el ejemplo, el quórum mínimo sería de 24 trabajadores.</a:t>
            </a:r>
          </a:p>
        </p:txBody>
      </p:sp>
    </p:spTree>
    <p:extLst>
      <p:ext uri="{BB962C8B-B14F-4D97-AF65-F5344CB8AC3E}">
        <p14:creationId xmlns:p14="http://schemas.microsoft.com/office/powerpoint/2010/main" val="1639984903"/>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04312" y="3997711"/>
            <a:ext cx="3287688" cy="2860289"/>
          </a:xfrm>
          <a:prstGeom prst="rect">
            <a:avLst/>
          </a:prstGeom>
        </p:spPr>
      </p:pic>
      <p:sp>
        <p:nvSpPr>
          <p:cNvPr id="5" name="CuadroTexto 4"/>
          <p:cNvSpPr txBox="1"/>
          <p:nvPr/>
        </p:nvSpPr>
        <p:spPr>
          <a:xfrm>
            <a:off x="551384" y="620688"/>
            <a:ext cx="7992888" cy="5355312"/>
          </a:xfrm>
          <a:prstGeom prst="rect">
            <a:avLst/>
          </a:prstGeom>
          <a:noFill/>
        </p:spPr>
        <p:txBody>
          <a:bodyPr wrap="square" rtlCol="0">
            <a:spAutoFit/>
          </a:bodyPr>
          <a:lstStyle/>
          <a:p>
            <a:pPr algn="just"/>
            <a:r>
              <a:rPr lang="es-MX" sz="1900" dirty="0" smtClean="0">
                <a:solidFill>
                  <a:srgbClr val="0070C0"/>
                </a:solidFill>
                <a:latin typeface="Arial" panose="020B0604020202020204" pitchFamily="34" charset="0"/>
                <a:cs typeface="Arial" panose="020B0604020202020204" pitchFamily="34" charset="0"/>
              </a:rPr>
              <a:t>El CT establece que sin afectar el derecho a huelga en su esencia, la comisión negociadora sindical estará obligada a proveer el personal destinado a atender los servicios mínimos estrictamente necesarios para proteger</a:t>
            </a:r>
            <a:r>
              <a:rPr lang="es-CL" sz="1900" dirty="0" smtClean="0">
                <a:solidFill>
                  <a:srgbClr val="0070C0"/>
                </a:solidFill>
                <a:latin typeface="Arial" panose="020B0604020202020204" pitchFamily="34" charset="0"/>
                <a:cs typeface="Arial" panose="020B0604020202020204" pitchFamily="34" charset="0"/>
              </a:rPr>
              <a:t> </a:t>
            </a:r>
            <a:r>
              <a:rPr lang="es-CL" sz="1900" dirty="0">
                <a:solidFill>
                  <a:srgbClr val="0070C0"/>
                </a:solidFill>
                <a:latin typeface="Arial" panose="020B0604020202020204" pitchFamily="34" charset="0"/>
                <a:cs typeface="Arial" panose="020B0604020202020204" pitchFamily="34" charset="0"/>
              </a:rPr>
              <a:t>los bienes corporales </a:t>
            </a:r>
            <a:r>
              <a:rPr lang="es-CL" sz="1900" dirty="0" smtClean="0">
                <a:solidFill>
                  <a:srgbClr val="0070C0"/>
                </a:solidFill>
                <a:latin typeface="Arial" panose="020B0604020202020204" pitchFamily="34" charset="0"/>
                <a:cs typeface="Arial" panose="020B0604020202020204" pitchFamily="34" charset="0"/>
              </a:rPr>
              <a:t>e instalaciones </a:t>
            </a:r>
            <a:r>
              <a:rPr lang="es-CL" sz="1900" dirty="0">
                <a:solidFill>
                  <a:srgbClr val="0070C0"/>
                </a:solidFill>
                <a:latin typeface="Arial" panose="020B0604020202020204" pitchFamily="34" charset="0"/>
                <a:cs typeface="Arial" panose="020B0604020202020204" pitchFamily="34" charset="0"/>
              </a:rPr>
              <a:t>de la empresa y prevenir accidentes, así como garantizar la prestación de servicios </a:t>
            </a:r>
            <a:r>
              <a:rPr lang="es-CL" sz="1900" dirty="0" smtClean="0">
                <a:solidFill>
                  <a:srgbClr val="0070C0"/>
                </a:solidFill>
                <a:latin typeface="Arial" panose="020B0604020202020204" pitchFamily="34" charset="0"/>
                <a:cs typeface="Arial" panose="020B0604020202020204" pitchFamily="34" charset="0"/>
              </a:rPr>
              <a:t>de utilidad </a:t>
            </a:r>
            <a:r>
              <a:rPr lang="es-CL" sz="1900" dirty="0">
                <a:solidFill>
                  <a:srgbClr val="0070C0"/>
                </a:solidFill>
                <a:latin typeface="Arial" panose="020B0604020202020204" pitchFamily="34" charset="0"/>
                <a:cs typeface="Arial" panose="020B0604020202020204" pitchFamily="34" charset="0"/>
              </a:rPr>
              <a:t>pública, la atención de necesidades básicas de la población, incluidas las relacionadas con </a:t>
            </a:r>
            <a:r>
              <a:rPr lang="es-CL" sz="1900" dirty="0" smtClean="0">
                <a:solidFill>
                  <a:srgbClr val="0070C0"/>
                </a:solidFill>
                <a:latin typeface="Arial" panose="020B0604020202020204" pitchFamily="34" charset="0"/>
                <a:cs typeface="Arial" panose="020B0604020202020204" pitchFamily="34" charset="0"/>
              </a:rPr>
              <a:t>la vida</a:t>
            </a:r>
            <a:r>
              <a:rPr lang="es-CL" sz="1900" dirty="0">
                <a:solidFill>
                  <a:srgbClr val="0070C0"/>
                </a:solidFill>
                <a:latin typeface="Arial" panose="020B0604020202020204" pitchFamily="34" charset="0"/>
                <a:cs typeface="Arial" panose="020B0604020202020204" pitchFamily="34" charset="0"/>
              </a:rPr>
              <a:t>, la seguridad o la salud de las personas, y para garantizar la prevención de daños ambientales </a:t>
            </a:r>
            <a:r>
              <a:rPr lang="es-CL" sz="1900" dirty="0" smtClean="0">
                <a:solidFill>
                  <a:srgbClr val="0070C0"/>
                </a:solidFill>
                <a:latin typeface="Arial" panose="020B0604020202020204" pitchFamily="34" charset="0"/>
                <a:cs typeface="Arial" panose="020B0604020202020204" pitchFamily="34" charset="0"/>
              </a:rPr>
              <a:t>o sanitarios</a:t>
            </a:r>
            <a:r>
              <a:rPr lang="es-CL" sz="1900" dirty="0">
                <a:solidFill>
                  <a:srgbClr val="0070C0"/>
                </a:solidFill>
                <a:latin typeface="Arial" panose="020B0604020202020204" pitchFamily="34" charset="0"/>
                <a:cs typeface="Arial" panose="020B0604020202020204" pitchFamily="34" charset="0"/>
              </a:rPr>
              <a:t>. En esta determinación se deberán considerar los requerimientos vinculados con el tamaño </a:t>
            </a:r>
            <a:r>
              <a:rPr lang="es-CL" sz="1900" dirty="0" smtClean="0">
                <a:solidFill>
                  <a:srgbClr val="0070C0"/>
                </a:solidFill>
                <a:latin typeface="Arial" panose="020B0604020202020204" pitchFamily="34" charset="0"/>
                <a:cs typeface="Arial" panose="020B0604020202020204" pitchFamily="34" charset="0"/>
              </a:rPr>
              <a:t>y características </a:t>
            </a:r>
            <a:r>
              <a:rPr lang="es-CL" sz="1900" dirty="0">
                <a:solidFill>
                  <a:srgbClr val="0070C0"/>
                </a:solidFill>
                <a:latin typeface="Arial" panose="020B0604020202020204" pitchFamily="34" charset="0"/>
                <a:cs typeface="Arial" panose="020B0604020202020204" pitchFamily="34" charset="0"/>
              </a:rPr>
              <a:t>de la empresa, establecimiento o faena.</a:t>
            </a:r>
            <a:endParaRPr lang="es-MX" sz="1900" dirty="0">
              <a:solidFill>
                <a:srgbClr val="0070C0"/>
              </a:solidFill>
              <a:latin typeface="Arial" panose="020B0604020202020204" pitchFamily="34" charset="0"/>
              <a:cs typeface="Arial" panose="020B0604020202020204" pitchFamily="34" charset="0"/>
            </a:endParaRPr>
          </a:p>
          <a:p>
            <a:pPr algn="just"/>
            <a:endParaRPr lang="es-MX" sz="1900" u="sng" dirty="0" smtClean="0">
              <a:solidFill>
                <a:srgbClr val="0070C0"/>
              </a:solidFill>
              <a:latin typeface="Arial" panose="020B0604020202020204" pitchFamily="34" charset="0"/>
              <a:cs typeface="Arial" panose="020B0604020202020204" pitchFamily="34" charset="0"/>
            </a:endParaRPr>
          </a:p>
          <a:p>
            <a:pPr algn="just"/>
            <a:endParaRPr lang="es-CL" sz="1900" dirty="0">
              <a:solidFill>
                <a:srgbClr val="0070C0"/>
              </a:solidFill>
              <a:latin typeface="Arial" panose="020B0604020202020204" pitchFamily="34" charset="0"/>
              <a:cs typeface="Arial" panose="020B0604020202020204" pitchFamily="34" charset="0"/>
            </a:endParaRPr>
          </a:p>
          <a:p>
            <a:pPr algn="just"/>
            <a:r>
              <a:rPr lang="es-CL" sz="1900" dirty="0" smtClean="0">
                <a:solidFill>
                  <a:srgbClr val="0070C0"/>
                </a:solidFill>
                <a:latin typeface="Arial" panose="020B0604020202020204" pitchFamily="34" charset="0"/>
                <a:cs typeface="Arial" panose="020B0604020202020204" pitchFamily="34" charset="0"/>
              </a:rPr>
              <a:t>Los Servicios Mínimos no tienen por objeto permitir un normal funcionamiento de la empresa durante la huelga, sino que evitar perjuicios o daños adicionales que puede sufrir el empleador, los trabajadores que no son parte de la huelga o terceros completamente ajenos al conflicto colectivo. </a:t>
            </a:r>
            <a:endParaRPr lang="es-CL" sz="1900" dirty="0"/>
          </a:p>
        </p:txBody>
      </p:sp>
      <p:pic>
        <p:nvPicPr>
          <p:cNvPr id="3" name="Imagen 2"/>
          <p:cNvPicPr>
            <a:picLocks noChangeAspect="1"/>
          </p:cNvPicPr>
          <p:nvPr/>
        </p:nvPicPr>
        <p:blipFill>
          <a:blip r:embed="rId3"/>
          <a:stretch>
            <a:fillRect/>
          </a:stretch>
        </p:blipFill>
        <p:spPr>
          <a:xfrm>
            <a:off x="4664268" y="6729973"/>
            <a:ext cx="1255885" cy="128027"/>
          </a:xfrm>
          <a:prstGeom prst="rect">
            <a:avLst/>
          </a:prstGeom>
        </p:spPr>
      </p:pic>
      <p:sp>
        <p:nvSpPr>
          <p:cNvPr id="6"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84903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95400" y="332656"/>
            <a:ext cx="10801200"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s-MX" sz="2000" dirty="0" smtClean="0">
                <a:solidFill>
                  <a:prstClr val="black"/>
                </a:solidFill>
                <a:latin typeface="Arial" panose="020B0604020202020204" pitchFamily="34" charset="0"/>
                <a:cs typeface="Arial" panose="020B0604020202020204" pitchFamily="34" charset="0"/>
              </a:rPr>
              <a:t>SERVICIOS MÍNIMOS (Clasificación Ord. </a:t>
            </a:r>
            <a:r>
              <a:rPr lang="es-MX" sz="2000" dirty="0">
                <a:solidFill>
                  <a:prstClr val="black"/>
                </a:solidFill>
                <a:latin typeface="Arial" panose="020B0604020202020204" pitchFamily="34" charset="0"/>
                <a:cs typeface="Arial" panose="020B0604020202020204" pitchFamily="34" charset="0"/>
              </a:rPr>
              <a:t>5346/0092, de 28.10.2016)</a:t>
            </a:r>
          </a:p>
          <a:p>
            <a:pPr lvl="0"/>
            <a:endParaRPr lang="es-MX" sz="2000" dirty="0">
              <a:solidFill>
                <a:prstClr val="black"/>
              </a:solidFill>
              <a:latin typeface="Arial" panose="020B0604020202020204" pitchFamily="34" charset="0"/>
              <a:cs typeface="Arial" panose="020B0604020202020204" pitchFamily="34" charset="0"/>
            </a:endParaRPr>
          </a:p>
          <a:p>
            <a:pPr lvl="0" algn="just"/>
            <a:r>
              <a:rPr lang="es-MX" sz="2000" b="1" dirty="0" smtClean="0">
                <a:solidFill>
                  <a:prstClr val="black"/>
                </a:solidFill>
                <a:latin typeface="Arial" panose="020B0604020202020204" pitchFamily="34" charset="0"/>
                <a:cs typeface="Arial" panose="020B0604020202020204" pitchFamily="34" charset="0"/>
              </a:rPr>
              <a:t>a) </a:t>
            </a:r>
            <a:r>
              <a:rPr lang="es-MX" sz="2000" b="1" u="sng" dirty="0" smtClean="0">
                <a:solidFill>
                  <a:prstClr val="black"/>
                </a:solidFill>
                <a:latin typeface="Arial" panose="020B0604020202020204" pitchFamily="34" charset="0"/>
                <a:cs typeface="Arial" panose="020B0604020202020204" pitchFamily="34" charset="0"/>
              </a:rPr>
              <a:t>Servicios </a:t>
            </a:r>
            <a:r>
              <a:rPr lang="es-MX" sz="2000" b="1" u="sng" dirty="0">
                <a:solidFill>
                  <a:prstClr val="black"/>
                </a:solidFill>
                <a:latin typeface="Arial" panose="020B0604020202020204" pitchFamily="34" charset="0"/>
                <a:cs typeface="Arial" panose="020B0604020202020204" pitchFamily="34" charset="0"/>
              </a:rPr>
              <a:t>mínimos de seguridad</a:t>
            </a:r>
            <a:r>
              <a:rPr lang="es-MX" sz="2000" dirty="0">
                <a:solidFill>
                  <a:prstClr val="black"/>
                </a:solidFill>
                <a:latin typeface="Arial" panose="020B0604020202020204" pitchFamily="34" charset="0"/>
                <a:cs typeface="Arial" panose="020B0604020202020204" pitchFamily="34" charset="0"/>
              </a:rPr>
              <a:t>: </a:t>
            </a:r>
            <a:r>
              <a:rPr lang="es-MX" sz="2000" dirty="0" smtClean="0">
                <a:solidFill>
                  <a:prstClr val="black"/>
                </a:solidFill>
                <a:latin typeface="Arial" panose="020B0604020202020204" pitchFamily="34" charset="0"/>
                <a:cs typeface="Arial" panose="020B0604020202020204" pitchFamily="34" charset="0"/>
              </a:rPr>
              <a:t>Destinados </a:t>
            </a:r>
            <a:r>
              <a:rPr lang="es-MX" sz="2000" dirty="0">
                <a:solidFill>
                  <a:prstClr val="black"/>
                </a:solidFill>
                <a:latin typeface="Arial" panose="020B0604020202020204" pitchFamily="34" charset="0"/>
                <a:cs typeface="Arial" panose="020B0604020202020204" pitchFamily="34" charset="0"/>
              </a:rPr>
              <a:t>a </a:t>
            </a:r>
            <a:r>
              <a:rPr lang="es-MX" sz="2000" dirty="0" smtClean="0">
                <a:solidFill>
                  <a:prstClr val="black"/>
                </a:solidFill>
                <a:latin typeface="Arial" panose="020B0604020202020204" pitchFamily="34" charset="0"/>
                <a:cs typeface="Arial" panose="020B0604020202020204" pitchFamily="34" charset="0"/>
              </a:rPr>
              <a:t>atender funciones estrictamente necesarias para proteger </a:t>
            </a:r>
            <a:r>
              <a:rPr lang="es-MX" sz="2000" dirty="0">
                <a:solidFill>
                  <a:prstClr val="black"/>
                </a:solidFill>
                <a:latin typeface="Arial" panose="020B0604020202020204" pitchFamily="34" charset="0"/>
                <a:cs typeface="Arial" panose="020B0604020202020204" pitchFamily="34" charset="0"/>
              </a:rPr>
              <a:t>los bienes corporales e instalaciones de la empresa y prevenir </a:t>
            </a:r>
            <a:r>
              <a:rPr lang="es-MX" sz="2000" dirty="0" smtClean="0">
                <a:solidFill>
                  <a:prstClr val="black"/>
                </a:solidFill>
                <a:latin typeface="Arial" panose="020B0604020202020204" pitchFamily="34" charset="0"/>
                <a:cs typeface="Arial" panose="020B0604020202020204" pitchFamily="34" charset="0"/>
              </a:rPr>
              <a:t>accidentes.</a:t>
            </a:r>
          </a:p>
          <a:p>
            <a:pPr marL="457200" lvl="0" indent="-457200">
              <a:buAutoNum type="alphaLcParenR"/>
            </a:pPr>
            <a:endParaRPr lang="es-MX" sz="2000" dirty="0" smtClean="0">
              <a:solidFill>
                <a:prstClr val="black"/>
              </a:solidFill>
              <a:latin typeface="Arial" panose="020B0604020202020204" pitchFamily="34" charset="0"/>
              <a:cs typeface="Arial" panose="020B0604020202020204" pitchFamily="34" charset="0"/>
            </a:endParaRPr>
          </a:p>
          <a:p>
            <a:pPr lvl="0" algn="just"/>
            <a:r>
              <a:rPr lang="es-MX" sz="2000" b="1" dirty="0" smtClean="0">
                <a:solidFill>
                  <a:prstClr val="black"/>
                </a:solidFill>
                <a:latin typeface="Arial" panose="020B0604020202020204" pitchFamily="34" charset="0"/>
                <a:cs typeface="Arial" panose="020B0604020202020204" pitchFamily="34" charset="0"/>
              </a:rPr>
              <a:t>       	a.1. Protección de los bienes corporales  e instalaciones de la empresa</a:t>
            </a:r>
            <a:r>
              <a:rPr lang="es-MX" sz="2000" dirty="0" smtClean="0">
                <a:solidFill>
                  <a:prstClr val="black"/>
                </a:solidFill>
                <a:latin typeface="Arial" panose="020B0604020202020204" pitchFamily="34" charset="0"/>
                <a:cs typeface="Arial" panose="020B0604020202020204" pitchFamily="34" charset="0"/>
              </a:rPr>
              <a:t>: se trata 	de evitar  daños que puedan afectar a la infraestructura física de la empresa por falta 	de vigilancia, o cuidado durante la huelga (ej. ante la ausencia de guardias de 	seguridad) o a bienes corporales del empleador por la imposibilidad de mantenerlos 	funcionando (ej. Ante la falta de personal que pueda ejecutar operaciones 	programadas de mantención para que equipos y maquinarias continúen funcionando 	adecuadamente una vez concluida la huelga).</a:t>
            </a:r>
          </a:p>
          <a:p>
            <a:pPr lvl="0" algn="just"/>
            <a:endParaRPr lang="es-MX" sz="2000" dirty="0">
              <a:solidFill>
                <a:prstClr val="black"/>
              </a:solidFill>
              <a:latin typeface="Arial" panose="020B0604020202020204" pitchFamily="34" charset="0"/>
              <a:cs typeface="Arial" panose="020B0604020202020204" pitchFamily="34" charset="0"/>
            </a:endParaRPr>
          </a:p>
          <a:p>
            <a:pPr lvl="0" algn="just"/>
            <a:r>
              <a:rPr lang="es-MX" sz="2000" dirty="0" smtClean="0">
                <a:solidFill>
                  <a:prstClr val="black"/>
                </a:solidFill>
                <a:latin typeface="Arial" panose="020B0604020202020204" pitchFamily="34" charset="0"/>
                <a:cs typeface="Arial" panose="020B0604020202020204" pitchFamily="34" charset="0"/>
              </a:rPr>
              <a:t>	</a:t>
            </a:r>
            <a:r>
              <a:rPr lang="es-MX" sz="2000" b="1" dirty="0" smtClean="0">
                <a:solidFill>
                  <a:prstClr val="black"/>
                </a:solidFill>
                <a:latin typeface="Arial" panose="020B0604020202020204" pitchFamily="34" charset="0"/>
                <a:cs typeface="Arial" panose="020B0604020202020204" pitchFamily="34" charset="0"/>
              </a:rPr>
              <a:t>a.2 La prevención de accidentes</a:t>
            </a:r>
            <a:r>
              <a:rPr lang="es-MX" sz="2000" dirty="0" smtClean="0">
                <a:solidFill>
                  <a:prstClr val="black"/>
                </a:solidFill>
                <a:latin typeface="Arial" panose="020B0604020202020204" pitchFamily="34" charset="0"/>
                <a:cs typeface="Arial" panose="020B0604020202020204" pitchFamily="34" charset="0"/>
              </a:rPr>
              <a:t>: Se refiere a accidentes que pueden afectar la 	salud e integridad física o psíquica de los trabajadores que en ejercicio de su libertad 	de trabajo sigan laborando en la empresa por no ser parte de los huelguistas, o bien, 	a terceros que concurran a las instalaciones del empleador durante la huelga (ej. ante 	la falta de trabajadores a cargo de efectuar reparaciones impostergables en 	maquinarias o equipos).</a:t>
            </a:r>
            <a:endParaRPr lang="es-MX" sz="2000" dirty="0">
              <a:solidFill>
                <a:prstClr val="black"/>
              </a:solidFill>
            </a:endParaRPr>
          </a:p>
        </p:txBody>
      </p:sp>
      <p:pic>
        <p:nvPicPr>
          <p:cNvPr id="3" name="Imagen 2"/>
          <p:cNvPicPr>
            <a:picLocks noChangeAspect="1"/>
          </p:cNvPicPr>
          <p:nvPr/>
        </p:nvPicPr>
        <p:blipFill>
          <a:blip r:embed="rId2"/>
          <a:stretch>
            <a:fillRect/>
          </a:stretch>
        </p:blipFill>
        <p:spPr>
          <a:xfrm>
            <a:off x="4664268" y="6729973"/>
            <a:ext cx="1255885" cy="128027"/>
          </a:xfrm>
          <a:prstGeom prst="rect">
            <a:avLst/>
          </a:prstGeom>
        </p:spPr>
      </p:pic>
      <p:sp>
        <p:nvSpPr>
          <p:cNvPr id="4"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92595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39416" y="548680"/>
            <a:ext cx="10513168" cy="566308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es-MX" b="1" dirty="0" smtClean="0">
                <a:solidFill>
                  <a:prstClr val="black"/>
                </a:solidFill>
                <a:latin typeface="Arial" panose="020B0604020202020204" pitchFamily="34" charset="0"/>
                <a:cs typeface="Arial" panose="020B0604020202020204" pitchFamily="34" charset="0"/>
              </a:rPr>
              <a:t>b) </a:t>
            </a:r>
            <a:r>
              <a:rPr lang="es-MX" b="1" u="sng" dirty="0" smtClean="0">
                <a:solidFill>
                  <a:prstClr val="black"/>
                </a:solidFill>
                <a:latin typeface="Arial" panose="020B0604020202020204" pitchFamily="34" charset="0"/>
                <a:cs typeface="Arial" panose="020B0604020202020204" pitchFamily="34" charset="0"/>
              </a:rPr>
              <a:t>Servicios </a:t>
            </a:r>
            <a:r>
              <a:rPr lang="es-MX" b="1" u="sng" dirty="0">
                <a:solidFill>
                  <a:prstClr val="black"/>
                </a:solidFill>
                <a:latin typeface="Arial" panose="020B0604020202020204" pitchFamily="34" charset="0"/>
                <a:cs typeface="Arial" panose="020B0604020202020204" pitchFamily="34" charset="0"/>
              </a:rPr>
              <a:t>mínimos de Funcionamiento</a:t>
            </a:r>
            <a:r>
              <a:rPr lang="es-MX" dirty="0">
                <a:solidFill>
                  <a:prstClr val="black"/>
                </a:solidFill>
                <a:latin typeface="Arial" panose="020B0604020202020204" pitchFamily="34" charset="0"/>
                <a:cs typeface="Arial" panose="020B0604020202020204" pitchFamily="34" charset="0"/>
              </a:rPr>
              <a:t>: Destinados a atender </a:t>
            </a:r>
            <a:r>
              <a:rPr lang="es-MX" dirty="0" smtClean="0">
                <a:solidFill>
                  <a:prstClr val="black"/>
                </a:solidFill>
                <a:latin typeface="Arial" panose="020B0604020202020204" pitchFamily="34" charset="0"/>
                <a:cs typeface="Arial" panose="020B0604020202020204" pitchFamily="34" charset="0"/>
              </a:rPr>
              <a:t>funciones </a:t>
            </a:r>
            <a:r>
              <a:rPr lang="es-MX" dirty="0">
                <a:solidFill>
                  <a:prstClr val="black"/>
                </a:solidFill>
                <a:latin typeface="Arial" panose="020B0604020202020204" pitchFamily="34" charset="0"/>
                <a:cs typeface="Arial" panose="020B0604020202020204" pitchFamily="34" charset="0"/>
              </a:rPr>
              <a:t>estrictamente </a:t>
            </a:r>
            <a:r>
              <a:rPr lang="es-MX" dirty="0" smtClean="0">
                <a:solidFill>
                  <a:prstClr val="black"/>
                </a:solidFill>
                <a:latin typeface="Arial" panose="020B0604020202020204" pitchFamily="34" charset="0"/>
                <a:cs typeface="Arial" panose="020B0604020202020204" pitchFamily="34" charset="0"/>
              </a:rPr>
              <a:t>necesarias </a:t>
            </a:r>
            <a:r>
              <a:rPr lang="es-MX" dirty="0">
                <a:solidFill>
                  <a:prstClr val="black"/>
                </a:solidFill>
                <a:latin typeface="Arial" panose="020B0604020202020204" pitchFamily="34" charset="0"/>
                <a:cs typeface="Arial" panose="020B0604020202020204" pitchFamily="34" charset="0"/>
              </a:rPr>
              <a:t>para garantizar la prestación de </a:t>
            </a:r>
            <a:r>
              <a:rPr lang="es-MX" u="sng" dirty="0">
                <a:solidFill>
                  <a:prstClr val="black"/>
                </a:solidFill>
                <a:latin typeface="Arial" panose="020B0604020202020204" pitchFamily="34" charset="0"/>
                <a:cs typeface="Arial" panose="020B0604020202020204" pitchFamily="34" charset="0"/>
              </a:rPr>
              <a:t>servicios de utilidad pública</a:t>
            </a:r>
            <a:r>
              <a:rPr lang="es-MX" dirty="0">
                <a:solidFill>
                  <a:prstClr val="black"/>
                </a:solidFill>
                <a:latin typeface="Arial" panose="020B0604020202020204" pitchFamily="34" charset="0"/>
                <a:cs typeface="Arial" panose="020B0604020202020204" pitchFamily="34" charset="0"/>
              </a:rPr>
              <a:t>, o la </a:t>
            </a:r>
            <a:r>
              <a:rPr lang="es-MX" u="sng" dirty="0">
                <a:solidFill>
                  <a:prstClr val="black"/>
                </a:solidFill>
                <a:latin typeface="Arial" panose="020B0604020202020204" pitchFamily="34" charset="0"/>
                <a:cs typeface="Arial" panose="020B0604020202020204" pitchFamily="34" charset="0"/>
              </a:rPr>
              <a:t>atención de las necesidades básicas de la población</a:t>
            </a:r>
            <a:r>
              <a:rPr lang="es-MX" dirty="0">
                <a:solidFill>
                  <a:prstClr val="black"/>
                </a:solidFill>
                <a:latin typeface="Arial" panose="020B0604020202020204" pitchFamily="34" charset="0"/>
                <a:cs typeface="Arial" panose="020B0604020202020204" pitchFamily="34" charset="0"/>
              </a:rPr>
              <a:t>, incluidas las relacionadas con la vida, la seguridad o la salud de las personas</a:t>
            </a:r>
            <a:r>
              <a:rPr lang="es-MX" dirty="0" smtClean="0">
                <a:solidFill>
                  <a:prstClr val="black"/>
                </a:solidFill>
                <a:latin typeface="Arial" panose="020B0604020202020204" pitchFamily="34" charset="0"/>
                <a:cs typeface="Arial" panose="020B0604020202020204" pitchFamily="34" charset="0"/>
              </a:rPr>
              <a:t>.</a:t>
            </a:r>
          </a:p>
          <a:p>
            <a:pPr lvl="0" algn="just"/>
            <a:endParaRPr lang="es-MX" dirty="0" smtClean="0">
              <a:solidFill>
                <a:prstClr val="black"/>
              </a:solidFill>
              <a:latin typeface="Arial" panose="020B0604020202020204" pitchFamily="34" charset="0"/>
              <a:cs typeface="Arial" panose="020B0604020202020204" pitchFamily="34" charset="0"/>
            </a:endParaRPr>
          </a:p>
          <a:p>
            <a:pPr lvl="0" algn="just"/>
            <a:r>
              <a:rPr lang="es-MX" dirty="0" smtClean="0">
                <a:solidFill>
                  <a:prstClr val="black"/>
                </a:solidFill>
                <a:latin typeface="Arial" panose="020B0604020202020204" pitchFamily="34" charset="0"/>
                <a:cs typeface="Arial" panose="020B0604020202020204" pitchFamily="34" charset="0"/>
              </a:rPr>
              <a:t>Buscan mantener cierto nivel de operación de la empresa o institución en que se produce la huelga, en el entendido que la interrupción de todo o parte de su operación podría afectar la prestación de servicios de utilidad pública o la atención de necesidades básicas de la población, incluidas las relacionadas con la vida, la seguridad o la salud de las personas.</a:t>
            </a:r>
            <a:endParaRPr lang="es-MX" dirty="0">
              <a:solidFill>
                <a:prstClr val="black"/>
              </a:solidFill>
              <a:latin typeface="Arial" panose="020B0604020202020204" pitchFamily="34" charset="0"/>
              <a:cs typeface="Arial" panose="020B0604020202020204" pitchFamily="34" charset="0"/>
            </a:endParaRPr>
          </a:p>
          <a:p>
            <a:pPr lvl="0" algn="just"/>
            <a:endParaRPr lang="es-MX" dirty="0" smtClean="0">
              <a:solidFill>
                <a:prstClr val="black"/>
              </a:solidFill>
              <a:latin typeface="Arial" panose="020B0604020202020204" pitchFamily="34" charset="0"/>
              <a:cs typeface="Arial" panose="020B0604020202020204" pitchFamily="34" charset="0"/>
            </a:endParaRPr>
          </a:p>
          <a:p>
            <a:pPr lvl="0" algn="just"/>
            <a:r>
              <a:rPr lang="es-MX" u="sng" dirty="0" smtClean="0">
                <a:solidFill>
                  <a:prstClr val="black"/>
                </a:solidFill>
                <a:latin typeface="Arial" panose="020B0604020202020204" pitchFamily="34" charset="0"/>
                <a:cs typeface="Arial" panose="020B0604020202020204" pitchFamily="34" charset="0"/>
              </a:rPr>
              <a:t>Servicios de Utilidad Pública</a:t>
            </a:r>
            <a:r>
              <a:rPr lang="es-MX" dirty="0" smtClean="0">
                <a:solidFill>
                  <a:prstClr val="black"/>
                </a:solidFill>
                <a:latin typeface="Arial" panose="020B0604020202020204" pitchFamily="34" charset="0"/>
                <a:cs typeface="Arial" panose="020B0604020202020204" pitchFamily="34" charset="0"/>
              </a:rPr>
              <a:t>: Se refiere a aquellos servicios cuya finalidad es procurar un beneficio a toda la comunidad y cuya falta afecta a todo o parte de la población  (ej. ante la falta de trabajadores no se suministra agua potable, electricidad, etc.)  </a:t>
            </a:r>
          </a:p>
          <a:p>
            <a:pPr lvl="0" algn="just"/>
            <a:endParaRPr lang="es-MX" dirty="0">
              <a:solidFill>
                <a:prstClr val="black"/>
              </a:solidFill>
              <a:latin typeface="Arial" panose="020B0604020202020204" pitchFamily="34" charset="0"/>
              <a:cs typeface="Arial" panose="020B0604020202020204" pitchFamily="34" charset="0"/>
            </a:endParaRPr>
          </a:p>
          <a:p>
            <a:pPr lvl="0" algn="just"/>
            <a:r>
              <a:rPr lang="es-MX" u="sng" dirty="0" smtClean="0">
                <a:solidFill>
                  <a:prstClr val="black"/>
                </a:solidFill>
                <a:latin typeface="Arial" panose="020B0604020202020204" pitchFamily="34" charset="0"/>
                <a:cs typeface="Arial" panose="020B0604020202020204" pitchFamily="34" charset="0"/>
              </a:rPr>
              <a:t>Atención de necesidades básicas de la población, incluidas las relacionadas con la vida, la seguridad o la salud de las personas</a:t>
            </a:r>
            <a:r>
              <a:rPr lang="es-MX" dirty="0" smtClean="0">
                <a:solidFill>
                  <a:prstClr val="black"/>
                </a:solidFill>
                <a:latin typeface="Arial" panose="020B0604020202020204" pitchFamily="34" charset="0"/>
                <a:cs typeface="Arial" panose="020B0604020202020204" pitchFamily="34" charset="0"/>
              </a:rPr>
              <a:t>: Se refiere a necesidades básicas de toda la población que podrían verse afectadas por la huelga.  (“</a:t>
            </a:r>
            <a:r>
              <a:rPr lang="es-MX" b="1" u="sng" dirty="0" smtClean="0">
                <a:solidFill>
                  <a:prstClr val="black"/>
                </a:solidFill>
                <a:latin typeface="Arial" panose="020B0604020202020204" pitchFamily="34" charset="0"/>
                <a:cs typeface="Arial" panose="020B0604020202020204" pitchFamily="34" charset="0"/>
              </a:rPr>
              <a:t>La vida</a:t>
            </a:r>
            <a:r>
              <a:rPr lang="es-MX" dirty="0" smtClean="0">
                <a:solidFill>
                  <a:prstClr val="black"/>
                </a:solidFill>
                <a:latin typeface="Arial" panose="020B0604020202020204" pitchFamily="34" charset="0"/>
                <a:cs typeface="Arial" panose="020B0604020202020204" pitchFamily="34" charset="0"/>
              </a:rPr>
              <a:t>”: ej. riesgo que una persona accidentada no sea atendida en una clínica por encontrarse en huelga; “</a:t>
            </a:r>
            <a:r>
              <a:rPr lang="es-MX" b="1" u="sng" dirty="0" smtClean="0">
                <a:solidFill>
                  <a:prstClr val="black"/>
                </a:solidFill>
                <a:latin typeface="Arial" panose="020B0604020202020204" pitchFamily="34" charset="0"/>
                <a:cs typeface="Arial" panose="020B0604020202020204" pitchFamily="34" charset="0"/>
              </a:rPr>
              <a:t>la seguridad</a:t>
            </a:r>
            <a:r>
              <a:rPr lang="es-MX" dirty="0" smtClean="0">
                <a:solidFill>
                  <a:prstClr val="black"/>
                </a:solidFill>
                <a:latin typeface="Arial" panose="020B0604020202020204" pitchFamily="34" charset="0"/>
                <a:cs typeface="Arial" panose="020B0604020202020204" pitchFamily="34" charset="0"/>
              </a:rPr>
              <a:t>” ej. por falta de personal, los clientes de un banco son víctimas de un hacker; “</a:t>
            </a:r>
            <a:r>
              <a:rPr lang="es-MX" b="1" u="sng" dirty="0" smtClean="0">
                <a:solidFill>
                  <a:prstClr val="black"/>
                </a:solidFill>
                <a:latin typeface="Arial" panose="020B0604020202020204" pitchFamily="34" charset="0"/>
                <a:cs typeface="Arial" panose="020B0604020202020204" pitchFamily="34" charset="0"/>
              </a:rPr>
              <a:t>la salud</a:t>
            </a:r>
            <a:r>
              <a:rPr lang="es-MX" dirty="0" smtClean="0">
                <a:solidFill>
                  <a:prstClr val="black"/>
                </a:solidFill>
                <a:latin typeface="Arial" panose="020B0604020202020204" pitchFamily="34" charset="0"/>
                <a:cs typeface="Arial" panose="020B0604020202020204" pitchFamily="34" charset="0"/>
              </a:rPr>
              <a:t>”: como consecuencia de un huelga, los pacientes internados en una clínica no pueden acceder a la UCI).</a:t>
            </a:r>
            <a:r>
              <a:rPr lang="es-MX" sz="2000" dirty="0" smtClean="0">
                <a:solidFill>
                  <a:prstClr val="black"/>
                </a:solidFill>
                <a:latin typeface="Arial" panose="020B0604020202020204" pitchFamily="34" charset="0"/>
                <a:cs typeface="Arial" panose="020B0604020202020204" pitchFamily="34" charset="0"/>
              </a:rPr>
              <a:t> </a:t>
            </a:r>
            <a:endParaRPr lang="es-MX" sz="2000"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4664268" y="6729973"/>
            <a:ext cx="1255885" cy="128027"/>
          </a:xfrm>
          <a:prstGeom prst="rect">
            <a:avLst/>
          </a:prstGeom>
        </p:spPr>
      </p:pic>
      <p:sp>
        <p:nvSpPr>
          <p:cNvPr id="4"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43669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11424" y="836712"/>
            <a:ext cx="10009112"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endParaRPr lang="es-MX" b="1" u="sng" dirty="0" smtClean="0">
              <a:solidFill>
                <a:prstClr val="black"/>
              </a:solidFill>
              <a:latin typeface="Arial" panose="020B0604020202020204" pitchFamily="34" charset="0"/>
              <a:cs typeface="Arial" panose="020B0604020202020204" pitchFamily="34" charset="0"/>
            </a:endParaRPr>
          </a:p>
          <a:p>
            <a:pPr lvl="0" algn="just"/>
            <a:r>
              <a:rPr lang="es-MX" b="1" u="sng" dirty="0" smtClean="0">
                <a:solidFill>
                  <a:prstClr val="black"/>
                </a:solidFill>
                <a:latin typeface="Arial" panose="020B0604020202020204" pitchFamily="34" charset="0"/>
                <a:cs typeface="Arial" panose="020B0604020202020204" pitchFamily="34" charset="0"/>
              </a:rPr>
              <a:t>c) Servicios </a:t>
            </a:r>
            <a:r>
              <a:rPr lang="es-MX" b="1" u="sng" dirty="0">
                <a:solidFill>
                  <a:prstClr val="black"/>
                </a:solidFill>
                <a:latin typeface="Arial" panose="020B0604020202020204" pitchFamily="34" charset="0"/>
                <a:cs typeface="Arial" panose="020B0604020202020204" pitchFamily="34" charset="0"/>
              </a:rPr>
              <a:t>Mínimos para prevenir daños ambientales o sanitarios</a:t>
            </a:r>
            <a:r>
              <a:rPr lang="es-MX" dirty="0">
                <a:solidFill>
                  <a:prstClr val="black"/>
                </a:solidFill>
                <a:latin typeface="Arial" panose="020B0604020202020204" pitchFamily="34" charset="0"/>
                <a:cs typeface="Arial" panose="020B0604020202020204" pitchFamily="34" charset="0"/>
              </a:rPr>
              <a:t>: </a:t>
            </a:r>
            <a:r>
              <a:rPr lang="es-MX" dirty="0" smtClean="0">
                <a:solidFill>
                  <a:prstClr val="black"/>
                </a:solidFill>
                <a:latin typeface="Arial" panose="020B0604020202020204" pitchFamily="34" charset="0"/>
                <a:cs typeface="Arial" panose="020B0604020202020204" pitchFamily="34" charset="0"/>
              </a:rPr>
              <a:t>Destinados </a:t>
            </a:r>
            <a:r>
              <a:rPr lang="es-MX" dirty="0">
                <a:solidFill>
                  <a:prstClr val="black"/>
                </a:solidFill>
                <a:latin typeface="Arial" panose="020B0604020202020204" pitchFamily="34" charset="0"/>
                <a:cs typeface="Arial" panose="020B0604020202020204" pitchFamily="34" charset="0"/>
              </a:rPr>
              <a:t>a atender </a:t>
            </a:r>
            <a:r>
              <a:rPr lang="es-MX" dirty="0" smtClean="0">
                <a:solidFill>
                  <a:prstClr val="black"/>
                </a:solidFill>
                <a:latin typeface="Arial" panose="020B0604020202020204" pitchFamily="34" charset="0"/>
                <a:cs typeface="Arial" panose="020B0604020202020204" pitchFamily="34" charset="0"/>
              </a:rPr>
              <a:t>funciones </a:t>
            </a:r>
            <a:r>
              <a:rPr lang="es-MX" dirty="0">
                <a:solidFill>
                  <a:prstClr val="black"/>
                </a:solidFill>
                <a:latin typeface="Arial" panose="020B0604020202020204" pitchFamily="34" charset="0"/>
                <a:cs typeface="Arial" panose="020B0604020202020204" pitchFamily="34" charset="0"/>
              </a:rPr>
              <a:t>estrictamente </a:t>
            </a:r>
            <a:r>
              <a:rPr lang="es-MX" dirty="0" smtClean="0">
                <a:solidFill>
                  <a:prstClr val="black"/>
                </a:solidFill>
                <a:latin typeface="Arial" panose="020B0604020202020204" pitchFamily="34" charset="0"/>
                <a:cs typeface="Arial" panose="020B0604020202020204" pitchFamily="34" charset="0"/>
              </a:rPr>
              <a:t>necesarias </a:t>
            </a:r>
            <a:r>
              <a:rPr lang="es-MX" dirty="0">
                <a:solidFill>
                  <a:prstClr val="black"/>
                </a:solidFill>
                <a:latin typeface="Arial" panose="020B0604020202020204" pitchFamily="34" charset="0"/>
                <a:cs typeface="Arial" panose="020B0604020202020204" pitchFamily="34" charset="0"/>
              </a:rPr>
              <a:t>para garantizar la prevención de daños sanitarios</a:t>
            </a:r>
            <a:r>
              <a:rPr lang="es-MX" dirty="0" smtClean="0">
                <a:solidFill>
                  <a:prstClr val="black"/>
                </a:solidFill>
                <a:latin typeface="Arial" panose="020B0604020202020204" pitchFamily="34" charset="0"/>
                <a:cs typeface="Arial" panose="020B0604020202020204" pitchFamily="34" charset="0"/>
              </a:rPr>
              <a:t>. </a:t>
            </a:r>
          </a:p>
          <a:p>
            <a:pPr lvl="0" algn="just"/>
            <a:endParaRPr lang="es-MX" dirty="0" smtClean="0">
              <a:solidFill>
                <a:prstClr val="black"/>
              </a:solidFill>
              <a:latin typeface="Arial" panose="020B0604020202020204" pitchFamily="34" charset="0"/>
              <a:cs typeface="Arial" panose="020B0604020202020204" pitchFamily="34" charset="0"/>
            </a:endParaRPr>
          </a:p>
          <a:p>
            <a:pPr lvl="0" algn="just"/>
            <a:r>
              <a:rPr lang="es-MX" dirty="0" smtClean="0">
                <a:solidFill>
                  <a:prstClr val="black"/>
                </a:solidFill>
                <a:latin typeface="Arial" panose="020B0604020202020204" pitchFamily="34" charset="0"/>
                <a:cs typeface="Arial" panose="020B0604020202020204" pitchFamily="34" charset="0"/>
              </a:rPr>
              <a:t>Este supuesto debe ser aplicado en base a los criterios que establece el propio ordenamiento jurídico. Así el </a:t>
            </a:r>
            <a:r>
              <a:rPr lang="es-MX" u="sng" dirty="0" smtClean="0">
                <a:solidFill>
                  <a:prstClr val="black"/>
                </a:solidFill>
                <a:latin typeface="Arial" panose="020B0604020202020204" pitchFamily="34" charset="0"/>
                <a:cs typeface="Arial" panose="020B0604020202020204" pitchFamily="34" charset="0"/>
              </a:rPr>
              <a:t>art. 2° de la Ley de Bases Generales del Medio Ambiente</a:t>
            </a:r>
            <a:r>
              <a:rPr lang="es-MX" dirty="0" smtClean="0">
                <a:solidFill>
                  <a:prstClr val="black"/>
                </a:solidFill>
                <a:latin typeface="Arial" panose="020B0604020202020204" pitchFamily="34" charset="0"/>
                <a:cs typeface="Arial" panose="020B0604020202020204" pitchFamily="34" charset="0"/>
              </a:rPr>
              <a:t>, define daño ambiental, como toda pérdida, disminución o menoscabo significativo inferido al medio ambiente o a uno o más de sus componentes. Según el </a:t>
            </a:r>
            <a:r>
              <a:rPr lang="es-MX" u="sng" dirty="0" smtClean="0">
                <a:solidFill>
                  <a:prstClr val="black"/>
                </a:solidFill>
                <a:latin typeface="Arial" panose="020B0604020202020204" pitchFamily="34" charset="0"/>
                <a:cs typeface="Arial" panose="020B0604020202020204" pitchFamily="34" charset="0"/>
              </a:rPr>
              <a:t>art. 3° del Código Sanitario</a:t>
            </a:r>
            <a:r>
              <a:rPr lang="es-MX" dirty="0" smtClean="0">
                <a:solidFill>
                  <a:prstClr val="black"/>
                </a:solidFill>
                <a:latin typeface="Arial" panose="020B0604020202020204" pitchFamily="34" charset="0"/>
                <a:cs typeface="Arial" panose="020B0604020202020204" pitchFamily="34" charset="0"/>
              </a:rPr>
              <a:t>, resulta posible inferir que en este ámbito específico, el propósito de estos servicios de seguridad es evitar un detrimento o menoscabo a la salud pública, o al bienestar higiénico del país. (Ej. Por una huelga no se recolecta la basura, por varias semanas, o los salmones de una empresa no son alimentados). </a:t>
            </a:r>
          </a:p>
          <a:p>
            <a:pPr lvl="0" algn="just"/>
            <a:r>
              <a:rPr lang="es-MX" dirty="0">
                <a:solidFill>
                  <a:prstClr val="black"/>
                </a:solidFill>
                <a:latin typeface="Arial" panose="020B0604020202020204" pitchFamily="34" charset="0"/>
                <a:cs typeface="Arial" panose="020B0604020202020204" pitchFamily="34" charset="0"/>
              </a:rPr>
              <a:t>	</a:t>
            </a:r>
          </a:p>
        </p:txBody>
      </p:sp>
      <p:sp>
        <p:nvSpPr>
          <p:cNvPr id="2" name="CuadroTexto 1"/>
          <p:cNvSpPr txBox="1"/>
          <p:nvPr/>
        </p:nvSpPr>
        <p:spPr>
          <a:xfrm>
            <a:off x="911424" y="4797152"/>
            <a:ext cx="1000911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MX" dirty="0" smtClean="0">
                <a:latin typeface="Arial" panose="020B0604020202020204" pitchFamily="34" charset="0"/>
                <a:cs typeface="Arial" panose="020B0604020202020204" pitchFamily="34" charset="0"/>
              </a:rPr>
              <a:t>El personal destinado por el sindicato a atender los servicios mínimos se conformará con trabajadores involucrados en el proceso de NC y recibirá el nombre de </a:t>
            </a:r>
            <a:r>
              <a:rPr lang="es-MX" b="1" u="sng" dirty="0" smtClean="0">
                <a:latin typeface="Arial" panose="020B0604020202020204" pitchFamily="34" charset="0"/>
                <a:cs typeface="Arial" panose="020B0604020202020204" pitchFamily="34" charset="0"/>
              </a:rPr>
              <a:t>EQUIPO DE EMERGENCIA</a:t>
            </a:r>
            <a:r>
              <a:rPr lang="es-MX" dirty="0" smtClean="0">
                <a:latin typeface="Arial" panose="020B0604020202020204" pitchFamily="34" charset="0"/>
                <a:cs typeface="Arial" panose="020B0604020202020204" pitchFamily="34" charset="0"/>
              </a:rPr>
              <a:t>. </a:t>
            </a:r>
          </a:p>
          <a:p>
            <a:pPr algn="just"/>
            <a:r>
              <a:rPr lang="es-MX" dirty="0" smtClean="0">
                <a:latin typeface="Arial" panose="020B0604020202020204" pitchFamily="34" charset="0"/>
                <a:cs typeface="Arial" panose="020B0604020202020204" pitchFamily="34" charset="0"/>
              </a:rPr>
              <a:t>Sus integrantes deberán percibir remuneraciones por el tiempo trabajado,</a:t>
            </a:r>
            <a:endParaRPr lang="es-CL"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4664268" y="6729973"/>
            <a:ext cx="1255885" cy="128027"/>
          </a:xfrm>
          <a:prstGeom prst="rect">
            <a:avLst/>
          </a:prstGeom>
        </p:spPr>
      </p:pic>
      <p:sp>
        <p:nvSpPr>
          <p:cNvPr id="6"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28722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27448" y="332656"/>
            <a:ext cx="9721080" cy="59708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000" b="1" u="sng" dirty="0" smtClean="0">
                <a:latin typeface="Arial" panose="020B0604020202020204" pitchFamily="34" charset="0"/>
                <a:cs typeface="Arial" panose="020B0604020202020204" pitchFamily="34" charset="0"/>
              </a:rPr>
              <a:t>Oportunidad </a:t>
            </a:r>
          </a:p>
          <a:p>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Antes del </a:t>
            </a:r>
            <a:r>
              <a:rPr lang="es-MX" dirty="0">
                <a:latin typeface="Arial" panose="020B0604020202020204" pitchFamily="34" charset="0"/>
                <a:cs typeface="Arial" panose="020B0604020202020204" pitchFamily="34" charset="0"/>
              </a:rPr>
              <a:t>inicio de la negociación </a:t>
            </a:r>
            <a:r>
              <a:rPr lang="es-MX" dirty="0" smtClean="0">
                <a:latin typeface="Arial" panose="020B0604020202020204" pitchFamily="34" charset="0"/>
                <a:cs typeface="Arial" panose="020B0604020202020204" pitchFamily="34" charset="0"/>
              </a:rPr>
              <a:t>colectiva, se deben calificar los Servicios Mínimos y el número y las competencias  profesionales o técnicas de los trabajadores que deberán conformar los equipos de emergencia.</a:t>
            </a:r>
          </a:p>
          <a:p>
            <a:endParaRPr lang="es-MX" dirty="0" smtClean="0">
              <a:latin typeface="Arial" panose="020B0604020202020204" pitchFamily="34" charset="0"/>
              <a:cs typeface="Arial" panose="020B0604020202020204" pitchFamily="34" charset="0"/>
            </a:endParaRPr>
          </a:p>
          <a:p>
            <a:r>
              <a:rPr lang="es-MX" sz="2000" b="1" u="sng" dirty="0" smtClean="0">
                <a:latin typeface="Arial" panose="020B0604020202020204" pitchFamily="34" charset="0"/>
                <a:cs typeface="Arial" panose="020B0604020202020204" pitchFamily="34" charset="0"/>
              </a:rPr>
              <a:t>Forma</a:t>
            </a:r>
          </a:p>
          <a:p>
            <a:pPr algn="just"/>
            <a:endParaRPr lang="es-MX" dirty="0">
              <a:latin typeface="Arial" panose="020B0604020202020204" pitchFamily="34" charset="0"/>
              <a:cs typeface="Arial" panose="020B0604020202020204" pitchFamily="34" charset="0"/>
            </a:endParaRPr>
          </a:p>
          <a:p>
            <a:pPr algn="just"/>
            <a:r>
              <a:rPr lang="es-CL" dirty="0">
                <a:latin typeface="Arial" panose="020B0604020202020204" pitchFamily="34" charset="0"/>
                <a:cs typeface="Arial" panose="020B0604020202020204" pitchFamily="34" charset="0"/>
              </a:rPr>
              <a:t>El empleador deberá proponer por escrito a todos los sindicatos existentes en la empresa, con </a:t>
            </a:r>
            <a:r>
              <a:rPr lang="es-CL" dirty="0" smtClean="0">
                <a:latin typeface="Arial" panose="020B0604020202020204" pitchFamily="34" charset="0"/>
                <a:cs typeface="Arial" panose="020B0604020202020204" pitchFamily="34" charset="0"/>
              </a:rPr>
              <a:t>una anticipación </a:t>
            </a:r>
            <a:r>
              <a:rPr lang="es-CL" dirty="0">
                <a:latin typeface="Arial" panose="020B0604020202020204" pitchFamily="34" charset="0"/>
                <a:cs typeface="Arial" panose="020B0604020202020204" pitchFamily="34" charset="0"/>
              </a:rPr>
              <a:t>de, a lo menos, </a:t>
            </a:r>
            <a:r>
              <a:rPr lang="es-CL" u="sng" dirty="0">
                <a:latin typeface="Arial" panose="020B0604020202020204" pitchFamily="34" charset="0"/>
                <a:cs typeface="Arial" panose="020B0604020202020204" pitchFamily="34" charset="0"/>
              </a:rPr>
              <a:t>ciento ochenta días al vencimiento del instrumento colectivo vigente</a:t>
            </a:r>
            <a:r>
              <a:rPr lang="es-CL" dirty="0">
                <a:latin typeface="Arial" panose="020B0604020202020204" pitchFamily="34" charset="0"/>
                <a:cs typeface="Arial" panose="020B0604020202020204" pitchFamily="34" charset="0"/>
              </a:rPr>
              <a:t>, </a:t>
            </a:r>
            <a:r>
              <a:rPr lang="es-CL" dirty="0" smtClean="0">
                <a:latin typeface="Arial" panose="020B0604020202020204" pitchFamily="34" charset="0"/>
                <a:cs typeface="Arial" panose="020B0604020202020204" pitchFamily="34" charset="0"/>
              </a:rPr>
              <a:t>su </a:t>
            </a:r>
            <a:r>
              <a:rPr lang="es-CL" u="sng" dirty="0" smtClean="0">
                <a:latin typeface="Arial" panose="020B0604020202020204" pitchFamily="34" charset="0"/>
                <a:cs typeface="Arial" panose="020B0604020202020204" pitchFamily="34" charset="0"/>
              </a:rPr>
              <a:t>propuesta </a:t>
            </a:r>
            <a:r>
              <a:rPr lang="es-CL" u="sng" dirty="0">
                <a:latin typeface="Arial" panose="020B0604020202020204" pitchFamily="34" charset="0"/>
                <a:cs typeface="Arial" panose="020B0604020202020204" pitchFamily="34" charset="0"/>
              </a:rPr>
              <a:t>de calificación de servicios mínimos y equipos de emergencia para la empresa</a:t>
            </a:r>
            <a:r>
              <a:rPr lang="es-CL" dirty="0">
                <a:latin typeface="Arial" panose="020B0604020202020204" pitchFamily="34" charset="0"/>
                <a:cs typeface="Arial" panose="020B0604020202020204" pitchFamily="34" charset="0"/>
              </a:rPr>
              <a:t>, </a:t>
            </a:r>
            <a:r>
              <a:rPr lang="es-CL" dirty="0" smtClean="0">
                <a:latin typeface="Arial" panose="020B0604020202020204" pitchFamily="34" charset="0"/>
                <a:cs typeface="Arial" panose="020B0604020202020204" pitchFamily="34" charset="0"/>
              </a:rPr>
              <a:t>remitiendo copia </a:t>
            </a:r>
            <a:r>
              <a:rPr lang="es-CL" dirty="0">
                <a:latin typeface="Arial" panose="020B0604020202020204" pitchFamily="34" charset="0"/>
                <a:cs typeface="Arial" panose="020B0604020202020204" pitchFamily="34" charset="0"/>
              </a:rPr>
              <a:t>de la propuesta a la Inspección del Trabajo. En el caso de haber más de un instrumento </a:t>
            </a:r>
            <a:r>
              <a:rPr lang="es-CL" dirty="0" smtClean="0">
                <a:latin typeface="Arial" panose="020B0604020202020204" pitchFamily="34" charset="0"/>
                <a:cs typeface="Arial" panose="020B0604020202020204" pitchFamily="34" charset="0"/>
              </a:rPr>
              <a:t>colectivo vigente </a:t>
            </a:r>
            <a:r>
              <a:rPr lang="es-CL" dirty="0">
                <a:latin typeface="Arial" panose="020B0604020202020204" pitchFamily="34" charset="0"/>
                <a:cs typeface="Arial" panose="020B0604020202020204" pitchFamily="34" charset="0"/>
              </a:rPr>
              <a:t>en la empresa, los referidos ciento ochenta días se considerarán respecto del </a:t>
            </a:r>
            <a:r>
              <a:rPr lang="es-CL" dirty="0" smtClean="0">
                <a:latin typeface="Arial" panose="020B0604020202020204" pitchFamily="34" charset="0"/>
                <a:cs typeface="Arial" panose="020B0604020202020204" pitchFamily="34" charset="0"/>
              </a:rPr>
              <a:t>instrumento colectivo </a:t>
            </a:r>
            <a:r>
              <a:rPr lang="es-CL" dirty="0">
                <a:latin typeface="Arial" panose="020B0604020202020204" pitchFamily="34" charset="0"/>
                <a:cs typeface="Arial" panose="020B0604020202020204" pitchFamily="34" charset="0"/>
              </a:rPr>
              <a:t>más próximo a vencer.</a:t>
            </a:r>
            <a:endParaRPr lang="es-MX" dirty="0" smtClean="0">
              <a:latin typeface="Arial" panose="020B0604020202020204" pitchFamily="34" charset="0"/>
              <a:cs typeface="Arial" panose="020B0604020202020204" pitchFamily="34" charset="0"/>
            </a:endParaRPr>
          </a:p>
          <a:p>
            <a:pPr algn="just"/>
            <a:endParaRPr lang="es-MX" dirty="0" smtClean="0">
              <a:latin typeface="Arial" panose="020B0604020202020204" pitchFamily="34" charset="0"/>
              <a:cs typeface="Arial" panose="020B0604020202020204" pitchFamily="34" charset="0"/>
            </a:endParaRPr>
          </a:p>
          <a:p>
            <a:pPr algn="just"/>
            <a:r>
              <a:rPr lang="es-CL" dirty="0">
                <a:latin typeface="Arial" panose="020B0604020202020204" pitchFamily="34" charset="0"/>
                <a:cs typeface="Arial" panose="020B0604020202020204" pitchFamily="34" charset="0"/>
              </a:rPr>
              <a:t>En caso que no exista sindicato en la empresa, el empleador deberá formular su </a:t>
            </a:r>
            <a:r>
              <a:rPr lang="es-CL" dirty="0" smtClean="0">
                <a:latin typeface="Arial" panose="020B0604020202020204" pitchFamily="34" charset="0"/>
                <a:cs typeface="Arial" panose="020B0604020202020204" pitchFamily="34" charset="0"/>
              </a:rPr>
              <a:t>propuesta dentro </a:t>
            </a:r>
            <a:r>
              <a:rPr lang="es-CL" dirty="0">
                <a:latin typeface="Arial" panose="020B0604020202020204" pitchFamily="34" charset="0"/>
                <a:cs typeface="Arial" panose="020B0604020202020204" pitchFamily="34" charset="0"/>
              </a:rPr>
              <a:t>de los quince días siguientes a la comunicación de la constitución del sindicato efectuada </a:t>
            </a:r>
            <a:r>
              <a:rPr lang="es-CL" dirty="0" smtClean="0">
                <a:latin typeface="Arial" panose="020B0604020202020204" pitchFamily="34" charset="0"/>
                <a:cs typeface="Arial" panose="020B0604020202020204" pitchFamily="34" charset="0"/>
              </a:rPr>
              <a:t>de conformidad </a:t>
            </a:r>
            <a:r>
              <a:rPr lang="es-CL" dirty="0">
                <a:latin typeface="Arial" panose="020B0604020202020204" pitchFamily="34" charset="0"/>
                <a:cs typeface="Arial" panose="020B0604020202020204" pitchFamily="34" charset="0"/>
              </a:rPr>
              <a:t>al artículo 225 de este Código, plazo durante el cual no se podrá iniciar la </a:t>
            </a:r>
            <a:r>
              <a:rPr lang="es-CL" dirty="0" smtClean="0">
                <a:latin typeface="Arial" panose="020B0604020202020204" pitchFamily="34" charset="0"/>
                <a:cs typeface="Arial" panose="020B0604020202020204" pitchFamily="34" charset="0"/>
              </a:rPr>
              <a:t>negociación colectiva</a:t>
            </a:r>
            <a:r>
              <a:rPr lang="es-CL" dirty="0">
                <a:latin typeface="Arial" panose="020B0604020202020204" pitchFamily="34" charset="0"/>
                <a:cs typeface="Arial" panose="020B0604020202020204" pitchFamily="34" charset="0"/>
              </a:rPr>
              <a:t>. </a:t>
            </a:r>
            <a:r>
              <a:rPr lang="es-CL" u="sng" dirty="0">
                <a:latin typeface="Arial" panose="020B0604020202020204" pitchFamily="34" charset="0"/>
                <a:cs typeface="Arial" panose="020B0604020202020204" pitchFamily="34" charset="0"/>
              </a:rPr>
              <a:t>Habiéndose formulado el requerimiento por parte del empleador, tampoco se podrá </a:t>
            </a:r>
            <a:r>
              <a:rPr lang="es-CL" u="sng" dirty="0" smtClean="0">
                <a:latin typeface="Arial" panose="020B0604020202020204" pitchFamily="34" charset="0"/>
                <a:cs typeface="Arial" panose="020B0604020202020204" pitchFamily="34" charset="0"/>
              </a:rPr>
              <a:t>iniciar la </a:t>
            </a:r>
            <a:r>
              <a:rPr lang="es-CL" u="sng" dirty="0">
                <a:latin typeface="Arial" panose="020B0604020202020204" pitchFamily="34" charset="0"/>
                <a:cs typeface="Arial" panose="020B0604020202020204" pitchFamily="34" charset="0"/>
              </a:rPr>
              <a:t>negociación colectiva en tanto no estén calificados los servicios mínimos y equipos de emergencia</a:t>
            </a:r>
            <a:r>
              <a:rPr lang="es-CL" dirty="0" smtClean="0"/>
              <a:t>.</a:t>
            </a:r>
            <a:endParaRPr lang="es-CL" dirty="0"/>
          </a:p>
        </p:txBody>
      </p:sp>
      <p:pic>
        <p:nvPicPr>
          <p:cNvPr id="6" name="Imagen 5"/>
          <p:cNvPicPr>
            <a:picLocks noChangeAspect="1"/>
          </p:cNvPicPr>
          <p:nvPr/>
        </p:nvPicPr>
        <p:blipFill>
          <a:blip r:embed="rId2"/>
          <a:stretch>
            <a:fillRect/>
          </a:stretch>
        </p:blipFill>
        <p:spPr>
          <a:xfrm>
            <a:off x="4664268" y="6729973"/>
            <a:ext cx="1255885" cy="128027"/>
          </a:xfrm>
          <a:prstGeom prst="rect">
            <a:avLst/>
          </a:prstGeom>
        </p:spPr>
      </p:pic>
      <p:sp>
        <p:nvSpPr>
          <p:cNvPr id="7"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728224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27448" y="1556792"/>
            <a:ext cx="10081120" cy="40626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endParaRPr lang="es-MX" dirty="0" smtClean="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Recibida la propuesta del empleador, los sindicatos tendrán un plazo de 15 días para responder, en forma conjunta o separada. </a:t>
            </a:r>
          </a:p>
          <a:p>
            <a:pPr algn="just"/>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Las partes tendrán un plazo de 30 días, desde formulada la propuesta para alcanzar un acuerdo.</a:t>
            </a:r>
          </a:p>
          <a:p>
            <a:pPr algn="just"/>
            <a:endParaRPr lang="es-MX" dirty="0">
              <a:latin typeface="Arial" panose="020B0604020202020204" pitchFamily="34" charset="0"/>
              <a:cs typeface="Arial" panose="020B0604020202020204" pitchFamily="34" charset="0"/>
            </a:endParaRPr>
          </a:p>
          <a:p>
            <a:pPr algn="just"/>
            <a:r>
              <a:rPr lang="es-CL" sz="2000" b="1" u="sng" dirty="0" smtClean="0">
                <a:latin typeface="Arial" panose="020B0604020202020204" pitchFamily="34" charset="0"/>
                <a:cs typeface="Arial" panose="020B0604020202020204" pitchFamily="34" charset="0"/>
              </a:rPr>
              <a:t>Materialización</a:t>
            </a:r>
          </a:p>
          <a:p>
            <a:pPr algn="just"/>
            <a:endParaRPr lang="es-CL" sz="2000" b="1" u="sng" dirty="0" smtClean="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En caso de acuerdo, se levantará un acta que consigne los servicios mínimos y los equipos de emergencia, suscrita por la empresa y todos los sindicatos. Copia de ésta debe depositarse en la IT, dentro de los 5 días siguientes a su suscripción.</a:t>
            </a:r>
          </a:p>
          <a:p>
            <a:endParaRPr lang="es-MX" dirty="0">
              <a:latin typeface="Arial" panose="020B0604020202020204" pitchFamily="34" charset="0"/>
              <a:cs typeface="Arial" panose="020B0604020202020204" pitchFamily="34" charset="0"/>
            </a:endParaRPr>
          </a:p>
          <a:p>
            <a:endParaRPr lang="es-MX" sz="2000" b="1" u="sng" dirty="0" smtClean="0">
              <a:latin typeface="Arial" panose="020B0604020202020204" pitchFamily="34" charset="0"/>
              <a:cs typeface="Arial" panose="020B0604020202020204" pitchFamily="34" charset="0"/>
            </a:endParaRPr>
          </a:p>
          <a:p>
            <a:endParaRPr lang="es-CL" dirty="0"/>
          </a:p>
        </p:txBody>
      </p:sp>
      <p:pic>
        <p:nvPicPr>
          <p:cNvPr id="6" name="Imagen 5"/>
          <p:cNvPicPr>
            <a:picLocks noChangeAspect="1"/>
          </p:cNvPicPr>
          <p:nvPr/>
        </p:nvPicPr>
        <p:blipFill>
          <a:blip r:embed="rId2"/>
          <a:stretch>
            <a:fillRect/>
          </a:stretch>
        </p:blipFill>
        <p:spPr>
          <a:xfrm>
            <a:off x="4664268" y="6729973"/>
            <a:ext cx="1255885" cy="128027"/>
          </a:xfrm>
          <a:prstGeom prst="rect">
            <a:avLst/>
          </a:prstGeom>
        </p:spPr>
      </p:pic>
      <p:sp>
        <p:nvSpPr>
          <p:cNvPr id="7"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58853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79376" y="859239"/>
            <a:ext cx="5112568" cy="5234057"/>
          </a:xfrm>
        </p:spPr>
        <p:style>
          <a:lnRef idx="1">
            <a:schemeClr val="accent1"/>
          </a:lnRef>
          <a:fillRef idx="2">
            <a:schemeClr val="accent1"/>
          </a:fillRef>
          <a:effectRef idx="1">
            <a:schemeClr val="accent1"/>
          </a:effectRef>
          <a:fontRef idx="minor">
            <a:schemeClr val="dk1"/>
          </a:fontRef>
        </p:style>
        <p:txBody>
          <a:bodyPr/>
          <a:lstStyle/>
          <a:p>
            <a:pPr algn="l"/>
            <a:r>
              <a:rPr lang="es-ES_tradnl" sz="2000" u="sng" dirty="0" smtClean="0">
                <a:latin typeface="Arial" panose="020B0604020202020204" pitchFamily="34" charset="0"/>
                <a:cs typeface="Arial" panose="020B0604020202020204" pitchFamily="34" charset="0"/>
              </a:rPr>
              <a:t/>
            </a:r>
            <a:br>
              <a:rPr lang="es-ES_tradnl" sz="2000" u="sng" dirty="0" smtClean="0">
                <a:latin typeface="Arial" panose="020B0604020202020204" pitchFamily="34" charset="0"/>
                <a:cs typeface="Arial" panose="020B0604020202020204" pitchFamily="34" charset="0"/>
              </a:rPr>
            </a:br>
            <a:r>
              <a:rPr lang="es-ES_tradnl" sz="2000" dirty="0" smtClean="0">
                <a:latin typeface="Arial" panose="020B0604020202020204" pitchFamily="34" charset="0"/>
                <a:cs typeface="Arial" panose="020B0604020202020204" pitchFamily="34" charset="0"/>
              </a:rPr>
              <a:t>    </a:t>
            </a:r>
            <a:r>
              <a:rPr lang="es-ES_tradnl" sz="2000" u="sng" dirty="0" smtClean="0">
                <a:latin typeface="Arial" panose="020B0604020202020204" pitchFamily="34" charset="0"/>
                <a:cs typeface="Arial" panose="020B0604020202020204" pitchFamily="34" charset="0"/>
              </a:rPr>
              <a:t>Contenido del acta, en caso de acuerdo:</a:t>
            </a:r>
            <a:r>
              <a:rPr lang="es-ES_tradnl" dirty="0" smtClean="0">
                <a:latin typeface="Arial" panose="020B0604020202020204" pitchFamily="34" charset="0"/>
                <a:cs typeface="Arial" panose="020B0604020202020204" pitchFamily="34" charset="0"/>
              </a:rPr>
              <a:t/>
            </a:r>
            <a:br>
              <a:rPr lang="es-ES_tradnl" dirty="0" smtClean="0">
                <a:latin typeface="Arial" panose="020B0604020202020204" pitchFamily="34" charset="0"/>
                <a:cs typeface="Arial" panose="020B0604020202020204" pitchFamily="34" charset="0"/>
              </a:rPr>
            </a:br>
            <a:r>
              <a:rPr lang="es-ES_tradnl" dirty="0" smtClean="0">
                <a:latin typeface="Arial" panose="020B0604020202020204" pitchFamily="34" charset="0"/>
                <a:cs typeface="Arial" panose="020B0604020202020204" pitchFamily="34" charset="0"/>
              </a:rPr>
              <a:t/>
            </a:r>
            <a:br>
              <a:rPr lang="es-ES_tradnl" dirty="0" smtClean="0">
                <a:latin typeface="Arial" panose="020B0604020202020204" pitchFamily="34" charset="0"/>
                <a:cs typeface="Arial" panose="020B0604020202020204" pitchFamily="34" charset="0"/>
              </a:rPr>
            </a:br>
            <a:r>
              <a:rPr lang="es-ES_tradnl" dirty="0" smtClean="0">
                <a:latin typeface="Arial" panose="020B0604020202020204" pitchFamily="34" charset="0"/>
                <a:cs typeface="Arial" panose="020B0604020202020204" pitchFamily="34" charset="0"/>
              </a:rPr>
              <a:t>1)</a:t>
            </a:r>
            <a:r>
              <a:rPr lang="es-CL" dirty="0" smtClean="0">
                <a:latin typeface="Arial" panose="020B0604020202020204" pitchFamily="34" charset="0"/>
                <a:cs typeface="Arial" panose="020B0604020202020204" pitchFamily="34" charset="0"/>
              </a:rPr>
              <a:t>Individualización </a:t>
            </a:r>
            <a:r>
              <a:rPr lang="es-CL" dirty="0">
                <a:latin typeface="Arial" panose="020B0604020202020204" pitchFamily="34" charset="0"/>
                <a:cs typeface="Arial" panose="020B0604020202020204" pitchFamily="34" charset="0"/>
              </a:rPr>
              <a:t>de quienes suscriben el </a:t>
            </a:r>
            <a:r>
              <a:rPr lang="es-CL" dirty="0" smtClean="0">
                <a:latin typeface="Arial" panose="020B0604020202020204" pitchFamily="34" charset="0"/>
                <a:cs typeface="Arial" panose="020B0604020202020204" pitchFamily="34" charset="0"/>
              </a:rPr>
              <a:t> acuerdo.</a:t>
            </a:r>
            <a:br>
              <a:rPr lang="es-CL" dirty="0" smtClean="0">
                <a:latin typeface="Arial" panose="020B0604020202020204" pitchFamily="34" charset="0"/>
                <a:cs typeface="Arial" panose="020B0604020202020204" pitchFamily="34" charset="0"/>
              </a:rPr>
            </a:br>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r>
              <a:rPr lang="es-CL" dirty="0" smtClean="0">
                <a:latin typeface="Arial" panose="020B0604020202020204" pitchFamily="34" charset="0"/>
                <a:cs typeface="Arial" panose="020B0604020202020204" pitchFamily="34" charset="0"/>
              </a:rPr>
              <a:t>2) Fecha </a:t>
            </a:r>
            <a:r>
              <a:rPr lang="es-CL" dirty="0">
                <a:latin typeface="Arial" panose="020B0604020202020204" pitchFamily="34" charset="0"/>
                <a:cs typeface="Arial" panose="020B0604020202020204" pitchFamily="34" charset="0"/>
              </a:rPr>
              <a:t>del acuerdo</a:t>
            </a:r>
            <a:r>
              <a:rPr lang="es-CL" dirty="0" smtClean="0">
                <a:latin typeface="Arial" panose="020B0604020202020204" pitchFamily="34" charset="0"/>
                <a:cs typeface="Arial" panose="020B0604020202020204" pitchFamily="34" charset="0"/>
              </a:rPr>
              <a:t>.</a:t>
            </a:r>
            <a:br>
              <a:rPr lang="es-CL" dirty="0" smtClean="0">
                <a:latin typeface="Arial" panose="020B0604020202020204" pitchFamily="34" charset="0"/>
                <a:cs typeface="Arial" panose="020B0604020202020204" pitchFamily="34" charset="0"/>
              </a:rPr>
            </a:br>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r>
              <a:rPr lang="es-CL" dirty="0" smtClean="0">
                <a:latin typeface="Arial" panose="020B0604020202020204" pitchFamily="34" charset="0"/>
                <a:cs typeface="Arial" panose="020B0604020202020204" pitchFamily="34" charset="0"/>
              </a:rPr>
              <a:t>3) Consignar </a:t>
            </a:r>
            <a:r>
              <a:rPr lang="es-CL" dirty="0">
                <a:latin typeface="Arial" panose="020B0604020202020204" pitchFamily="34" charset="0"/>
                <a:cs typeface="Arial" panose="020B0604020202020204" pitchFamily="34" charset="0"/>
              </a:rPr>
              <a:t>los servicios mínimos y clasificarlos según su finalidad (hipótesis</a:t>
            </a:r>
            <a:r>
              <a:rPr lang="es-CL" dirty="0" smtClean="0">
                <a:latin typeface="Arial" panose="020B0604020202020204" pitchFamily="34" charset="0"/>
                <a:cs typeface="Arial" panose="020B0604020202020204" pitchFamily="34" charset="0"/>
              </a:rPr>
              <a:t>).</a:t>
            </a:r>
            <a:br>
              <a:rPr lang="es-CL" dirty="0" smtClean="0">
                <a:latin typeface="Arial" panose="020B0604020202020204" pitchFamily="34" charset="0"/>
                <a:cs typeface="Arial" panose="020B0604020202020204" pitchFamily="34" charset="0"/>
              </a:rPr>
            </a:br>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r>
              <a:rPr lang="es-CL" dirty="0" smtClean="0">
                <a:latin typeface="Arial" panose="020B0604020202020204" pitchFamily="34" charset="0"/>
                <a:cs typeface="Arial" panose="020B0604020202020204" pitchFamily="34" charset="0"/>
              </a:rPr>
              <a:t>4) Consignar </a:t>
            </a:r>
            <a:r>
              <a:rPr lang="es-CL" dirty="0">
                <a:latin typeface="Arial" panose="020B0604020202020204" pitchFamily="34" charset="0"/>
                <a:cs typeface="Arial" panose="020B0604020202020204" pitchFamily="34" charset="0"/>
              </a:rPr>
              <a:t>el Equipo de Emergencia (Número de Trabajadores, Competencias Técnicas y Funciones</a:t>
            </a:r>
            <a:r>
              <a:rPr lang="es-CL" dirty="0" smtClean="0">
                <a:latin typeface="Arial" panose="020B0604020202020204" pitchFamily="34" charset="0"/>
                <a:cs typeface="Arial" panose="020B0604020202020204" pitchFamily="34" charset="0"/>
              </a:rPr>
              <a:t>)</a:t>
            </a:r>
            <a:br>
              <a:rPr lang="es-CL" dirty="0" smtClean="0">
                <a:latin typeface="Arial" panose="020B0604020202020204" pitchFamily="34" charset="0"/>
                <a:cs typeface="Arial" panose="020B0604020202020204" pitchFamily="34" charset="0"/>
              </a:rPr>
            </a:br>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r>
              <a:rPr lang="es-CL" dirty="0" smtClean="0">
                <a:latin typeface="Arial" panose="020B0604020202020204" pitchFamily="34" charset="0"/>
                <a:cs typeface="Arial" panose="020B0604020202020204" pitchFamily="34" charset="0"/>
              </a:rPr>
              <a:t>5) Consignar </a:t>
            </a:r>
            <a:r>
              <a:rPr lang="es-CL" dirty="0">
                <a:latin typeface="Arial" panose="020B0604020202020204" pitchFamily="34" charset="0"/>
                <a:cs typeface="Arial" panose="020B0604020202020204" pitchFamily="34" charset="0"/>
              </a:rPr>
              <a:t>el tiempo en que se proveerá el servicio mínimo, pudiendo ser diferido del inicio de la </a:t>
            </a:r>
            <a:r>
              <a:rPr lang="es-CL" dirty="0" smtClean="0">
                <a:latin typeface="Arial" panose="020B0604020202020204" pitchFamily="34" charset="0"/>
                <a:cs typeface="Arial" panose="020B0604020202020204" pitchFamily="34" charset="0"/>
              </a:rPr>
              <a:t>huelga</a:t>
            </a:r>
            <a:endParaRPr lang="es-CL"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5951984" y="1177090"/>
            <a:ext cx="5927682" cy="5297078"/>
          </a:xfrm>
          <a:prstGeom prst="rect">
            <a:avLst/>
          </a:prstGeom>
        </p:spPr>
      </p:pic>
      <p:sp>
        <p:nvSpPr>
          <p:cNvPr id="11" name="CuadroTexto 10"/>
          <p:cNvSpPr txBox="1"/>
          <p:nvPr/>
        </p:nvSpPr>
        <p:spPr>
          <a:xfrm>
            <a:off x="8146284" y="674573"/>
            <a:ext cx="4032448" cy="369332"/>
          </a:xfrm>
          <a:prstGeom prst="rect">
            <a:avLst/>
          </a:prstGeom>
          <a:noFill/>
        </p:spPr>
        <p:txBody>
          <a:bodyPr wrap="square" rtlCol="0">
            <a:spAutoFit/>
          </a:bodyPr>
          <a:lstStyle/>
          <a:p>
            <a:r>
              <a:rPr lang="es-MX" dirty="0" smtClean="0"/>
              <a:t>Ejemplo:</a:t>
            </a:r>
            <a:endParaRPr lang="es-CL" dirty="0"/>
          </a:p>
        </p:txBody>
      </p:sp>
      <p:pic>
        <p:nvPicPr>
          <p:cNvPr id="12" name="Imagen 11"/>
          <p:cNvPicPr>
            <a:picLocks noChangeAspect="1"/>
          </p:cNvPicPr>
          <p:nvPr/>
        </p:nvPicPr>
        <p:blipFill>
          <a:blip r:embed="rId4"/>
          <a:stretch>
            <a:fillRect/>
          </a:stretch>
        </p:blipFill>
        <p:spPr>
          <a:xfrm>
            <a:off x="4664268" y="6729973"/>
            <a:ext cx="1255885" cy="128027"/>
          </a:xfrm>
          <a:prstGeom prst="rect">
            <a:avLst/>
          </a:prstGeom>
        </p:spPr>
      </p:pic>
      <p:sp>
        <p:nvSpPr>
          <p:cNvPr id="13"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9925204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911424" y="510070"/>
            <a:ext cx="10363200" cy="6432530"/>
          </a:xfrm>
        </p:spPr>
        <p:txBody>
          <a:bodyPr/>
          <a:lstStyle/>
          <a:p>
            <a:pPr algn="l"/>
            <a:r>
              <a:rPr lang="es-CL" sz="2000" b="1" u="sng" dirty="0">
                <a:solidFill>
                  <a:schemeClr val="tx1"/>
                </a:solidFill>
                <a:latin typeface="Arial" panose="020B0604020202020204" pitchFamily="34" charset="0"/>
                <a:cs typeface="Arial" panose="020B0604020202020204" pitchFamily="34" charset="0"/>
              </a:rPr>
              <a:t>Qué sucede en caso que el empleador no realice la propuesta?.</a:t>
            </a: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Se entiende que el empleador ha renunciado al ejercicio de su derecho (proponer) y, en tal consideración, no existirán servicios mínimos ni equipos de emergencia en el ejercicio de la huelga.</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sz="2000" b="1" u="sng" dirty="0" smtClean="0">
                <a:solidFill>
                  <a:schemeClr val="tx1"/>
                </a:solidFill>
                <a:latin typeface="Arial" panose="020B0604020202020204" pitchFamily="34" charset="0"/>
                <a:cs typeface="Arial" panose="020B0604020202020204" pitchFamily="34" charset="0"/>
              </a:rPr>
              <a:t>Qué </a:t>
            </a:r>
            <a:r>
              <a:rPr lang="es-CL" sz="2000" b="1" u="sng" dirty="0">
                <a:solidFill>
                  <a:schemeClr val="tx1"/>
                </a:solidFill>
                <a:latin typeface="Arial" panose="020B0604020202020204" pitchFamily="34" charset="0"/>
                <a:cs typeface="Arial" panose="020B0604020202020204" pitchFamily="34" charset="0"/>
              </a:rPr>
              <a:t>pasa si no hay acuerdo en materia de Servicios Mínimos</a:t>
            </a:r>
            <a:r>
              <a:rPr lang="es-CL" sz="2000" b="1" u="sng" dirty="0" smtClean="0">
                <a:solidFill>
                  <a:schemeClr val="tx1"/>
                </a:solidFill>
                <a:latin typeface="Arial" panose="020B0604020202020204" pitchFamily="34" charset="0"/>
                <a:cs typeface="Arial" panose="020B0604020202020204" pitchFamily="34" charset="0"/>
              </a:rPr>
              <a:t>?</a:t>
            </a:r>
            <a:r>
              <a:rPr lang="es-CL" dirty="0" smtClean="0">
                <a:solidFill>
                  <a:schemeClr val="tx1"/>
                </a:solidFill>
                <a:latin typeface="Arial" panose="020B0604020202020204" pitchFamily="34" charset="0"/>
                <a:cs typeface="Arial" panose="020B0604020202020204" pitchFamily="34" charset="0"/>
              </a:rPr>
              <a:t/>
            </a:r>
            <a:br>
              <a:rPr lang="es-CL" dirty="0" smtClean="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Cualquiera de </a:t>
            </a:r>
            <a:r>
              <a:rPr lang="es-CL" dirty="0" smtClean="0">
                <a:solidFill>
                  <a:schemeClr val="tx1"/>
                </a:solidFill>
                <a:latin typeface="Arial" panose="020B0604020202020204" pitchFamily="34" charset="0"/>
                <a:cs typeface="Arial" panose="020B0604020202020204" pitchFamily="34" charset="0"/>
              </a:rPr>
              <a:t>las partes podrá </a:t>
            </a:r>
            <a:r>
              <a:rPr lang="es-CL" dirty="0">
                <a:solidFill>
                  <a:schemeClr val="tx1"/>
                </a:solidFill>
                <a:latin typeface="Arial" panose="020B0604020202020204" pitchFamily="34" charset="0"/>
                <a:cs typeface="Arial" panose="020B0604020202020204" pitchFamily="34" charset="0"/>
              </a:rPr>
              <a:t>requerir la intervención del Director Regional del Trabajo dentro de los cinco días siguientes</a:t>
            </a:r>
            <a:r>
              <a:rPr lang="es-CL" dirty="0" smtClean="0">
                <a:solidFill>
                  <a:schemeClr val="tx1"/>
                </a:solidFill>
                <a:latin typeface="Arial" panose="020B0604020202020204" pitchFamily="34" charset="0"/>
                <a:cs typeface="Arial" panose="020B0604020202020204" pitchFamily="34" charset="0"/>
              </a:rPr>
              <a:t>.</a:t>
            </a:r>
            <a:br>
              <a:rPr lang="es-CL" dirty="0" smtClean="0">
                <a:solidFill>
                  <a:schemeClr val="tx1"/>
                </a:solidFill>
                <a:latin typeface="Arial" panose="020B0604020202020204" pitchFamily="34" charset="0"/>
                <a:cs typeface="Arial" panose="020B0604020202020204" pitchFamily="34" charset="0"/>
              </a:rPr>
            </a:br>
            <a:r>
              <a:rPr lang="es-CL" dirty="0" smtClean="0">
                <a:solidFill>
                  <a:schemeClr val="tx1"/>
                </a:solidFill>
                <a:latin typeface="Arial" panose="020B0604020202020204" pitchFamily="34" charset="0"/>
                <a:cs typeface="Arial" panose="020B0604020202020204" pitchFamily="34" charset="0"/>
              </a:rPr>
              <a:t/>
            </a:r>
            <a:br>
              <a:rPr lang="es-CL" dirty="0" smtClean="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La </a:t>
            </a:r>
            <a:r>
              <a:rPr lang="es-CL" dirty="0" smtClean="0">
                <a:solidFill>
                  <a:schemeClr val="tx1"/>
                </a:solidFill>
                <a:latin typeface="Arial" panose="020B0604020202020204" pitchFamily="34" charset="0"/>
                <a:cs typeface="Arial" panose="020B0604020202020204" pitchFamily="34" charset="0"/>
              </a:rPr>
              <a:t>DT </a:t>
            </a:r>
            <a:r>
              <a:rPr lang="es-CL" dirty="0">
                <a:solidFill>
                  <a:schemeClr val="tx1"/>
                </a:solidFill>
                <a:latin typeface="Arial" panose="020B0604020202020204" pitchFamily="34" charset="0"/>
                <a:cs typeface="Arial" panose="020B0604020202020204" pitchFamily="34" charset="0"/>
              </a:rPr>
              <a:t>deberá:</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smtClean="0">
                <a:solidFill>
                  <a:schemeClr val="tx1"/>
                </a:solidFill>
                <a:latin typeface="Arial" panose="020B0604020202020204" pitchFamily="34" charset="0"/>
                <a:cs typeface="Arial" panose="020B0604020202020204" pitchFamily="34" charset="0"/>
              </a:rPr>
              <a:t>1) Oír </a:t>
            </a:r>
            <a:r>
              <a:rPr lang="es-CL" dirty="0">
                <a:solidFill>
                  <a:schemeClr val="tx1"/>
                </a:solidFill>
                <a:latin typeface="Arial" panose="020B0604020202020204" pitchFamily="34" charset="0"/>
                <a:cs typeface="Arial" panose="020B0604020202020204" pitchFamily="34" charset="0"/>
              </a:rPr>
              <a:t>a las partes y solicitar informe técnico al organismo regulador o fiscalizador que corresponda.</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2)  Emitir resolución fundada dentro de los 45 días siguientes al requerimiento.</a:t>
            </a:r>
            <a:br>
              <a:rPr lang="es-CL" dirty="0">
                <a:solidFill>
                  <a:schemeClr val="tx1"/>
                </a:solidFill>
                <a:latin typeface="Arial" panose="020B0604020202020204" pitchFamily="34" charset="0"/>
                <a:cs typeface="Arial" panose="020B0604020202020204" pitchFamily="34" charset="0"/>
              </a:rPr>
            </a:br>
            <a:r>
              <a:rPr lang="es-CL" dirty="0">
                <a:solidFill>
                  <a:schemeClr val="tx1"/>
                </a:solidFill>
                <a:latin typeface="Arial" panose="020B0604020202020204" pitchFamily="34" charset="0"/>
                <a:cs typeface="Arial" panose="020B0604020202020204" pitchFamily="34" charset="0"/>
              </a:rPr>
              <a:t>Sólo reclamable ante el Director Nacional del Trabajo (Plazo: 5 días siguientes a la notificación)</a:t>
            </a:r>
            <a:r>
              <a:rPr lang="es-CL" dirty="0">
                <a:solidFill>
                  <a:schemeClr val="accent1"/>
                </a:solidFill>
                <a:latin typeface="Arial" panose="020B0604020202020204" pitchFamily="34" charset="0"/>
                <a:cs typeface="Arial" panose="020B0604020202020204" pitchFamily="34" charset="0"/>
              </a:rPr>
              <a:t/>
            </a:r>
            <a:br>
              <a:rPr lang="es-CL" dirty="0">
                <a:solidFill>
                  <a:schemeClr val="accent1"/>
                </a:solidFill>
                <a:latin typeface="Arial" panose="020B0604020202020204" pitchFamily="34" charset="0"/>
                <a:cs typeface="Arial" panose="020B0604020202020204" pitchFamily="34" charset="0"/>
              </a:rPr>
            </a:br>
            <a:r>
              <a:rPr lang="es-CL" dirty="0">
                <a:solidFill>
                  <a:schemeClr val="accent1"/>
                </a:solidFill>
                <a:latin typeface="Arial" panose="020B0604020202020204" pitchFamily="34" charset="0"/>
                <a:cs typeface="Arial" panose="020B0604020202020204" pitchFamily="34" charset="0"/>
              </a:rPr>
              <a:t/>
            </a:r>
            <a:br>
              <a:rPr lang="es-CL" dirty="0">
                <a:solidFill>
                  <a:schemeClr val="accent1"/>
                </a:solidFill>
                <a:latin typeface="Arial" panose="020B0604020202020204" pitchFamily="34" charset="0"/>
                <a:cs typeface="Arial" panose="020B0604020202020204" pitchFamily="34" charset="0"/>
              </a:rPr>
            </a:br>
            <a:r>
              <a:rPr lang="es-CL" dirty="0" smtClean="0">
                <a:solidFill>
                  <a:schemeClr val="accent1"/>
                </a:solidFill>
                <a:latin typeface="Arial" panose="020B0604020202020204" pitchFamily="34" charset="0"/>
                <a:cs typeface="Arial" panose="020B0604020202020204" pitchFamily="34" charset="0"/>
              </a:rPr>
              <a:t/>
            </a:r>
            <a:br>
              <a:rPr lang="es-CL" dirty="0" smtClean="0">
                <a:solidFill>
                  <a:schemeClr val="accent1"/>
                </a:solidFill>
                <a:latin typeface="Arial" panose="020B0604020202020204" pitchFamily="34" charset="0"/>
                <a:cs typeface="Arial" panose="020B0604020202020204" pitchFamily="34" charset="0"/>
              </a:rPr>
            </a:br>
            <a:r>
              <a:rPr lang="es-CL" dirty="0">
                <a:solidFill>
                  <a:schemeClr val="accent1"/>
                </a:solidFill>
                <a:latin typeface="Arial" panose="020B0604020202020204" pitchFamily="34" charset="0"/>
                <a:cs typeface="Arial" panose="020B0604020202020204" pitchFamily="34" charset="0"/>
              </a:rPr>
              <a:t/>
            </a:r>
            <a:br>
              <a:rPr lang="es-CL" dirty="0">
                <a:solidFill>
                  <a:schemeClr val="accent1"/>
                </a:solidFill>
                <a:latin typeface="Arial" panose="020B0604020202020204" pitchFamily="34" charset="0"/>
                <a:cs typeface="Arial" panose="020B0604020202020204" pitchFamily="34" charset="0"/>
              </a:rPr>
            </a:br>
            <a:r>
              <a:rPr lang="es-CL" dirty="0">
                <a:solidFill>
                  <a:schemeClr val="accent1"/>
                </a:solidFill>
                <a:latin typeface="Arial" panose="020B0604020202020204" pitchFamily="34" charset="0"/>
                <a:cs typeface="Arial" panose="020B0604020202020204" pitchFamily="34" charset="0"/>
              </a:rPr>
              <a:t/>
            </a:r>
            <a:br>
              <a:rPr lang="es-CL" dirty="0">
                <a:solidFill>
                  <a:schemeClr val="accent1"/>
                </a:solidFill>
                <a:latin typeface="Arial" panose="020B0604020202020204" pitchFamily="34" charset="0"/>
                <a:cs typeface="Arial" panose="020B0604020202020204" pitchFamily="34" charset="0"/>
              </a:rPr>
            </a:br>
            <a:endParaRPr lang="es-CL" dirty="0">
              <a:solidFill>
                <a:schemeClr val="accent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4664268" y="6729973"/>
            <a:ext cx="1255885" cy="128027"/>
          </a:xfrm>
          <a:prstGeom prst="rect">
            <a:avLst/>
          </a:prstGeom>
        </p:spPr>
      </p:pic>
      <p:sp>
        <p:nvSpPr>
          <p:cNvPr id="5"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70350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431704" y="260648"/>
            <a:ext cx="6543692" cy="78581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chemeClr val="tx1">
                    <a:lumMod val="50000"/>
                    <a:lumOff val="50000"/>
                  </a:schemeClr>
                </a:solidFill>
                <a:latin typeface="+mj-lt"/>
                <a:ea typeface="+mj-ea"/>
                <a:cs typeface="+mj-cs"/>
              </a:defRPr>
            </a:lvl1pPr>
          </a:lstStyle>
          <a:p>
            <a:pPr fontAlgn="base">
              <a:spcAft>
                <a:spcPct val="0"/>
              </a:spcAft>
            </a:pPr>
            <a:r>
              <a:rPr lang="es-ES_tradnl" b="1" dirty="0">
                <a:solidFill>
                  <a:prstClr val="black">
                    <a:lumMod val="50000"/>
                    <a:lumOff val="50000"/>
                  </a:prstClr>
                </a:solidFill>
              </a:rPr>
              <a:t>Proyecto que Moderniza las</a:t>
            </a:r>
            <a:r>
              <a:rPr lang="es-ES_tradnl" dirty="0">
                <a:solidFill>
                  <a:prstClr val="black">
                    <a:lumMod val="50000"/>
                    <a:lumOff val="50000"/>
                  </a:prstClr>
                </a:solidFill>
              </a:rPr>
              <a:t> </a:t>
            </a:r>
            <a:r>
              <a:rPr lang="es-ES_tradnl" b="1" dirty="0">
                <a:solidFill>
                  <a:prstClr val="black">
                    <a:lumMod val="50000"/>
                    <a:lumOff val="50000"/>
                  </a:prstClr>
                </a:solidFill>
              </a:rPr>
              <a:t>Relaciones</a:t>
            </a:r>
            <a:r>
              <a:rPr lang="es-ES_tradnl" dirty="0">
                <a:solidFill>
                  <a:prstClr val="black">
                    <a:lumMod val="50000"/>
                    <a:lumOff val="50000"/>
                  </a:prstClr>
                </a:solidFill>
              </a:rPr>
              <a:t> </a:t>
            </a:r>
            <a:r>
              <a:rPr lang="es-ES_tradnl" b="1" dirty="0">
                <a:solidFill>
                  <a:prstClr val="black">
                    <a:lumMod val="50000"/>
                    <a:lumOff val="50000"/>
                  </a:prstClr>
                </a:solidFill>
              </a:rPr>
              <a:t>Laborales</a:t>
            </a:r>
            <a:endParaRPr lang="es-CL" b="1" dirty="0">
              <a:solidFill>
                <a:prstClr val="black">
                  <a:lumMod val="50000"/>
                  <a:lumOff val="50000"/>
                </a:prstClr>
              </a:solidFill>
            </a:endParaRPr>
          </a:p>
        </p:txBody>
      </p:sp>
      <p:sp>
        <p:nvSpPr>
          <p:cNvPr id="8" name="Marcador de texto 2"/>
          <p:cNvSpPr>
            <a:spLocks noGrp="1"/>
          </p:cNvSpPr>
          <p:nvPr>
            <p:ph type="body" sz="quarter" idx="10"/>
          </p:nvPr>
        </p:nvSpPr>
        <p:spPr>
          <a:xfrm>
            <a:off x="3935760" y="1055642"/>
            <a:ext cx="3960440" cy="432048"/>
          </a:xfrm>
        </p:spPr>
        <p:txBody>
          <a:bodyPr/>
          <a:lstStyle/>
          <a:p>
            <a:r>
              <a:rPr lang="es-ES_tradnl" sz="2000"/>
              <a:t>                 Cuadro resumen</a:t>
            </a:r>
            <a:endParaRPr lang="es-CL" sz="2000" dirty="0"/>
          </a:p>
        </p:txBody>
      </p:sp>
      <p:graphicFrame>
        <p:nvGraphicFramePr>
          <p:cNvPr id="2" name="Tabla 1"/>
          <p:cNvGraphicFramePr>
            <a:graphicFrameLocks noGrp="1"/>
          </p:cNvGraphicFramePr>
          <p:nvPr>
            <p:extLst/>
          </p:nvPr>
        </p:nvGraphicFramePr>
        <p:xfrm>
          <a:off x="3359696" y="1988840"/>
          <a:ext cx="5760640" cy="3695617"/>
        </p:xfrm>
        <a:graphic>
          <a:graphicData uri="http://schemas.openxmlformats.org/drawingml/2006/table">
            <a:tbl>
              <a:tblPr firstRow="1" firstCol="1" bandRow="1">
                <a:tableStyleId>{5C22544A-7EE6-4342-B048-85BDC9FD1C3A}</a:tableStyleId>
              </a:tblPr>
              <a:tblGrid>
                <a:gridCol w="1444611"/>
                <a:gridCol w="1444611"/>
                <a:gridCol w="1444611"/>
                <a:gridCol w="1426807"/>
              </a:tblGrid>
              <a:tr h="601680">
                <a:tc>
                  <a:txBody>
                    <a:bodyPr/>
                    <a:lstStyle/>
                    <a:p>
                      <a:pPr>
                        <a:lnSpc>
                          <a:spcPct val="107000"/>
                        </a:lnSpc>
                        <a:spcAft>
                          <a:spcPts val="0"/>
                        </a:spcAft>
                      </a:pPr>
                      <a:r>
                        <a:rPr lang="es-CL" sz="11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dirty="0">
                          <a:effectLst/>
                        </a:rPr>
                        <a:t>Fecha de requerimiento de Servicio Mínimos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dirty="0">
                          <a:effectLst/>
                        </a:rPr>
                        <a:t>Fecha de Inicio de </a:t>
                      </a:r>
                      <a:r>
                        <a:rPr lang="es-CL" sz="1100" dirty="0" smtClean="0">
                          <a:effectLst/>
                        </a:rPr>
                        <a:t>negociación colectiva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100">
                          <a:effectLst/>
                        </a:rPr>
                        <a:t>Vencimiento del Instrumento Vigente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8806">
                <a:tc>
                  <a:txBody>
                    <a:bodyPr/>
                    <a:lstStyle/>
                    <a:p>
                      <a:pPr>
                        <a:lnSpc>
                          <a:spcPct val="107000"/>
                        </a:lnSpc>
                        <a:spcAft>
                          <a:spcPts val="0"/>
                        </a:spcAft>
                      </a:pPr>
                      <a:r>
                        <a:rPr lang="es-CL" sz="1100" dirty="0" smtClean="0">
                          <a:effectLst/>
                        </a:rPr>
                        <a:t>Negociación colectiva </a:t>
                      </a:r>
                      <a:r>
                        <a:rPr lang="es-CL" sz="1100" dirty="0">
                          <a:effectLst/>
                        </a:rPr>
                        <a:t>que deben iniciarse </a:t>
                      </a:r>
                      <a:r>
                        <a:rPr lang="es-CL" sz="1100" u="sng" dirty="0">
                          <a:effectLst/>
                        </a:rPr>
                        <a:t>dentro de los dos meses</a:t>
                      </a:r>
                      <a:r>
                        <a:rPr lang="es-CL" sz="1100" dirty="0">
                          <a:effectLst/>
                        </a:rPr>
                        <a:t> de entrada en vigencia la ley</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01/01/2017 y el 31/03/2017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01/04/2017</a:t>
                      </a:r>
                      <a:r>
                        <a:rPr lang="es-CL" sz="1100" baseline="0" dirty="0" smtClean="0">
                          <a:effectLst/>
                        </a:rPr>
                        <a:t> y el </a:t>
                      </a:r>
                      <a:r>
                        <a:rPr lang="es-CL" sz="1100" dirty="0" smtClean="0">
                          <a:effectLst/>
                        </a:rPr>
                        <a:t>31/05/2017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a:t>
                      </a:r>
                      <a:r>
                        <a:rPr lang="es-CL" sz="1100" baseline="0" dirty="0" smtClean="0">
                          <a:effectLst/>
                        </a:rPr>
                        <a:t> el </a:t>
                      </a:r>
                      <a:r>
                        <a:rPr lang="es-CL" sz="1100" dirty="0" smtClean="0">
                          <a:effectLst/>
                        </a:rPr>
                        <a:t>11/05/2017</a:t>
                      </a:r>
                      <a:r>
                        <a:rPr lang="es-CL" sz="1100" baseline="0" dirty="0" smtClean="0">
                          <a:effectLst/>
                        </a:rPr>
                        <a:t> y el </a:t>
                      </a:r>
                      <a:r>
                        <a:rPr lang="es-CL" sz="1100" dirty="0" smtClean="0">
                          <a:effectLst/>
                        </a:rPr>
                        <a:t>30/07/2017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5244">
                <a:tc>
                  <a:txBody>
                    <a:bodyPr/>
                    <a:lstStyle/>
                    <a:p>
                      <a:pPr>
                        <a:lnSpc>
                          <a:spcPct val="107000"/>
                        </a:lnSpc>
                        <a:spcAft>
                          <a:spcPts val="0"/>
                        </a:spcAft>
                      </a:pPr>
                      <a:r>
                        <a:rPr lang="es-CL" sz="1100" dirty="0" smtClean="0">
                          <a:effectLst/>
                        </a:rPr>
                        <a:t>Negociación colectiva </a:t>
                      </a:r>
                      <a:r>
                        <a:rPr lang="es-CL" sz="1100" dirty="0">
                          <a:effectLst/>
                        </a:rPr>
                        <a:t>que deben iniciarse </a:t>
                      </a:r>
                      <a:r>
                        <a:rPr lang="es-CL" sz="1100" u="sng" dirty="0">
                          <a:effectLst/>
                        </a:rPr>
                        <a:t>dentro del </a:t>
                      </a:r>
                      <a:r>
                        <a:rPr lang="es-CL" sz="1100" u="sng" dirty="0" smtClean="0">
                          <a:effectLst/>
                        </a:rPr>
                        <a:t>tercero </a:t>
                      </a:r>
                      <a:r>
                        <a:rPr lang="es-CL" sz="1100" u="sng" dirty="0">
                          <a:effectLst/>
                        </a:rPr>
                        <a:t>y </a:t>
                      </a:r>
                      <a:r>
                        <a:rPr lang="es-CL" sz="1100" u="sng" dirty="0" smtClean="0">
                          <a:effectLst/>
                        </a:rPr>
                        <a:t>cuarto </a:t>
                      </a:r>
                      <a:r>
                        <a:rPr lang="es-CL" sz="1100" u="sng" dirty="0">
                          <a:effectLst/>
                        </a:rPr>
                        <a:t>mes de entrada en vigencia </a:t>
                      </a:r>
                      <a:r>
                        <a:rPr lang="es-CL" sz="1100" dirty="0">
                          <a:effectLst/>
                        </a:rPr>
                        <a:t>la ley</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01/02/2017 y el 02/05/2017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a:t>
                      </a:r>
                      <a:r>
                        <a:rPr lang="es-CL" sz="1100" baseline="0" dirty="0" smtClean="0">
                          <a:effectLst/>
                        </a:rPr>
                        <a:t> el </a:t>
                      </a:r>
                      <a:r>
                        <a:rPr lang="es-CL" sz="1100" dirty="0" smtClean="0">
                          <a:effectLst/>
                        </a:rPr>
                        <a:t>01/06/2017</a:t>
                      </a:r>
                      <a:r>
                        <a:rPr lang="es-CL" sz="1100" baseline="0" dirty="0" smtClean="0">
                          <a:effectLst/>
                        </a:rPr>
                        <a:t> y el </a:t>
                      </a:r>
                      <a:r>
                        <a:rPr lang="es-CL" sz="1100" dirty="0" smtClean="0">
                          <a:effectLst/>
                        </a:rPr>
                        <a:t>31/07/2017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16/07/2017 y el 29/09/2017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8806">
                <a:tc>
                  <a:txBody>
                    <a:bodyPr/>
                    <a:lstStyle/>
                    <a:p>
                      <a:pPr>
                        <a:lnSpc>
                          <a:spcPct val="107000"/>
                        </a:lnSpc>
                        <a:spcAft>
                          <a:spcPts val="0"/>
                        </a:spcAft>
                      </a:pPr>
                      <a:r>
                        <a:rPr lang="es-CL" sz="1100" dirty="0" smtClean="0">
                          <a:effectLst/>
                        </a:rPr>
                        <a:t>Negociación colectiva </a:t>
                      </a:r>
                      <a:r>
                        <a:rPr lang="es-CL" sz="1100" dirty="0">
                          <a:effectLst/>
                        </a:rPr>
                        <a:t>que deben iniciarse </a:t>
                      </a:r>
                      <a:r>
                        <a:rPr lang="es-CL" sz="1100" u="sng" dirty="0">
                          <a:effectLst/>
                        </a:rPr>
                        <a:t>dentro del </a:t>
                      </a:r>
                      <a:r>
                        <a:rPr lang="es-CL" sz="1100" u="sng" dirty="0" smtClean="0">
                          <a:effectLst/>
                        </a:rPr>
                        <a:t>quinto y</a:t>
                      </a:r>
                      <a:r>
                        <a:rPr lang="es-CL" sz="1100" u="sng" baseline="0" dirty="0" smtClean="0">
                          <a:effectLst/>
                        </a:rPr>
                        <a:t> sexto </a:t>
                      </a:r>
                      <a:r>
                        <a:rPr lang="es-CL" sz="1100" u="sng" dirty="0" smtClean="0">
                          <a:effectLst/>
                        </a:rPr>
                        <a:t>mes </a:t>
                      </a:r>
                      <a:r>
                        <a:rPr lang="es-CL" sz="1100" dirty="0">
                          <a:effectLst/>
                        </a:rPr>
                        <a:t>de entrada en vigencia la ley</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01/03/2017 y el 29/05/2017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01/08/2017</a:t>
                      </a:r>
                      <a:r>
                        <a:rPr lang="es-CL" sz="1100" baseline="0" dirty="0" smtClean="0">
                          <a:effectLst/>
                        </a:rPr>
                        <a:t> y el </a:t>
                      </a:r>
                      <a:r>
                        <a:rPr lang="es-CL" sz="1100" dirty="0" smtClean="0">
                          <a:effectLst/>
                        </a:rPr>
                        <a:t>30/09/2017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100" dirty="0" smtClean="0">
                          <a:effectLst/>
                        </a:rPr>
                        <a:t>Entre el 15/09/2017</a:t>
                      </a:r>
                      <a:r>
                        <a:rPr lang="es-CL" sz="1100" baseline="0" dirty="0" smtClean="0">
                          <a:effectLst/>
                        </a:rPr>
                        <a:t> y el </a:t>
                      </a:r>
                      <a:r>
                        <a:rPr lang="es-CL" sz="1100" dirty="0" smtClean="0">
                          <a:effectLst/>
                        </a:rPr>
                        <a:t>29/11/2017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40943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5440" y="817033"/>
            <a:ext cx="9503054" cy="553998"/>
          </a:xfrm>
        </p:spPr>
        <p:txBody>
          <a:bodyPr/>
          <a:lstStyle/>
          <a:p>
            <a:pPr algn="ctr"/>
            <a:r>
              <a:rPr lang="es-ES_tradnl" sz="3600" dirty="0"/>
              <a:t>Recalificación de Servicios Mínimos (Art. 360).</a:t>
            </a:r>
            <a:endParaRPr lang="es-CL" sz="3600" dirty="0"/>
          </a:p>
        </p:txBody>
      </p:sp>
      <p:sp>
        <p:nvSpPr>
          <p:cNvPr id="4" name="CuadroTexto 2"/>
          <p:cNvSpPr txBox="1"/>
          <p:nvPr/>
        </p:nvSpPr>
        <p:spPr>
          <a:xfrm>
            <a:off x="3071664" y="1988840"/>
            <a:ext cx="6408712" cy="1631216"/>
          </a:xfrm>
          <a:prstGeom prst="rect">
            <a:avLst/>
          </a:prstGeom>
          <a:noFill/>
          <a:ln>
            <a:solidFill>
              <a:srgbClr val="C00000"/>
            </a:solidFill>
          </a:ln>
        </p:spPr>
        <p:txBody>
          <a:bodyPr wrap="square" rtlCol="0">
            <a:spAutoFit/>
          </a:bodyPr>
          <a:lstStyle/>
          <a:p>
            <a:pPr algn="just"/>
            <a:r>
              <a:rPr lang="es-CL" sz="2000" dirty="0" smtClean="0">
                <a:solidFill>
                  <a:schemeClr val="accent1"/>
                </a:solidFill>
              </a:rPr>
              <a:t>“</a:t>
            </a:r>
            <a:r>
              <a:rPr lang="es-ES_tradnl" sz="2000" i="1" dirty="0">
                <a:solidFill>
                  <a:schemeClr val="accent1"/>
                </a:solidFill>
              </a:rPr>
              <a:t>Por circunstancias sobrevinientes, la calificación podrá ser revisada si cambian las condiciones que motivaron su determinación, de acuerdo al procedimiento previsto en los incisos anteriores. La solicitud de revisión deberá ser siempre fundada por el requirente.”</a:t>
            </a:r>
            <a:endParaRPr lang="es-CL" sz="2000" i="1" dirty="0">
              <a:solidFill>
                <a:schemeClr val="accent1"/>
              </a:solidFill>
            </a:endParaRPr>
          </a:p>
        </p:txBody>
      </p:sp>
      <p:sp>
        <p:nvSpPr>
          <p:cNvPr id="5" name="4 CuadroTexto"/>
          <p:cNvSpPr txBox="1"/>
          <p:nvPr/>
        </p:nvSpPr>
        <p:spPr>
          <a:xfrm>
            <a:off x="2495600" y="4365104"/>
            <a:ext cx="1872208" cy="369332"/>
          </a:xfrm>
          <a:prstGeom prst="rect">
            <a:avLst/>
          </a:prstGeom>
          <a:noFill/>
        </p:spPr>
        <p:txBody>
          <a:bodyPr wrap="square" rtlCol="0">
            <a:spAutoFit/>
          </a:bodyPr>
          <a:lstStyle/>
          <a:p>
            <a:r>
              <a:rPr lang="es-ES_tradnl" dirty="0">
                <a:solidFill>
                  <a:schemeClr val="accent1"/>
                </a:solidFill>
              </a:rPr>
              <a:t>Importante:</a:t>
            </a:r>
            <a:endParaRPr lang="es-CL" dirty="0">
              <a:solidFill>
                <a:schemeClr val="accent1"/>
              </a:solidFill>
            </a:endParaRPr>
          </a:p>
        </p:txBody>
      </p:sp>
      <p:sp>
        <p:nvSpPr>
          <p:cNvPr id="13" name="12 CuadroTexto"/>
          <p:cNvSpPr txBox="1"/>
          <p:nvPr/>
        </p:nvSpPr>
        <p:spPr>
          <a:xfrm>
            <a:off x="4079777" y="4365105"/>
            <a:ext cx="5184079" cy="2585323"/>
          </a:xfrm>
          <a:prstGeom prst="rect">
            <a:avLst/>
          </a:prstGeom>
          <a:noFill/>
        </p:spPr>
        <p:txBody>
          <a:bodyPr wrap="square" rtlCol="0">
            <a:spAutoFit/>
          </a:bodyPr>
          <a:lstStyle/>
          <a:p>
            <a:pPr algn="just">
              <a:buFont typeface="Arial" pitchFamily="34" charset="0"/>
              <a:buChar char="•"/>
            </a:pPr>
            <a:r>
              <a:rPr lang="es-ES_tradnl" dirty="0">
                <a:solidFill>
                  <a:schemeClr val="tx2"/>
                </a:solidFill>
              </a:rPr>
              <a:t>Circunstancias Sobrevinientes</a:t>
            </a:r>
          </a:p>
          <a:p>
            <a:pPr algn="just">
              <a:buFont typeface="Arial" pitchFamily="34" charset="0"/>
              <a:buChar char="•"/>
            </a:pPr>
            <a:endParaRPr lang="es-ES_tradnl" dirty="0">
              <a:solidFill>
                <a:schemeClr val="tx2"/>
              </a:solidFill>
            </a:endParaRPr>
          </a:p>
          <a:p>
            <a:pPr algn="just">
              <a:buFont typeface="Arial" pitchFamily="34" charset="0"/>
              <a:buChar char="•"/>
            </a:pPr>
            <a:r>
              <a:rPr lang="es-ES_tradnl" dirty="0"/>
              <a:t> </a:t>
            </a:r>
            <a:r>
              <a:rPr lang="es-ES_tradnl" dirty="0">
                <a:solidFill>
                  <a:schemeClr val="tx2"/>
                </a:solidFill>
              </a:rPr>
              <a:t>Relacionadas a las </a:t>
            </a:r>
            <a:r>
              <a:rPr lang="es-ES_tradnl" b="1" u="sng" dirty="0">
                <a:solidFill>
                  <a:schemeClr val="tx2"/>
                </a:solidFill>
              </a:rPr>
              <a:t>condiciones</a:t>
            </a:r>
            <a:r>
              <a:rPr lang="es-ES_tradnl" dirty="0">
                <a:solidFill>
                  <a:schemeClr val="tx2"/>
                </a:solidFill>
              </a:rPr>
              <a:t> que motivaron su determinación. (Estas deben ser de carácter técnico)</a:t>
            </a:r>
          </a:p>
          <a:p>
            <a:pPr algn="just">
              <a:buFont typeface="Arial" pitchFamily="34" charset="0"/>
              <a:buChar char="•"/>
            </a:pPr>
            <a:endParaRPr lang="es-ES_tradnl" dirty="0">
              <a:solidFill>
                <a:schemeClr val="tx2"/>
              </a:solidFill>
            </a:endParaRPr>
          </a:p>
          <a:p>
            <a:pPr algn="just">
              <a:buFont typeface="Arial" pitchFamily="34" charset="0"/>
              <a:buChar char="•"/>
            </a:pPr>
            <a:r>
              <a:rPr lang="es-ES_tradnl" dirty="0">
                <a:solidFill>
                  <a:schemeClr val="tx2"/>
                </a:solidFill>
              </a:rPr>
              <a:t>Se realizará en conformidad al procedimiento revisado.</a:t>
            </a:r>
            <a:endParaRPr lang="es-CL" dirty="0">
              <a:solidFill>
                <a:schemeClr val="tx2"/>
              </a:solidFill>
            </a:endParaRPr>
          </a:p>
          <a:p>
            <a:pPr>
              <a:buFont typeface="Arial" pitchFamily="34" charset="0"/>
              <a:buChar char="•"/>
            </a:pPr>
            <a:endParaRPr lang="es-ES_tradnl" dirty="0">
              <a:solidFill>
                <a:schemeClr val="tx2"/>
              </a:solidFill>
            </a:endParaRPr>
          </a:p>
          <a:p>
            <a:pPr>
              <a:buFont typeface="Arial" pitchFamily="34" charset="0"/>
              <a:buChar char="•"/>
            </a:pPr>
            <a:endParaRPr lang="es-CL" dirty="0"/>
          </a:p>
        </p:txBody>
      </p:sp>
      <p:pic>
        <p:nvPicPr>
          <p:cNvPr id="6" name="Imagen 5"/>
          <p:cNvPicPr>
            <a:picLocks noChangeAspect="1"/>
          </p:cNvPicPr>
          <p:nvPr/>
        </p:nvPicPr>
        <p:blipFill>
          <a:blip r:embed="rId2"/>
          <a:stretch>
            <a:fillRect/>
          </a:stretch>
        </p:blipFill>
        <p:spPr>
          <a:xfrm>
            <a:off x="4664268" y="6729973"/>
            <a:ext cx="1255885" cy="128027"/>
          </a:xfrm>
          <a:prstGeom prst="rect">
            <a:avLst/>
          </a:prstGeom>
        </p:spPr>
      </p:pic>
      <p:sp>
        <p:nvSpPr>
          <p:cNvPr id="7" name="object 4"/>
          <p:cNvSpPr/>
          <p:nvPr/>
        </p:nvSpPr>
        <p:spPr>
          <a:xfrm>
            <a:off x="5918200" y="6731000"/>
            <a:ext cx="1612900" cy="127000"/>
          </a:xfrm>
          <a:custGeom>
            <a:avLst/>
            <a:gdLst/>
            <a:ahLst/>
            <a:cxnLst/>
            <a:rect l="l" t="t" r="r" b="b"/>
            <a:pathLst>
              <a:path w="1612900" h="127000">
                <a:moveTo>
                  <a:pt x="0" y="0"/>
                </a:moveTo>
                <a:lnTo>
                  <a:pt x="1612900" y="0"/>
                </a:lnTo>
                <a:lnTo>
                  <a:pt x="1612900" y="127000"/>
                </a:lnTo>
                <a:lnTo>
                  <a:pt x="0" y="127000"/>
                </a:lnTo>
                <a:lnTo>
                  <a:pt x="0" y="0"/>
                </a:lnTo>
                <a:close/>
              </a:path>
            </a:pathLst>
          </a:custGeom>
          <a:solidFill>
            <a:srgbClr val="EB3C46"/>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4450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81200" y="1219200"/>
            <a:ext cx="7693968" cy="5018112"/>
          </a:xfrm>
          <a:prstGeom prst="rect">
            <a:avLst/>
          </a:prstGeom>
          <a:noFill/>
          <a:ln w="9525">
            <a:noFill/>
            <a:miter lim="800000"/>
            <a:headEnd/>
            <a:tailEnd/>
          </a:ln>
        </p:spPr>
        <p:txBody>
          <a:bodyPr/>
          <a:lstStyle/>
          <a:p>
            <a:pPr algn="just" defTabSz="457200" fontAlgn="base">
              <a:lnSpc>
                <a:spcPct val="90000"/>
              </a:lnSpc>
              <a:spcBef>
                <a:spcPct val="20000"/>
              </a:spcBef>
              <a:spcAft>
                <a:spcPct val="0"/>
              </a:spcAft>
              <a:defRPr/>
            </a:pPr>
            <a:endParaRPr lang="es-ES_tradnl" sz="2800" dirty="0" smtClean="0">
              <a:solidFill>
                <a:srgbClr val="002060"/>
              </a:solidFill>
              <a:ea typeface="ヒラギノ角ゴ Pro W3" charset="-128"/>
            </a:endParaRPr>
          </a:p>
          <a:p>
            <a:pPr algn="just" defTabSz="457200" fontAlgn="base">
              <a:lnSpc>
                <a:spcPct val="90000"/>
              </a:lnSpc>
              <a:spcBef>
                <a:spcPct val="20000"/>
              </a:spcBef>
              <a:spcAft>
                <a:spcPct val="0"/>
              </a:spcAft>
              <a:defRPr/>
            </a:pPr>
            <a:endParaRPr lang="es-ES_tradnl" sz="2800" dirty="0">
              <a:solidFill>
                <a:srgbClr val="002060"/>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ES_tradnl" sz="2800" dirty="0" smtClean="0">
                <a:solidFill>
                  <a:srgbClr val="1F497D">
                    <a:lumMod val="75000"/>
                  </a:srgbClr>
                </a:solidFill>
                <a:ea typeface="ヒラギノ角ゴ Pro W3" charset="-128"/>
              </a:rPr>
              <a:t>La </a:t>
            </a:r>
            <a:r>
              <a:rPr lang="es-ES_tradnl" sz="2800" dirty="0">
                <a:solidFill>
                  <a:srgbClr val="1F497D">
                    <a:lumMod val="75000"/>
                  </a:srgbClr>
                </a:solidFill>
                <a:ea typeface="ヒラギノ角ゴ Pro W3" charset="-128"/>
              </a:rPr>
              <a:t>constitución </a:t>
            </a:r>
            <a:r>
              <a:rPr lang="es-ES_tradnl" sz="2800" dirty="0">
                <a:solidFill>
                  <a:srgbClr val="FF0000"/>
                </a:solidFill>
                <a:ea typeface="ヒラギノ角ゴ Pro W3" charset="-128"/>
              </a:rPr>
              <a:t>solo</a:t>
            </a:r>
            <a:r>
              <a:rPr lang="es-ES_tradnl" sz="2800" dirty="0">
                <a:solidFill>
                  <a:srgbClr val="1F497D">
                    <a:lumMod val="75000"/>
                  </a:srgbClr>
                </a:solidFill>
                <a:ea typeface="ヒラギノ角ゴ Pro W3" charset="-128"/>
              </a:rPr>
              <a:t> puede efectuarse ante </a:t>
            </a:r>
            <a:r>
              <a:rPr lang="es-ES_tradnl" sz="2800" dirty="0">
                <a:solidFill>
                  <a:srgbClr val="FF0000"/>
                </a:solidFill>
                <a:ea typeface="ヒラギノ角ゴ Pro W3" charset="-128"/>
              </a:rPr>
              <a:t>Inspector de Trabajo</a:t>
            </a:r>
            <a:r>
              <a:rPr lang="es-ES_tradnl" sz="2800" dirty="0">
                <a:solidFill>
                  <a:srgbClr val="1F497D">
                    <a:lumMod val="75000"/>
                  </a:srgbClr>
                </a:solidFill>
                <a:ea typeface="ヒラギノ角ゴ Pro W3" charset="-128"/>
              </a:rPr>
              <a:t>, entendiéndose por este un fiscalizador o funcionario investido en tal calidad</a:t>
            </a:r>
            <a:r>
              <a:rPr lang="es-ES_tradnl" sz="2800" dirty="0" smtClean="0">
                <a:solidFill>
                  <a:srgbClr val="1F497D">
                    <a:lumMod val="75000"/>
                  </a:srgbClr>
                </a:solidFill>
                <a:ea typeface="ヒラギノ角ゴ Pro W3" charset="-128"/>
              </a:rPr>
              <a:t>.</a:t>
            </a:r>
          </a:p>
          <a:p>
            <a:pPr marL="342900" indent="-342900" algn="just" defTabSz="457200" fontAlgn="base">
              <a:lnSpc>
                <a:spcPct val="90000"/>
              </a:lnSpc>
              <a:spcBef>
                <a:spcPct val="20000"/>
              </a:spcBef>
              <a:spcAft>
                <a:spcPct val="0"/>
              </a:spcAft>
              <a:buFont typeface="Arial" charset="0"/>
              <a:buChar char="•"/>
              <a:defRPr/>
            </a:pPr>
            <a:endParaRPr lang="es-ES_tradnl" sz="2800" dirty="0">
              <a:solidFill>
                <a:srgbClr val="1F497D">
                  <a:lumMod val="75000"/>
                </a:srgbClr>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r>
              <a:rPr lang="es-CL" sz="2800" dirty="0">
                <a:solidFill>
                  <a:srgbClr val="FF0000"/>
                </a:solidFill>
                <a:ea typeface="ヒラギノ角ゴ Pro W3" charset="-128"/>
              </a:rPr>
              <a:t>Fuero constitución </a:t>
            </a:r>
            <a:r>
              <a:rPr lang="es-CL" sz="2800" dirty="0">
                <a:solidFill>
                  <a:srgbClr val="1F497D">
                    <a:lumMod val="75000"/>
                  </a:srgbClr>
                </a:solidFill>
                <a:ea typeface="ヒラギノ角ゴ Pro W3" charset="-128"/>
              </a:rPr>
              <a:t>desde que se formule la </a:t>
            </a:r>
            <a:r>
              <a:rPr lang="es-CL" sz="2800" u="sng" dirty="0">
                <a:solidFill>
                  <a:srgbClr val="FF0000"/>
                </a:solidFill>
                <a:ea typeface="ヒラギノ角ゴ Pro W3" charset="-128"/>
              </a:rPr>
              <a:t>solicitud reservada </a:t>
            </a:r>
            <a:r>
              <a:rPr lang="es-CL" sz="2800" dirty="0">
                <a:solidFill>
                  <a:srgbClr val="1F497D">
                    <a:lumMod val="75000"/>
                  </a:srgbClr>
                </a:solidFill>
                <a:ea typeface="ヒラギノ角ゴ Pro W3" charset="-128"/>
              </a:rPr>
              <a:t>de ministro de fe para la asamblea constitutiva y hasta 30 días después de realizada ésta. </a:t>
            </a:r>
            <a:r>
              <a:rPr lang="es-CL" sz="2800" dirty="0">
                <a:solidFill>
                  <a:srgbClr val="FF0000"/>
                </a:solidFill>
                <a:ea typeface="ヒラギノ角ゴ Pro W3" charset="-128"/>
              </a:rPr>
              <a:t>Asamblea  dentro de los 10 días siguientes a la solicitud</a:t>
            </a:r>
            <a:r>
              <a:rPr lang="es-CL" sz="2800" dirty="0">
                <a:solidFill>
                  <a:srgbClr val="1F497D">
                    <a:lumMod val="75000"/>
                  </a:srgbClr>
                </a:solidFill>
                <a:ea typeface="ヒラギノ角ゴ Pro W3" charset="-128"/>
              </a:rPr>
              <a:t> de ministro de fe</a:t>
            </a:r>
            <a:r>
              <a:rPr lang="es-ES_tradnl" sz="2800" dirty="0">
                <a:solidFill>
                  <a:srgbClr val="1F497D">
                    <a:lumMod val="75000"/>
                  </a:srgbClr>
                </a:solidFill>
                <a:ea typeface="ヒラギノ角ゴ Pro W3" charset="-128"/>
              </a:rPr>
              <a:t>.</a:t>
            </a:r>
          </a:p>
          <a:p>
            <a:pPr marL="342900" indent="-342900" algn="just" defTabSz="457200" fontAlgn="base">
              <a:lnSpc>
                <a:spcPct val="90000"/>
              </a:lnSpc>
              <a:spcBef>
                <a:spcPct val="20000"/>
              </a:spcBef>
              <a:spcAft>
                <a:spcPct val="0"/>
              </a:spcAft>
              <a:buFont typeface="Arial" charset="0"/>
              <a:buChar char="•"/>
              <a:defRPr/>
            </a:pPr>
            <a:endParaRPr lang="es-CL" sz="2800" dirty="0">
              <a:solidFill>
                <a:srgbClr val="1F497D">
                  <a:lumMod val="75000"/>
                </a:srgbClr>
              </a:solidFill>
              <a:ea typeface="ヒラギノ角ゴ Pro W3" charset="-128"/>
            </a:endParaRPr>
          </a:p>
          <a:p>
            <a:pPr marL="342900" indent="-342900" algn="just" defTabSz="457200" fontAlgn="base">
              <a:lnSpc>
                <a:spcPct val="90000"/>
              </a:lnSpc>
              <a:spcBef>
                <a:spcPct val="20000"/>
              </a:spcBef>
              <a:spcAft>
                <a:spcPct val="0"/>
              </a:spcAft>
              <a:buFont typeface="Arial" charset="0"/>
              <a:buChar char="•"/>
              <a:defRPr/>
            </a:pPr>
            <a:endParaRPr lang="es-ES_tradnl" sz="2800" dirty="0">
              <a:solidFill>
                <a:srgbClr val="002060"/>
              </a:solidFill>
              <a:ea typeface="ヒラギノ角ゴ Pro W3" charset="-128"/>
            </a:endParaRPr>
          </a:p>
        </p:txBody>
      </p:sp>
      <p:sp>
        <p:nvSpPr>
          <p:cNvPr id="60419" name="Rectangle 3"/>
          <p:cNvSpPr>
            <a:spLocks noChangeArrowheads="1"/>
          </p:cNvSpPr>
          <p:nvPr/>
        </p:nvSpPr>
        <p:spPr bwMode="auto">
          <a:xfrm>
            <a:off x="2207568" y="63500"/>
            <a:ext cx="7467600" cy="11557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200" b="1" dirty="0">
                <a:solidFill>
                  <a:srgbClr val="002060"/>
                </a:solidFill>
                <a:effectLst>
                  <a:outerShdw blurRad="38100" dist="38100" dir="2700000" algn="tl">
                    <a:srgbClr val="000000"/>
                  </a:outerShdw>
                </a:effectLst>
                <a:ea typeface="ヒラギノ角ゴ Pro W3" charset="-128"/>
              </a:rPr>
              <a:t>2. Constitución de sindicatos interempresa (221 y </a:t>
            </a:r>
            <a:r>
              <a:rPr lang="es-ES_tradnl" sz="3200" b="1" dirty="0" err="1">
                <a:solidFill>
                  <a:srgbClr val="002060"/>
                </a:solidFill>
                <a:effectLst>
                  <a:outerShdw blurRad="38100" dist="38100" dir="2700000" algn="tl">
                    <a:srgbClr val="000000"/>
                  </a:outerShdw>
                </a:effectLst>
                <a:ea typeface="ヒラギノ角ゴ Pro W3" charset="-128"/>
              </a:rPr>
              <a:t>ss</a:t>
            </a:r>
            <a:r>
              <a:rPr lang="es-ES_tradnl" sz="3200" b="1" dirty="0">
                <a:solidFill>
                  <a:srgbClr val="002060"/>
                </a:solidFill>
                <a:effectLst>
                  <a:outerShdw blurRad="38100" dist="38100" dir="2700000" algn="tl">
                    <a:srgbClr val="000000"/>
                  </a:outerShdw>
                </a:effectLst>
                <a:ea typeface="ヒラギノ角ゴ Pro W3" charset="-128"/>
              </a:rPr>
              <a:t>)</a:t>
            </a:r>
            <a:endParaRPr lang="es-ES_tradnl" sz="3200" dirty="0">
              <a:solidFill>
                <a:srgbClr val="002060"/>
              </a:solidFill>
              <a:ea typeface="ヒラギノ角ゴ Pro W3" charset="-128"/>
            </a:endParaRPr>
          </a:p>
        </p:txBody>
      </p:sp>
    </p:spTree>
    <p:extLst>
      <p:ext uri="{BB962C8B-B14F-4D97-AF65-F5344CB8AC3E}">
        <p14:creationId xmlns:p14="http://schemas.microsoft.com/office/powerpoint/2010/main" val="1161610057"/>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5400" y="404664"/>
            <a:ext cx="10945216" cy="48320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s-CL" sz="2000" b="1" u="sng" dirty="0">
                <a:latin typeface="Arial" panose="020B0604020202020204" pitchFamily="34" charset="0"/>
                <a:cs typeface="Arial" panose="020B0604020202020204" pitchFamily="34" charset="0"/>
              </a:rPr>
              <a:t>Conformación de los equipos de </a:t>
            </a:r>
            <a:r>
              <a:rPr lang="es-CL" sz="2000" b="1" u="sng" dirty="0" smtClean="0">
                <a:latin typeface="Arial" panose="020B0604020202020204" pitchFamily="34" charset="0"/>
                <a:cs typeface="Arial" panose="020B0604020202020204" pitchFamily="34" charset="0"/>
              </a:rPr>
              <a:t>emergencia</a:t>
            </a:r>
            <a:endParaRPr lang="es-CL" b="1" dirty="0" smtClean="0">
              <a:latin typeface="Arial" panose="020B0604020202020204" pitchFamily="34" charset="0"/>
              <a:cs typeface="Arial" panose="020B0604020202020204" pitchFamily="34" charset="0"/>
            </a:endParaRPr>
          </a:p>
          <a:p>
            <a:pPr algn="just"/>
            <a:endParaRPr lang="es-CL" dirty="0">
              <a:latin typeface="Arial" panose="020B0604020202020204" pitchFamily="34" charset="0"/>
              <a:cs typeface="Arial" panose="020B0604020202020204" pitchFamily="34" charset="0"/>
            </a:endParaRPr>
          </a:p>
          <a:p>
            <a:pPr algn="just"/>
            <a:endParaRPr lang="es-CL" dirty="0" smtClean="0">
              <a:latin typeface="Arial" panose="020B0604020202020204" pitchFamily="34" charset="0"/>
              <a:cs typeface="Arial" panose="020B0604020202020204" pitchFamily="34" charset="0"/>
            </a:endParaRPr>
          </a:p>
          <a:p>
            <a:pPr algn="just"/>
            <a:r>
              <a:rPr lang="es-CL" dirty="0" smtClean="0">
                <a:latin typeface="Arial" panose="020B0604020202020204" pitchFamily="34" charset="0"/>
                <a:cs typeface="Arial" panose="020B0604020202020204" pitchFamily="34" charset="0"/>
              </a:rPr>
              <a:t>El </a:t>
            </a:r>
            <a:r>
              <a:rPr lang="es-CL" dirty="0">
                <a:latin typeface="Arial" panose="020B0604020202020204" pitchFamily="34" charset="0"/>
                <a:cs typeface="Arial" panose="020B0604020202020204" pitchFamily="34" charset="0"/>
              </a:rPr>
              <a:t>empleador, en su respuesta </a:t>
            </a:r>
            <a:r>
              <a:rPr lang="es-CL" dirty="0" smtClean="0">
                <a:latin typeface="Arial" panose="020B0604020202020204" pitchFamily="34" charset="0"/>
                <a:cs typeface="Arial" panose="020B0604020202020204" pitchFamily="34" charset="0"/>
              </a:rPr>
              <a:t>al proyecto </a:t>
            </a:r>
            <a:r>
              <a:rPr lang="es-CL" dirty="0">
                <a:latin typeface="Arial" panose="020B0604020202020204" pitchFamily="34" charset="0"/>
                <a:cs typeface="Arial" panose="020B0604020202020204" pitchFamily="34" charset="0"/>
              </a:rPr>
              <a:t>de contrato colectivo, deberá proponer a la comisión negociadora sindical los </a:t>
            </a:r>
            <a:r>
              <a:rPr lang="es-CL" dirty="0" smtClean="0">
                <a:latin typeface="Arial" panose="020B0604020202020204" pitchFamily="34" charset="0"/>
                <a:cs typeface="Arial" panose="020B0604020202020204" pitchFamily="34" charset="0"/>
              </a:rPr>
              <a:t>trabajadores afiliados </a:t>
            </a:r>
            <a:r>
              <a:rPr lang="es-CL" dirty="0">
                <a:latin typeface="Arial" panose="020B0604020202020204" pitchFamily="34" charset="0"/>
                <a:cs typeface="Arial" panose="020B0604020202020204" pitchFamily="34" charset="0"/>
              </a:rPr>
              <a:t>al sindicato que conformarán los equipos de emergencia, cuando corresponda</a:t>
            </a:r>
            <a:r>
              <a:rPr lang="es-CL" dirty="0" smtClean="0">
                <a:latin typeface="Arial" panose="020B0604020202020204" pitchFamily="34" charset="0"/>
                <a:cs typeface="Arial" panose="020B0604020202020204" pitchFamily="34" charset="0"/>
              </a:rPr>
              <a:t>.</a:t>
            </a:r>
          </a:p>
          <a:p>
            <a:pPr algn="just"/>
            <a:endParaRPr lang="es-CL" dirty="0">
              <a:latin typeface="Arial" panose="020B0604020202020204" pitchFamily="34" charset="0"/>
              <a:cs typeface="Arial" panose="020B0604020202020204" pitchFamily="34" charset="0"/>
            </a:endParaRPr>
          </a:p>
          <a:p>
            <a:pPr algn="just"/>
            <a:r>
              <a:rPr lang="es-CL" dirty="0">
                <a:latin typeface="Arial" panose="020B0604020202020204" pitchFamily="34" charset="0"/>
                <a:cs typeface="Arial" panose="020B0604020202020204" pitchFamily="34" charset="0"/>
              </a:rPr>
              <a:t>La comisión negociadora sindical tendrá un plazo de cuarenta y ocho horas para responder la</a:t>
            </a:r>
          </a:p>
          <a:p>
            <a:pPr algn="just"/>
            <a:r>
              <a:rPr lang="es-CL" dirty="0">
                <a:latin typeface="Arial" panose="020B0604020202020204" pitchFamily="34" charset="0"/>
                <a:cs typeface="Arial" panose="020B0604020202020204" pitchFamily="34" charset="0"/>
              </a:rPr>
              <a:t>propuesta del empleador. Si no contesta dentro del plazo señalado, se entenderá aceptada </a:t>
            </a:r>
            <a:r>
              <a:rPr lang="es-CL" dirty="0" smtClean="0">
                <a:latin typeface="Arial" panose="020B0604020202020204" pitchFamily="34" charset="0"/>
                <a:cs typeface="Arial" panose="020B0604020202020204" pitchFamily="34" charset="0"/>
              </a:rPr>
              <a:t>esta propuesta.</a:t>
            </a:r>
          </a:p>
          <a:p>
            <a:pPr algn="just"/>
            <a:endParaRPr lang="es-CL" dirty="0">
              <a:latin typeface="Arial" panose="020B0604020202020204" pitchFamily="34" charset="0"/>
              <a:cs typeface="Arial" panose="020B0604020202020204" pitchFamily="34" charset="0"/>
            </a:endParaRPr>
          </a:p>
          <a:p>
            <a:pPr algn="just"/>
            <a:r>
              <a:rPr lang="es-CL" dirty="0">
                <a:latin typeface="Arial" panose="020B0604020202020204" pitchFamily="34" charset="0"/>
                <a:cs typeface="Arial" panose="020B0604020202020204" pitchFamily="34" charset="0"/>
              </a:rPr>
              <a:t>En caso de negativa expresa de la comisión negociadora sindical o discrepancia en el </a:t>
            </a:r>
            <a:r>
              <a:rPr lang="es-CL" dirty="0" smtClean="0">
                <a:latin typeface="Arial" panose="020B0604020202020204" pitchFamily="34" charset="0"/>
                <a:cs typeface="Arial" panose="020B0604020202020204" pitchFamily="34" charset="0"/>
              </a:rPr>
              <a:t>número o </a:t>
            </a:r>
            <a:r>
              <a:rPr lang="es-CL" dirty="0">
                <a:latin typeface="Arial" panose="020B0604020202020204" pitchFamily="34" charset="0"/>
                <a:cs typeface="Arial" panose="020B0604020202020204" pitchFamily="34" charset="0"/>
              </a:rPr>
              <a:t>identidad de los trabajadores del sindicato respectivo que deben conformar los equipos </a:t>
            </a:r>
            <a:r>
              <a:rPr lang="es-CL" dirty="0" smtClean="0">
                <a:latin typeface="Arial" panose="020B0604020202020204" pitchFamily="34" charset="0"/>
                <a:cs typeface="Arial" panose="020B0604020202020204" pitchFamily="34" charset="0"/>
              </a:rPr>
              <a:t>de emergencia</a:t>
            </a:r>
            <a:r>
              <a:rPr lang="es-CL" dirty="0">
                <a:latin typeface="Arial" panose="020B0604020202020204" pitchFamily="34" charset="0"/>
                <a:cs typeface="Arial" panose="020B0604020202020204" pitchFamily="34" charset="0"/>
              </a:rPr>
              <a:t>, el </a:t>
            </a:r>
            <a:r>
              <a:rPr lang="es-CL" u="sng" dirty="0">
                <a:latin typeface="Arial" panose="020B0604020202020204" pitchFamily="34" charset="0"/>
                <a:cs typeface="Arial" panose="020B0604020202020204" pitchFamily="34" charset="0"/>
              </a:rPr>
              <a:t>empleador</a:t>
            </a:r>
            <a:r>
              <a:rPr lang="es-CL" dirty="0">
                <a:latin typeface="Arial" panose="020B0604020202020204" pitchFamily="34" charset="0"/>
                <a:cs typeface="Arial" panose="020B0604020202020204" pitchFamily="34" charset="0"/>
              </a:rPr>
              <a:t> deberá solicitar a la Inspección del Trabajo que se pronuncie dentro </a:t>
            </a:r>
            <a:r>
              <a:rPr lang="es-CL" dirty="0" smtClean="0">
                <a:latin typeface="Arial" panose="020B0604020202020204" pitchFamily="34" charset="0"/>
                <a:cs typeface="Arial" panose="020B0604020202020204" pitchFamily="34" charset="0"/>
              </a:rPr>
              <a:t>del plazo </a:t>
            </a:r>
            <a:r>
              <a:rPr lang="es-CL" dirty="0">
                <a:latin typeface="Arial" panose="020B0604020202020204" pitchFamily="34" charset="0"/>
                <a:cs typeface="Arial" panose="020B0604020202020204" pitchFamily="34" charset="0"/>
              </a:rPr>
              <a:t>de cinco días contados desde la respuesta. La Inspección del Trabajo tendrá un plazo de </a:t>
            </a:r>
            <a:r>
              <a:rPr lang="es-CL" b="1" u="sng" dirty="0">
                <a:latin typeface="Arial" panose="020B0604020202020204" pitchFamily="34" charset="0"/>
                <a:cs typeface="Arial" panose="020B0604020202020204" pitchFamily="34" charset="0"/>
              </a:rPr>
              <a:t>diez </a:t>
            </a:r>
            <a:r>
              <a:rPr lang="es-CL" b="1" u="sng" dirty="0" smtClean="0">
                <a:latin typeface="Arial" panose="020B0604020202020204" pitchFamily="34" charset="0"/>
                <a:cs typeface="Arial" panose="020B0604020202020204" pitchFamily="34" charset="0"/>
              </a:rPr>
              <a:t>días </a:t>
            </a:r>
            <a:r>
              <a:rPr lang="es-CL" dirty="0" smtClean="0">
                <a:latin typeface="Arial" panose="020B0604020202020204" pitchFamily="34" charset="0"/>
                <a:cs typeface="Arial" panose="020B0604020202020204" pitchFamily="34" charset="0"/>
              </a:rPr>
              <a:t>para </a:t>
            </a:r>
            <a:r>
              <a:rPr lang="es-CL" dirty="0">
                <a:latin typeface="Arial" panose="020B0604020202020204" pitchFamily="34" charset="0"/>
                <a:cs typeface="Arial" panose="020B0604020202020204" pitchFamily="34" charset="0"/>
              </a:rPr>
              <a:t>resolver el requerimiento. La resolución será notificada al correo electrónico designado por </a:t>
            </a:r>
            <a:r>
              <a:rPr lang="es-CL" dirty="0" smtClean="0">
                <a:latin typeface="Arial" panose="020B0604020202020204" pitchFamily="34" charset="0"/>
                <a:cs typeface="Arial" panose="020B0604020202020204" pitchFamily="34" charset="0"/>
              </a:rPr>
              <a:t>las partes </a:t>
            </a:r>
            <a:r>
              <a:rPr lang="es-CL" dirty="0">
                <a:latin typeface="Arial" panose="020B0604020202020204" pitchFamily="34" charset="0"/>
                <a:cs typeface="Arial" panose="020B0604020202020204" pitchFamily="34" charset="0"/>
              </a:rPr>
              <a:t>y en contra de ella sólo procederá el recurso de reposición</a:t>
            </a:r>
            <a:r>
              <a:rPr lang="es-CL" dirty="0" smtClean="0">
                <a:latin typeface="Arial" panose="020B0604020202020204" pitchFamily="34" charset="0"/>
                <a:cs typeface="Arial" panose="020B0604020202020204" pitchFamily="34" charset="0"/>
              </a:rPr>
              <a:t>.</a:t>
            </a:r>
            <a:endParaRPr lang="es-CL" dirty="0">
              <a:latin typeface="Arial" panose="020B0604020202020204" pitchFamily="34" charset="0"/>
              <a:cs typeface="Arial" panose="020B0604020202020204" pitchFamily="34" charset="0"/>
            </a:endParaRPr>
          </a:p>
        </p:txBody>
      </p:sp>
      <p:sp>
        <p:nvSpPr>
          <p:cNvPr id="4" name="Rectángulo 3"/>
          <p:cNvSpPr/>
          <p:nvPr/>
        </p:nvSpPr>
        <p:spPr>
          <a:xfrm>
            <a:off x="695400" y="5733254"/>
            <a:ext cx="439248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CL" dirty="0"/>
              <a:t>Qué pasa si el empleador no solicita la conformación del equipo de emergencia?</a:t>
            </a:r>
          </a:p>
        </p:txBody>
      </p:sp>
      <p:sp>
        <p:nvSpPr>
          <p:cNvPr id="5" name="Rectángulo 4"/>
          <p:cNvSpPr/>
          <p:nvPr/>
        </p:nvSpPr>
        <p:spPr>
          <a:xfrm>
            <a:off x="6528048" y="5456254"/>
            <a:ext cx="496855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CL" dirty="0"/>
              <a:t>Se entiende que el empleador ha renunciado al ejercicio de su derecho (solicitar) y, en tal consideración, no existirán equipos de emergencia durante el desarrollo de la huelga.</a:t>
            </a:r>
          </a:p>
        </p:txBody>
      </p:sp>
      <p:sp>
        <p:nvSpPr>
          <p:cNvPr id="6" name="Flecha derecha 5"/>
          <p:cNvSpPr/>
          <p:nvPr/>
        </p:nvSpPr>
        <p:spPr>
          <a:xfrm>
            <a:off x="5447928" y="5805261"/>
            <a:ext cx="936104" cy="502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82784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72" y="1252702"/>
            <a:ext cx="9503054" cy="307777"/>
          </a:xfrm>
        </p:spPr>
        <p:txBody>
          <a:bodyPr/>
          <a:lstStyle/>
          <a:p>
            <a:pPr algn="ctr"/>
            <a:r>
              <a:rPr lang="es-CL" sz="2000" dirty="0" smtClean="0">
                <a:latin typeface="Arial" panose="020B0604020202020204" pitchFamily="34" charset="0"/>
                <a:cs typeface="Arial" panose="020B0604020202020204" pitchFamily="34" charset="0"/>
              </a:rPr>
              <a:t>Consideraciones respecto a la conformación </a:t>
            </a:r>
            <a:r>
              <a:rPr lang="es-CL" sz="2000" dirty="0">
                <a:latin typeface="Arial" panose="020B0604020202020204" pitchFamily="34" charset="0"/>
                <a:cs typeface="Arial" panose="020B0604020202020204" pitchFamily="34" charset="0"/>
              </a:rPr>
              <a:t>del equipo de emergencia.</a:t>
            </a:r>
          </a:p>
        </p:txBody>
      </p:sp>
      <p:sp>
        <p:nvSpPr>
          <p:cNvPr id="4" name="Pentágono 3"/>
          <p:cNvSpPr/>
          <p:nvPr/>
        </p:nvSpPr>
        <p:spPr>
          <a:xfrm>
            <a:off x="407368" y="2019404"/>
            <a:ext cx="3168352" cy="792088"/>
          </a:xfrm>
          <a:prstGeom prst="homePlate">
            <a:avLst/>
          </a:prstGeom>
          <a:solidFill>
            <a:schemeClr val="accent1">
              <a:lumMod val="40000"/>
              <a:lumOff val="6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solidFill>
                  <a:schemeClr val="tx1"/>
                </a:solidFill>
                <a:latin typeface="Arial" panose="020B0604020202020204" pitchFamily="34" charset="0"/>
                <a:cs typeface="Arial" panose="020B0604020202020204" pitchFamily="34" charset="0"/>
              </a:rPr>
              <a:t>Procedencia</a:t>
            </a:r>
            <a:endParaRPr lang="es-CL" dirty="0">
              <a:solidFill>
                <a:schemeClr val="tx1"/>
              </a:solidFill>
              <a:latin typeface="Arial" panose="020B0604020202020204" pitchFamily="34" charset="0"/>
              <a:cs typeface="Arial" panose="020B0604020202020204" pitchFamily="34" charset="0"/>
            </a:endParaRPr>
          </a:p>
        </p:txBody>
      </p:sp>
      <p:sp>
        <p:nvSpPr>
          <p:cNvPr id="5" name="CuadroTexto 4"/>
          <p:cNvSpPr txBox="1"/>
          <p:nvPr/>
        </p:nvSpPr>
        <p:spPr>
          <a:xfrm>
            <a:off x="3904833" y="2226451"/>
            <a:ext cx="7641311" cy="646331"/>
          </a:xfrm>
          <a:prstGeom prst="rect">
            <a:avLst/>
          </a:prstGeom>
          <a:noFill/>
        </p:spPr>
        <p:txBody>
          <a:bodyPr wrap="square" rtlCol="0">
            <a:spAutoFit/>
          </a:bodyPr>
          <a:lstStyle/>
          <a:p>
            <a:pPr algn="just"/>
            <a:r>
              <a:rPr lang="es-CL" dirty="0">
                <a:solidFill>
                  <a:schemeClr val="accent1"/>
                </a:solidFill>
                <a:latin typeface="Arial" panose="020B0604020202020204" pitchFamily="34" charset="0"/>
                <a:cs typeface="Arial" panose="020B0604020202020204" pitchFamily="34" charset="0"/>
              </a:rPr>
              <a:t>Siempre que se encuentren calificados los servicios mínimos y equipos de emergencia</a:t>
            </a:r>
          </a:p>
        </p:txBody>
      </p:sp>
      <p:sp>
        <p:nvSpPr>
          <p:cNvPr id="7" name="Pentágono 6"/>
          <p:cNvSpPr/>
          <p:nvPr/>
        </p:nvSpPr>
        <p:spPr>
          <a:xfrm>
            <a:off x="339529" y="3417045"/>
            <a:ext cx="3168352" cy="792088"/>
          </a:xfrm>
          <a:prstGeom prst="homePlate">
            <a:avLst/>
          </a:prstGeom>
          <a:solidFill>
            <a:schemeClr val="accent1">
              <a:lumMod val="40000"/>
              <a:lumOff val="6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1"/>
                </a:solidFill>
                <a:latin typeface="Arial" panose="020B0604020202020204" pitchFamily="34" charset="0"/>
                <a:cs typeface="Arial" panose="020B0604020202020204" pitchFamily="34" charset="0"/>
              </a:rPr>
              <a:t>Cobertura o </a:t>
            </a:r>
            <a:r>
              <a:rPr lang="es-CL" dirty="0" smtClean="0">
                <a:solidFill>
                  <a:schemeClr val="tx1"/>
                </a:solidFill>
                <a:latin typeface="Arial" panose="020B0604020202020204" pitchFamily="34" charset="0"/>
                <a:cs typeface="Arial" panose="020B0604020202020204" pitchFamily="34" charset="0"/>
              </a:rPr>
              <a:t>extensión</a:t>
            </a:r>
            <a:endParaRPr lang="es-CL" dirty="0">
              <a:solidFill>
                <a:schemeClr val="tx1"/>
              </a:solidFill>
              <a:latin typeface="Arial" panose="020B0604020202020204" pitchFamily="34" charset="0"/>
              <a:cs typeface="Arial" panose="020B0604020202020204" pitchFamily="34" charset="0"/>
            </a:endParaRPr>
          </a:p>
        </p:txBody>
      </p:sp>
      <p:sp>
        <p:nvSpPr>
          <p:cNvPr id="9" name="CuadroTexto 8"/>
          <p:cNvSpPr txBox="1"/>
          <p:nvPr/>
        </p:nvSpPr>
        <p:spPr>
          <a:xfrm>
            <a:off x="3933944" y="3648543"/>
            <a:ext cx="7703909" cy="369332"/>
          </a:xfrm>
          <a:prstGeom prst="rect">
            <a:avLst/>
          </a:prstGeom>
          <a:noFill/>
        </p:spPr>
        <p:txBody>
          <a:bodyPr wrap="square" rtlCol="0">
            <a:spAutoFit/>
          </a:bodyPr>
          <a:lstStyle/>
          <a:p>
            <a:pPr algn="just"/>
            <a:r>
              <a:rPr lang="es-CL" dirty="0">
                <a:solidFill>
                  <a:schemeClr val="accent1"/>
                </a:solidFill>
                <a:latin typeface="Arial" panose="020B0604020202020204" pitchFamily="34" charset="0"/>
                <a:cs typeface="Arial" panose="020B0604020202020204" pitchFamily="34" charset="0"/>
              </a:rPr>
              <a:t>Sólo a los supuestos determinados en los servicios mínimos.</a:t>
            </a:r>
          </a:p>
        </p:txBody>
      </p:sp>
      <p:sp>
        <p:nvSpPr>
          <p:cNvPr id="10" name="Pentágono 9"/>
          <p:cNvSpPr/>
          <p:nvPr/>
        </p:nvSpPr>
        <p:spPr>
          <a:xfrm>
            <a:off x="335360" y="5013176"/>
            <a:ext cx="3168352" cy="792088"/>
          </a:xfrm>
          <a:prstGeom prst="homePlate">
            <a:avLst/>
          </a:prstGeom>
          <a:solidFill>
            <a:schemeClr val="accent1">
              <a:lumMod val="40000"/>
              <a:lumOff val="6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1"/>
                </a:solidFill>
                <a:latin typeface="Arial" panose="020B0604020202020204" pitchFamily="34" charset="0"/>
                <a:cs typeface="Arial" panose="020B0604020202020204" pitchFamily="34" charset="0"/>
              </a:rPr>
              <a:t>Criterio</a:t>
            </a:r>
          </a:p>
        </p:txBody>
      </p:sp>
      <p:sp>
        <p:nvSpPr>
          <p:cNvPr id="11" name="CuadroTexto 10"/>
          <p:cNvSpPr txBox="1"/>
          <p:nvPr/>
        </p:nvSpPr>
        <p:spPr>
          <a:xfrm>
            <a:off x="3769280" y="4670556"/>
            <a:ext cx="7776864" cy="1477328"/>
          </a:xfrm>
          <a:prstGeom prst="rect">
            <a:avLst/>
          </a:prstGeom>
          <a:noFill/>
        </p:spPr>
        <p:txBody>
          <a:bodyPr wrap="square" rtlCol="0">
            <a:spAutoFit/>
          </a:bodyPr>
          <a:lstStyle/>
          <a:p>
            <a:pPr algn="just"/>
            <a:r>
              <a:rPr lang="es-CL" dirty="0">
                <a:solidFill>
                  <a:schemeClr val="accent1"/>
                </a:solidFill>
                <a:latin typeface="Arial" panose="020B0604020202020204" pitchFamily="34" charset="0"/>
                <a:cs typeface="Arial" panose="020B0604020202020204" pitchFamily="34" charset="0"/>
              </a:rPr>
              <a:t>La conformación del equipo de emergencia, a diferencia de la etapa de calificación de servicios mínimos y equipos de emergencia, se realiza considerando las particularidades de la negociación, considerando si existen trabajadores que no están afectos al proceso y que pueden cumplir las labores consideradas críticas.</a:t>
            </a:r>
          </a:p>
        </p:txBody>
      </p:sp>
      <p:sp>
        <p:nvSpPr>
          <p:cNvPr id="6" name="CuadroTexto 5"/>
          <p:cNvSpPr txBox="1"/>
          <p:nvPr/>
        </p:nvSpPr>
        <p:spPr>
          <a:xfrm>
            <a:off x="1356215" y="247040"/>
            <a:ext cx="993710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000" dirty="0" smtClean="0">
                <a:latin typeface="Arial" panose="020B0604020202020204" pitchFamily="34" charset="0"/>
                <a:cs typeface="Arial" panose="020B0604020202020204" pitchFamily="34" charset="0"/>
              </a:rPr>
              <a:t>Así, hay que distinguir entre la calificación del equipo de emergencia y la conformación del mismo</a:t>
            </a:r>
            <a:endParaRPr lang="es-C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360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408" y="373322"/>
            <a:ext cx="9503054" cy="1107996"/>
          </a:xfrm>
        </p:spPr>
        <p:txBody>
          <a:bodyPr/>
          <a:lstStyle/>
          <a:p>
            <a:pPr algn="ctr"/>
            <a:r>
              <a:rPr lang="es-CL" sz="3600" dirty="0"/>
              <a:t>¿Sobre que aspectos puede existir disconformidad de los Sindicatos?</a:t>
            </a:r>
          </a:p>
        </p:txBody>
      </p:sp>
      <p:sp>
        <p:nvSpPr>
          <p:cNvPr id="4" name="Flecha derecha 3"/>
          <p:cNvSpPr/>
          <p:nvPr/>
        </p:nvSpPr>
        <p:spPr>
          <a:xfrm>
            <a:off x="1676402" y="2420888"/>
            <a:ext cx="1107231"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p:cNvSpPr txBox="1"/>
          <p:nvPr/>
        </p:nvSpPr>
        <p:spPr>
          <a:xfrm>
            <a:off x="3719736" y="1567842"/>
            <a:ext cx="3816424" cy="369332"/>
          </a:xfrm>
          <a:prstGeom prst="rect">
            <a:avLst/>
          </a:prstGeom>
          <a:noFill/>
        </p:spPr>
        <p:txBody>
          <a:bodyPr wrap="square" rtlCol="0">
            <a:spAutoFit/>
          </a:bodyPr>
          <a:lstStyle/>
          <a:p>
            <a:pPr algn="ctr"/>
            <a:r>
              <a:rPr lang="es-CL" i="1" dirty="0">
                <a:solidFill>
                  <a:schemeClr val="accent1"/>
                </a:solidFill>
              </a:rPr>
              <a:t>A modo de ejemplo:</a:t>
            </a:r>
          </a:p>
        </p:txBody>
      </p:sp>
      <p:sp>
        <p:nvSpPr>
          <p:cNvPr id="7" name="CuadroTexto 6"/>
          <p:cNvSpPr txBox="1"/>
          <p:nvPr/>
        </p:nvSpPr>
        <p:spPr>
          <a:xfrm>
            <a:off x="3215680" y="2420888"/>
            <a:ext cx="4896544" cy="369332"/>
          </a:xfrm>
          <a:prstGeom prst="rect">
            <a:avLst/>
          </a:prstGeom>
          <a:noFill/>
        </p:spPr>
        <p:txBody>
          <a:bodyPr wrap="square" rtlCol="0">
            <a:spAutoFit/>
          </a:bodyPr>
          <a:lstStyle/>
          <a:p>
            <a:pPr algn="just"/>
            <a:r>
              <a:rPr lang="es-CL" dirty="0"/>
              <a:t>Respecto al número de trabajadores solicitados. </a:t>
            </a:r>
          </a:p>
        </p:txBody>
      </p:sp>
      <p:sp>
        <p:nvSpPr>
          <p:cNvPr id="8" name="Flecha derecha 7"/>
          <p:cNvSpPr/>
          <p:nvPr/>
        </p:nvSpPr>
        <p:spPr>
          <a:xfrm>
            <a:off x="1676402" y="3430741"/>
            <a:ext cx="1107231"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uadroTexto 8"/>
          <p:cNvSpPr txBox="1"/>
          <p:nvPr/>
        </p:nvSpPr>
        <p:spPr>
          <a:xfrm>
            <a:off x="3215680" y="3430742"/>
            <a:ext cx="6843356" cy="369332"/>
          </a:xfrm>
          <a:prstGeom prst="rect">
            <a:avLst/>
          </a:prstGeom>
          <a:noFill/>
        </p:spPr>
        <p:txBody>
          <a:bodyPr wrap="square" rtlCol="0">
            <a:spAutoFit/>
          </a:bodyPr>
          <a:lstStyle/>
          <a:p>
            <a:pPr algn="just"/>
            <a:r>
              <a:rPr lang="es-CL" dirty="0"/>
              <a:t>Respecto a la Identidad de los trabajadores requeridos.</a:t>
            </a:r>
          </a:p>
        </p:txBody>
      </p:sp>
      <p:sp>
        <p:nvSpPr>
          <p:cNvPr id="10" name="Flecha derecha 9"/>
          <p:cNvSpPr/>
          <p:nvPr/>
        </p:nvSpPr>
        <p:spPr>
          <a:xfrm>
            <a:off x="1669132" y="5567751"/>
            <a:ext cx="1107231"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CuadroTexto 10"/>
          <p:cNvSpPr txBox="1"/>
          <p:nvPr/>
        </p:nvSpPr>
        <p:spPr>
          <a:xfrm>
            <a:off x="3211006" y="5487030"/>
            <a:ext cx="6848030" cy="923330"/>
          </a:xfrm>
          <a:prstGeom prst="rect">
            <a:avLst/>
          </a:prstGeom>
          <a:noFill/>
        </p:spPr>
        <p:txBody>
          <a:bodyPr wrap="square" rtlCol="0">
            <a:spAutoFit/>
          </a:bodyPr>
          <a:lstStyle/>
          <a:p>
            <a:pPr algn="just"/>
            <a:r>
              <a:rPr lang="es-CL" dirty="0"/>
              <a:t>Respecto al hecho que los servicios mínimos podrán ser cumplido por trabajadores no afectos al proceso de negociación colectiva (siempre que no se configure reemplazo)</a:t>
            </a:r>
          </a:p>
        </p:txBody>
      </p:sp>
      <p:sp>
        <p:nvSpPr>
          <p:cNvPr id="12" name="Flecha derecha 11"/>
          <p:cNvSpPr/>
          <p:nvPr/>
        </p:nvSpPr>
        <p:spPr>
          <a:xfrm>
            <a:off x="1633905" y="4415623"/>
            <a:ext cx="1107231"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p:cNvSpPr txBox="1"/>
          <p:nvPr/>
        </p:nvSpPr>
        <p:spPr>
          <a:xfrm>
            <a:off x="3173182" y="4415624"/>
            <a:ext cx="7097279" cy="369332"/>
          </a:xfrm>
          <a:prstGeom prst="rect">
            <a:avLst/>
          </a:prstGeom>
          <a:noFill/>
        </p:spPr>
        <p:txBody>
          <a:bodyPr wrap="square" rtlCol="0">
            <a:spAutoFit/>
          </a:bodyPr>
          <a:lstStyle/>
          <a:p>
            <a:pPr algn="just"/>
            <a:r>
              <a:rPr lang="es-CL" dirty="0"/>
              <a:t>Respecto a las competencias de los trabajadores requeridos.</a:t>
            </a:r>
          </a:p>
        </p:txBody>
      </p:sp>
    </p:spTree>
    <p:extLst>
      <p:ext uri="{BB962C8B-B14F-4D97-AF65-F5344CB8AC3E}">
        <p14:creationId xmlns:p14="http://schemas.microsoft.com/office/powerpoint/2010/main" val="3943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40" y="764704"/>
            <a:ext cx="9503054" cy="553998"/>
          </a:xfrm>
        </p:spPr>
        <p:txBody>
          <a:bodyPr/>
          <a:lstStyle/>
          <a:p>
            <a:pPr algn="ctr"/>
            <a:r>
              <a:rPr lang="es-CL" sz="3600" dirty="0"/>
              <a:t>Conclusiones importantes.</a:t>
            </a:r>
          </a:p>
        </p:txBody>
      </p:sp>
      <p:sp>
        <p:nvSpPr>
          <p:cNvPr id="4" name="Rectángulo 3"/>
          <p:cNvSpPr/>
          <p:nvPr/>
        </p:nvSpPr>
        <p:spPr>
          <a:xfrm>
            <a:off x="2855640" y="1844825"/>
            <a:ext cx="6318448" cy="4524315"/>
          </a:xfrm>
          <a:prstGeom prst="rect">
            <a:avLst/>
          </a:prstGeom>
        </p:spPr>
        <p:txBody>
          <a:bodyPr wrap="square">
            <a:spAutoFit/>
          </a:bodyPr>
          <a:lstStyle/>
          <a:p>
            <a:pPr algn="just"/>
            <a:r>
              <a:rPr lang="es-CL" sz="2400" i="1" dirty="0">
                <a:solidFill>
                  <a:schemeClr val="accent1"/>
                </a:solidFill>
              </a:rPr>
              <a:t>- Art. 359 inciso 3°: Los servicios mínimos deberán proveerse durante el tiempo que sea necesario y para los fines que fueron determinados.</a:t>
            </a:r>
          </a:p>
          <a:p>
            <a:pPr algn="just"/>
            <a:endParaRPr lang="es-CL" sz="2400" i="1" dirty="0">
              <a:solidFill>
                <a:schemeClr val="accent1"/>
              </a:solidFill>
            </a:endParaRPr>
          </a:p>
          <a:p>
            <a:pPr algn="just"/>
            <a:r>
              <a:rPr lang="es-CL" sz="2400" i="1" dirty="0">
                <a:solidFill>
                  <a:schemeClr val="accent1"/>
                </a:solidFill>
              </a:rPr>
              <a:t>- </a:t>
            </a:r>
            <a:r>
              <a:rPr lang="es-CL" sz="2400" dirty="0">
                <a:solidFill>
                  <a:schemeClr val="accent1"/>
                </a:solidFill>
              </a:rPr>
              <a:t>Nunca podría configurarse a través de la institución de los servicios mínimos y equipos de emergencia, un reemplazo encubierto toda vez que, al ser una restricción a un derecho fundamental, descansa sobre el carácter restrictivo de su procedencia. </a:t>
            </a:r>
            <a:endParaRPr lang="es-CL" sz="2400" i="1" dirty="0">
              <a:solidFill>
                <a:schemeClr val="accent1"/>
              </a:solidFill>
            </a:endParaRPr>
          </a:p>
          <a:p>
            <a:pPr algn="just"/>
            <a:endParaRPr lang="es-CL" sz="2400" i="1" dirty="0">
              <a:solidFill>
                <a:schemeClr val="accent1"/>
              </a:solidFill>
            </a:endParaRPr>
          </a:p>
        </p:txBody>
      </p:sp>
    </p:spTree>
    <p:extLst>
      <p:ext uri="{BB962C8B-B14F-4D97-AF65-F5344CB8AC3E}">
        <p14:creationId xmlns:p14="http://schemas.microsoft.com/office/powerpoint/2010/main" val="3445557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
          <p:cNvSpPr txBox="1">
            <a:spLocks noChangeArrowheads="1"/>
          </p:cNvSpPr>
          <p:nvPr/>
        </p:nvSpPr>
        <p:spPr bwMode="auto">
          <a:xfrm>
            <a:off x="1703512" y="764704"/>
            <a:ext cx="8424936" cy="5693866"/>
          </a:xfrm>
          <a:prstGeom prst="rect">
            <a:avLst/>
          </a:prstGeom>
          <a:noFill/>
          <a:ln w="9525">
            <a:noFill/>
            <a:miter lim="800000"/>
            <a:headEnd/>
            <a:tailEnd/>
          </a:ln>
        </p:spPr>
        <p:txBody>
          <a:bodyPr wrap="square">
            <a:spAutoFit/>
          </a:bodyPr>
          <a:lstStyle/>
          <a:p>
            <a:pPr marL="363538" indent="-363538" algn="just" defTabSz="217488" fontAlgn="base">
              <a:spcBef>
                <a:spcPct val="50000"/>
              </a:spcBef>
              <a:spcAft>
                <a:spcPct val="0"/>
              </a:spcAft>
              <a:buFontTx/>
              <a:buChar char="•"/>
            </a:pPr>
            <a:r>
              <a:rPr lang="es-CL" sz="2800" dirty="0">
                <a:solidFill>
                  <a:prstClr val="black"/>
                </a:solidFill>
                <a:ea typeface="ヒラギノ角ゴ Pro W3" charset="-128"/>
              </a:rPr>
              <a:t>A partir de la respuesta del empleador, las partes se reunirán el número de veces que estimen conveniente con el objeto de obtener directamente un acuerdo, sin sujeción a ningún tipo de formalidades.</a:t>
            </a:r>
          </a:p>
          <a:p>
            <a:pPr marL="363538" indent="-363538" algn="just" defTabSz="217488" fontAlgn="base">
              <a:spcBef>
                <a:spcPct val="50000"/>
              </a:spcBef>
              <a:spcAft>
                <a:spcPct val="0"/>
              </a:spcAft>
              <a:buFontTx/>
              <a:buChar char="•"/>
            </a:pPr>
            <a:r>
              <a:rPr lang="es-CL" sz="2800" dirty="0">
                <a:solidFill>
                  <a:prstClr val="black"/>
                </a:solidFill>
                <a:ea typeface="ヒラギノ角ゴ Pro W3" charset="-128"/>
              </a:rPr>
              <a:t>Las partes podrán negociar todas las materias comprendidas en el proyecto y la respuesta, como aquellas que de común acuerdo definan, incluyendo modificaciones al piso de la negociación.</a:t>
            </a:r>
          </a:p>
          <a:p>
            <a:pPr marL="363538" indent="-363538" algn="just" defTabSz="217488" fontAlgn="base">
              <a:spcBef>
                <a:spcPct val="50000"/>
              </a:spcBef>
              <a:spcAft>
                <a:spcPct val="0"/>
              </a:spcAft>
              <a:buFontTx/>
              <a:buChar char="•"/>
            </a:pPr>
            <a:r>
              <a:rPr lang="es-CL" sz="2800" dirty="0">
                <a:solidFill>
                  <a:prstClr val="black"/>
                </a:solidFill>
                <a:ea typeface="ヒラギノ角ゴ Pro W3" charset="-128"/>
              </a:rPr>
              <a:t>Igualmente podrán convenir rebajar el piso de la negociación a que se refiere el artículo 336, cuando las condiciones económicas de la empresa así lo justifiquen.</a:t>
            </a:r>
            <a:endParaRPr lang="es-ES_tradnl" sz="2800" dirty="0">
              <a:solidFill>
                <a:prstClr val="black"/>
              </a:solidFill>
              <a:ea typeface="ヒラギノ角ゴ Pro W3" charset="-128"/>
            </a:endParaRPr>
          </a:p>
        </p:txBody>
      </p:sp>
      <p:sp>
        <p:nvSpPr>
          <p:cNvPr id="34" name="Text Box 2"/>
          <p:cNvSpPr txBox="1">
            <a:spLocks noChangeArrowheads="1"/>
          </p:cNvSpPr>
          <p:nvPr/>
        </p:nvSpPr>
        <p:spPr bwMode="auto">
          <a:xfrm>
            <a:off x="1343472" y="116632"/>
            <a:ext cx="9371540" cy="523220"/>
          </a:xfrm>
          <a:prstGeom prst="rect">
            <a:avLst/>
          </a:prstGeom>
          <a:noFill/>
          <a:ln w="9525">
            <a:noFill/>
            <a:miter lim="800000"/>
            <a:headEnd/>
            <a:tailEnd/>
          </a:ln>
        </p:spPr>
        <p:txBody>
          <a:bodyPr wrap="none">
            <a:spAutoFit/>
          </a:bodyPr>
          <a:lstStyle/>
          <a:p>
            <a:pPr defTabSz="457200" fontAlgn="base">
              <a:spcBef>
                <a:spcPct val="50000"/>
              </a:spcBef>
              <a:spcAft>
                <a:spcPct val="0"/>
              </a:spcAft>
            </a:pPr>
            <a:r>
              <a:rPr lang="es-ES_tradnl" sz="2800" b="1" dirty="0">
                <a:solidFill>
                  <a:prstClr val="black"/>
                </a:solidFill>
                <a:latin typeface="Arial" pitchFamily="34" charset="0"/>
                <a:ea typeface="ヒラギノ角ゴ Pro W3" charset="-128"/>
              </a:rPr>
              <a:t>NEGOCIACION DIRECTA (341</a:t>
            </a:r>
            <a:r>
              <a:rPr lang="es-ES_tradnl" sz="2800" b="1" dirty="0" smtClean="0">
                <a:solidFill>
                  <a:prstClr val="black"/>
                </a:solidFill>
                <a:latin typeface="Arial" pitchFamily="34" charset="0"/>
                <a:ea typeface="ヒラギノ角ゴ Pro W3" charset="-128"/>
              </a:rPr>
              <a:t>) (luego de la respuesta)</a:t>
            </a:r>
            <a:endParaRPr lang="es-ES_tradnl" sz="2800" b="1" dirty="0">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3204768506"/>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919537" y="1491790"/>
            <a:ext cx="8582622" cy="5236906"/>
            <a:chOff x="381865" y="1415132"/>
            <a:chExt cx="8424936" cy="4704267"/>
          </a:xfrm>
        </p:grpSpPr>
        <p:sp>
          <p:nvSpPr>
            <p:cNvPr id="4" name="Forma libre 3"/>
            <p:cNvSpPr/>
            <p:nvPr/>
          </p:nvSpPr>
          <p:spPr>
            <a:xfrm>
              <a:off x="3414841" y="1528489"/>
              <a:ext cx="5391960" cy="906847"/>
            </a:xfrm>
            <a:custGeom>
              <a:avLst/>
              <a:gdLst>
                <a:gd name="connsiteX0" fmla="*/ 151144 w 906846"/>
                <a:gd name="connsiteY0" fmla="*/ 0 h 5391959"/>
                <a:gd name="connsiteX1" fmla="*/ 755702 w 906846"/>
                <a:gd name="connsiteY1" fmla="*/ 0 h 5391959"/>
                <a:gd name="connsiteX2" fmla="*/ 906846 w 906846"/>
                <a:gd name="connsiteY2" fmla="*/ 151144 h 5391959"/>
                <a:gd name="connsiteX3" fmla="*/ 906846 w 906846"/>
                <a:gd name="connsiteY3" fmla="*/ 5391959 h 5391959"/>
                <a:gd name="connsiteX4" fmla="*/ 906846 w 906846"/>
                <a:gd name="connsiteY4" fmla="*/ 5391959 h 5391959"/>
                <a:gd name="connsiteX5" fmla="*/ 0 w 906846"/>
                <a:gd name="connsiteY5" fmla="*/ 5391959 h 5391959"/>
                <a:gd name="connsiteX6" fmla="*/ 0 w 906846"/>
                <a:gd name="connsiteY6" fmla="*/ 5391959 h 5391959"/>
                <a:gd name="connsiteX7" fmla="*/ 0 w 906846"/>
                <a:gd name="connsiteY7" fmla="*/ 151144 h 5391959"/>
                <a:gd name="connsiteX8" fmla="*/ 151144 w 906846"/>
                <a:gd name="connsiteY8" fmla="*/ 0 h 53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846" h="5391959">
                  <a:moveTo>
                    <a:pt x="906846" y="898680"/>
                  </a:moveTo>
                  <a:lnTo>
                    <a:pt x="906846" y="4493279"/>
                  </a:lnTo>
                  <a:cubicBezTo>
                    <a:pt x="906846" y="4989608"/>
                    <a:pt x="895465" y="5391956"/>
                    <a:pt x="881426" y="5391956"/>
                  </a:cubicBezTo>
                  <a:lnTo>
                    <a:pt x="0" y="5391956"/>
                  </a:lnTo>
                  <a:lnTo>
                    <a:pt x="0" y="5391956"/>
                  </a:lnTo>
                  <a:lnTo>
                    <a:pt x="0" y="3"/>
                  </a:lnTo>
                  <a:lnTo>
                    <a:pt x="0" y="3"/>
                  </a:lnTo>
                  <a:lnTo>
                    <a:pt x="881426" y="3"/>
                  </a:lnTo>
                  <a:cubicBezTo>
                    <a:pt x="895465" y="3"/>
                    <a:pt x="906846" y="402351"/>
                    <a:pt x="906846" y="898680"/>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7129" rIns="89989" bIns="67130" numCol="1" spcCol="1270" anchor="ctr" anchorCtr="0">
              <a:noAutofit/>
            </a:bodyPr>
            <a:lstStyle/>
            <a:p>
              <a:pPr marL="114300" lvl="1" indent="-114300"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rPr>
                <a:t>Durante todo el período de negociación, e</a:t>
              </a:r>
            </a:p>
            <a:p>
              <a:pPr marL="114300" lvl="1" indent="-114300"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rPr>
                <a:t>incluso después de votada y hecha efectiva la huelga</a:t>
              </a:r>
            </a:p>
            <a:p>
              <a:pPr marL="114300" lvl="1" indent="-114300"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rPr>
                <a:t>Dentro de los 3 días contados desde la votación de última oferta si no se aprueba la huelga.</a:t>
              </a:r>
            </a:p>
          </p:txBody>
        </p:sp>
        <p:sp>
          <p:nvSpPr>
            <p:cNvPr id="5" name="Forma libre 4"/>
            <p:cNvSpPr/>
            <p:nvPr/>
          </p:nvSpPr>
          <p:spPr>
            <a:xfrm>
              <a:off x="381865" y="1415132"/>
              <a:ext cx="3032976" cy="1133558"/>
            </a:xfrm>
            <a:custGeom>
              <a:avLst/>
              <a:gdLst>
                <a:gd name="connsiteX0" fmla="*/ 0 w 3032976"/>
                <a:gd name="connsiteY0" fmla="*/ 188930 h 1133558"/>
                <a:gd name="connsiteX1" fmla="*/ 188930 w 3032976"/>
                <a:gd name="connsiteY1" fmla="*/ 0 h 1133558"/>
                <a:gd name="connsiteX2" fmla="*/ 2844046 w 3032976"/>
                <a:gd name="connsiteY2" fmla="*/ 0 h 1133558"/>
                <a:gd name="connsiteX3" fmla="*/ 3032976 w 3032976"/>
                <a:gd name="connsiteY3" fmla="*/ 188930 h 1133558"/>
                <a:gd name="connsiteX4" fmla="*/ 3032976 w 3032976"/>
                <a:gd name="connsiteY4" fmla="*/ 944628 h 1133558"/>
                <a:gd name="connsiteX5" fmla="*/ 2844046 w 3032976"/>
                <a:gd name="connsiteY5" fmla="*/ 1133558 h 1133558"/>
                <a:gd name="connsiteX6" fmla="*/ 188930 w 3032976"/>
                <a:gd name="connsiteY6" fmla="*/ 1133558 h 1133558"/>
                <a:gd name="connsiteX7" fmla="*/ 0 w 3032976"/>
                <a:gd name="connsiteY7" fmla="*/ 944628 h 1133558"/>
                <a:gd name="connsiteX8" fmla="*/ 0 w 3032976"/>
                <a:gd name="connsiteY8" fmla="*/ 188930 h 113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1133558">
                  <a:moveTo>
                    <a:pt x="0" y="188930"/>
                  </a:moveTo>
                  <a:cubicBezTo>
                    <a:pt x="0" y="84587"/>
                    <a:pt x="84587" y="0"/>
                    <a:pt x="188930" y="0"/>
                  </a:cubicBezTo>
                  <a:lnTo>
                    <a:pt x="2844046" y="0"/>
                  </a:lnTo>
                  <a:cubicBezTo>
                    <a:pt x="2948389" y="0"/>
                    <a:pt x="3032976" y="84587"/>
                    <a:pt x="3032976" y="188930"/>
                  </a:cubicBezTo>
                  <a:lnTo>
                    <a:pt x="3032976" y="944628"/>
                  </a:lnTo>
                  <a:cubicBezTo>
                    <a:pt x="3032976" y="1048971"/>
                    <a:pt x="2948389" y="1133558"/>
                    <a:pt x="2844046" y="1133558"/>
                  </a:cubicBezTo>
                  <a:lnTo>
                    <a:pt x="188930" y="1133558"/>
                  </a:lnTo>
                  <a:cubicBezTo>
                    <a:pt x="84587" y="1133558"/>
                    <a:pt x="0" y="1048971"/>
                    <a:pt x="0" y="944628"/>
                  </a:cubicBezTo>
                  <a:lnTo>
                    <a:pt x="0" y="18893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7256" tIns="116296" rIns="177256" bIns="116296" numCol="1" spcCol="1270" anchor="ctr" anchorCtr="0">
              <a:noAutofit/>
            </a:bodyPr>
            <a:lstStyle/>
            <a:p>
              <a:pPr algn="ctr" defTabSz="1422400" fontAlgn="base">
                <a:lnSpc>
                  <a:spcPct val="90000"/>
                </a:lnSpc>
                <a:spcBef>
                  <a:spcPct val="0"/>
                </a:spcBef>
                <a:spcAft>
                  <a:spcPct val="35000"/>
                </a:spcAft>
              </a:pPr>
              <a:r>
                <a:rPr lang="es-CL" sz="3600" dirty="0">
                  <a:solidFill>
                    <a:prstClr val="black">
                      <a:hueOff val="0"/>
                      <a:satOff val="0"/>
                      <a:lumOff val="0"/>
                      <a:alphaOff val="0"/>
                    </a:prstClr>
                  </a:solidFill>
                </a:rPr>
                <a:t>Plazo</a:t>
              </a:r>
            </a:p>
          </p:txBody>
        </p:sp>
        <p:sp>
          <p:nvSpPr>
            <p:cNvPr id="6" name="Forma libre 5"/>
            <p:cNvSpPr/>
            <p:nvPr/>
          </p:nvSpPr>
          <p:spPr>
            <a:xfrm>
              <a:off x="3414841" y="2718725"/>
              <a:ext cx="5391960" cy="906847"/>
            </a:xfrm>
            <a:custGeom>
              <a:avLst/>
              <a:gdLst>
                <a:gd name="connsiteX0" fmla="*/ 151144 w 906846"/>
                <a:gd name="connsiteY0" fmla="*/ 0 h 5391959"/>
                <a:gd name="connsiteX1" fmla="*/ 755702 w 906846"/>
                <a:gd name="connsiteY1" fmla="*/ 0 h 5391959"/>
                <a:gd name="connsiteX2" fmla="*/ 906846 w 906846"/>
                <a:gd name="connsiteY2" fmla="*/ 151144 h 5391959"/>
                <a:gd name="connsiteX3" fmla="*/ 906846 w 906846"/>
                <a:gd name="connsiteY3" fmla="*/ 5391959 h 5391959"/>
                <a:gd name="connsiteX4" fmla="*/ 906846 w 906846"/>
                <a:gd name="connsiteY4" fmla="*/ 5391959 h 5391959"/>
                <a:gd name="connsiteX5" fmla="*/ 0 w 906846"/>
                <a:gd name="connsiteY5" fmla="*/ 5391959 h 5391959"/>
                <a:gd name="connsiteX6" fmla="*/ 0 w 906846"/>
                <a:gd name="connsiteY6" fmla="*/ 5391959 h 5391959"/>
                <a:gd name="connsiteX7" fmla="*/ 0 w 906846"/>
                <a:gd name="connsiteY7" fmla="*/ 151144 h 5391959"/>
                <a:gd name="connsiteX8" fmla="*/ 151144 w 906846"/>
                <a:gd name="connsiteY8" fmla="*/ 0 h 53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846" h="5391959">
                  <a:moveTo>
                    <a:pt x="906846" y="898680"/>
                  </a:moveTo>
                  <a:lnTo>
                    <a:pt x="906846" y="4493279"/>
                  </a:lnTo>
                  <a:cubicBezTo>
                    <a:pt x="906846" y="4989608"/>
                    <a:pt x="895465" y="5391956"/>
                    <a:pt x="881426" y="5391956"/>
                  </a:cubicBezTo>
                  <a:lnTo>
                    <a:pt x="0" y="5391956"/>
                  </a:lnTo>
                  <a:lnTo>
                    <a:pt x="0" y="5391956"/>
                  </a:lnTo>
                  <a:lnTo>
                    <a:pt x="0" y="3"/>
                  </a:lnTo>
                  <a:lnTo>
                    <a:pt x="0" y="3"/>
                  </a:lnTo>
                  <a:lnTo>
                    <a:pt x="881426" y="3"/>
                  </a:lnTo>
                  <a:cubicBezTo>
                    <a:pt x="895465" y="3"/>
                    <a:pt x="906846" y="402351"/>
                    <a:pt x="906846" y="898680"/>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7129" rIns="89989" bIns="67130" numCol="1" spcCol="1270" anchor="ctr" anchorCtr="0">
              <a:noAutofit/>
            </a:bodyPr>
            <a:lstStyle/>
            <a:p>
              <a:pPr marL="114300" lvl="1" indent="-114300" algn="just"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rPr>
                <a:t>la comisión negociadora sindical podrá poner término al proceso de negociación comunicándole al empleador, por escrito, su decisión de suscribir un contrato colectivo sujeto a las estipulaciones del piso de la negociación.</a:t>
              </a:r>
            </a:p>
          </p:txBody>
        </p:sp>
        <p:sp>
          <p:nvSpPr>
            <p:cNvPr id="7" name="Forma libre 6"/>
            <p:cNvSpPr/>
            <p:nvPr/>
          </p:nvSpPr>
          <p:spPr>
            <a:xfrm>
              <a:off x="381865" y="2605369"/>
              <a:ext cx="3032976" cy="1133558"/>
            </a:xfrm>
            <a:custGeom>
              <a:avLst/>
              <a:gdLst>
                <a:gd name="connsiteX0" fmla="*/ 0 w 3032976"/>
                <a:gd name="connsiteY0" fmla="*/ 188930 h 1133558"/>
                <a:gd name="connsiteX1" fmla="*/ 188930 w 3032976"/>
                <a:gd name="connsiteY1" fmla="*/ 0 h 1133558"/>
                <a:gd name="connsiteX2" fmla="*/ 2844046 w 3032976"/>
                <a:gd name="connsiteY2" fmla="*/ 0 h 1133558"/>
                <a:gd name="connsiteX3" fmla="*/ 3032976 w 3032976"/>
                <a:gd name="connsiteY3" fmla="*/ 188930 h 1133558"/>
                <a:gd name="connsiteX4" fmla="*/ 3032976 w 3032976"/>
                <a:gd name="connsiteY4" fmla="*/ 944628 h 1133558"/>
                <a:gd name="connsiteX5" fmla="*/ 2844046 w 3032976"/>
                <a:gd name="connsiteY5" fmla="*/ 1133558 h 1133558"/>
                <a:gd name="connsiteX6" fmla="*/ 188930 w 3032976"/>
                <a:gd name="connsiteY6" fmla="*/ 1133558 h 1133558"/>
                <a:gd name="connsiteX7" fmla="*/ 0 w 3032976"/>
                <a:gd name="connsiteY7" fmla="*/ 944628 h 1133558"/>
                <a:gd name="connsiteX8" fmla="*/ 0 w 3032976"/>
                <a:gd name="connsiteY8" fmla="*/ 188930 h 113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1133558">
                  <a:moveTo>
                    <a:pt x="0" y="188930"/>
                  </a:moveTo>
                  <a:cubicBezTo>
                    <a:pt x="0" y="84587"/>
                    <a:pt x="84587" y="0"/>
                    <a:pt x="188930" y="0"/>
                  </a:cubicBezTo>
                  <a:lnTo>
                    <a:pt x="2844046" y="0"/>
                  </a:lnTo>
                  <a:cubicBezTo>
                    <a:pt x="2948389" y="0"/>
                    <a:pt x="3032976" y="84587"/>
                    <a:pt x="3032976" y="188930"/>
                  </a:cubicBezTo>
                  <a:lnTo>
                    <a:pt x="3032976" y="944628"/>
                  </a:lnTo>
                  <a:cubicBezTo>
                    <a:pt x="3032976" y="1048971"/>
                    <a:pt x="2948389" y="1133558"/>
                    <a:pt x="2844046" y="1133558"/>
                  </a:cubicBezTo>
                  <a:lnTo>
                    <a:pt x="188930" y="1133558"/>
                  </a:lnTo>
                  <a:cubicBezTo>
                    <a:pt x="84587" y="1133558"/>
                    <a:pt x="0" y="1048971"/>
                    <a:pt x="0" y="944628"/>
                  </a:cubicBezTo>
                  <a:lnTo>
                    <a:pt x="0" y="18893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7256" tIns="116296" rIns="177256" bIns="116296" numCol="1" spcCol="1270" anchor="ctr" anchorCtr="0">
              <a:noAutofit/>
            </a:bodyPr>
            <a:lstStyle/>
            <a:p>
              <a:pPr algn="ctr" defTabSz="1422400" fontAlgn="base">
                <a:lnSpc>
                  <a:spcPct val="90000"/>
                </a:lnSpc>
                <a:spcBef>
                  <a:spcPct val="0"/>
                </a:spcBef>
                <a:spcAft>
                  <a:spcPct val="35000"/>
                </a:spcAft>
              </a:pPr>
              <a:r>
                <a:rPr lang="es-CL" sz="3600" dirty="0">
                  <a:solidFill>
                    <a:prstClr val="black">
                      <a:hueOff val="0"/>
                      <a:satOff val="0"/>
                      <a:lumOff val="0"/>
                      <a:alphaOff val="0"/>
                    </a:prstClr>
                  </a:solidFill>
                </a:rPr>
                <a:t>Requisitos formales</a:t>
              </a:r>
            </a:p>
          </p:txBody>
        </p:sp>
        <p:sp>
          <p:nvSpPr>
            <p:cNvPr id="8" name="Forma libre 7"/>
            <p:cNvSpPr/>
            <p:nvPr/>
          </p:nvSpPr>
          <p:spPr>
            <a:xfrm>
              <a:off x="3414841" y="3908961"/>
              <a:ext cx="5391960" cy="906847"/>
            </a:xfrm>
            <a:custGeom>
              <a:avLst/>
              <a:gdLst>
                <a:gd name="connsiteX0" fmla="*/ 151144 w 906846"/>
                <a:gd name="connsiteY0" fmla="*/ 0 h 5391959"/>
                <a:gd name="connsiteX1" fmla="*/ 755702 w 906846"/>
                <a:gd name="connsiteY1" fmla="*/ 0 h 5391959"/>
                <a:gd name="connsiteX2" fmla="*/ 906846 w 906846"/>
                <a:gd name="connsiteY2" fmla="*/ 151144 h 5391959"/>
                <a:gd name="connsiteX3" fmla="*/ 906846 w 906846"/>
                <a:gd name="connsiteY3" fmla="*/ 5391959 h 5391959"/>
                <a:gd name="connsiteX4" fmla="*/ 906846 w 906846"/>
                <a:gd name="connsiteY4" fmla="*/ 5391959 h 5391959"/>
                <a:gd name="connsiteX5" fmla="*/ 0 w 906846"/>
                <a:gd name="connsiteY5" fmla="*/ 5391959 h 5391959"/>
                <a:gd name="connsiteX6" fmla="*/ 0 w 906846"/>
                <a:gd name="connsiteY6" fmla="*/ 5391959 h 5391959"/>
                <a:gd name="connsiteX7" fmla="*/ 0 w 906846"/>
                <a:gd name="connsiteY7" fmla="*/ 151144 h 5391959"/>
                <a:gd name="connsiteX8" fmla="*/ 151144 w 906846"/>
                <a:gd name="connsiteY8" fmla="*/ 0 h 53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846" h="5391959">
                  <a:moveTo>
                    <a:pt x="906846" y="898680"/>
                  </a:moveTo>
                  <a:lnTo>
                    <a:pt x="906846" y="4493279"/>
                  </a:lnTo>
                  <a:cubicBezTo>
                    <a:pt x="906846" y="4989608"/>
                    <a:pt x="895465" y="5391956"/>
                    <a:pt x="881426" y="5391956"/>
                  </a:cubicBezTo>
                  <a:lnTo>
                    <a:pt x="0" y="5391956"/>
                  </a:lnTo>
                  <a:lnTo>
                    <a:pt x="0" y="5391956"/>
                  </a:lnTo>
                  <a:lnTo>
                    <a:pt x="0" y="3"/>
                  </a:lnTo>
                  <a:lnTo>
                    <a:pt x="0" y="3"/>
                  </a:lnTo>
                  <a:lnTo>
                    <a:pt x="881426" y="3"/>
                  </a:lnTo>
                  <a:cubicBezTo>
                    <a:pt x="895465" y="3"/>
                    <a:pt x="906846" y="402351"/>
                    <a:pt x="906846" y="898680"/>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7130" rIns="89989" bIns="67129" numCol="1" spcCol="1270" anchor="ctr" anchorCtr="0">
              <a:noAutofit/>
            </a:bodyPr>
            <a:lstStyle/>
            <a:p>
              <a:pPr marL="114300" lvl="1" indent="-114300"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rPr>
                <a:t>El empleador no podrá negarse a esta exigencia, salvo que indique que no está en condiciones económicas</a:t>
              </a:r>
            </a:p>
          </p:txBody>
        </p:sp>
        <p:sp>
          <p:nvSpPr>
            <p:cNvPr id="9" name="Forma libre 8"/>
            <p:cNvSpPr/>
            <p:nvPr/>
          </p:nvSpPr>
          <p:spPr>
            <a:xfrm>
              <a:off x="381865" y="3795605"/>
              <a:ext cx="3032976" cy="1133558"/>
            </a:xfrm>
            <a:custGeom>
              <a:avLst/>
              <a:gdLst>
                <a:gd name="connsiteX0" fmla="*/ 0 w 3032976"/>
                <a:gd name="connsiteY0" fmla="*/ 188930 h 1133558"/>
                <a:gd name="connsiteX1" fmla="*/ 188930 w 3032976"/>
                <a:gd name="connsiteY1" fmla="*/ 0 h 1133558"/>
                <a:gd name="connsiteX2" fmla="*/ 2844046 w 3032976"/>
                <a:gd name="connsiteY2" fmla="*/ 0 h 1133558"/>
                <a:gd name="connsiteX3" fmla="*/ 3032976 w 3032976"/>
                <a:gd name="connsiteY3" fmla="*/ 188930 h 1133558"/>
                <a:gd name="connsiteX4" fmla="*/ 3032976 w 3032976"/>
                <a:gd name="connsiteY4" fmla="*/ 944628 h 1133558"/>
                <a:gd name="connsiteX5" fmla="*/ 2844046 w 3032976"/>
                <a:gd name="connsiteY5" fmla="*/ 1133558 h 1133558"/>
                <a:gd name="connsiteX6" fmla="*/ 188930 w 3032976"/>
                <a:gd name="connsiteY6" fmla="*/ 1133558 h 1133558"/>
                <a:gd name="connsiteX7" fmla="*/ 0 w 3032976"/>
                <a:gd name="connsiteY7" fmla="*/ 944628 h 1133558"/>
                <a:gd name="connsiteX8" fmla="*/ 0 w 3032976"/>
                <a:gd name="connsiteY8" fmla="*/ 188930 h 113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1133558">
                  <a:moveTo>
                    <a:pt x="0" y="188930"/>
                  </a:moveTo>
                  <a:cubicBezTo>
                    <a:pt x="0" y="84587"/>
                    <a:pt x="84587" y="0"/>
                    <a:pt x="188930" y="0"/>
                  </a:cubicBezTo>
                  <a:lnTo>
                    <a:pt x="2844046" y="0"/>
                  </a:lnTo>
                  <a:cubicBezTo>
                    <a:pt x="2948389" y="0"/>
                    <a:pt x="3032976" y="84587"/>
                    <a:pt x="3032976" y="188930"/>
                  </a:cubicBezTo>
                  <a:lnTo>
                    <a:pt x="3032976" y="944628"/>
                  </a:lnTo>
                  <a:cubicBezTo>
                    <a:pt x="3032976" y="1048971"/>
                    <a:pt x="2948389" y="1133558"/>
                    <a:pt x="2844046" y="1133558"/>
                  </a:cubicBezTo>
                  <a:lnTo>
                    <a:pt x="188930" y="1133558"/>
                  </a:lnTo>
                  <a:cubicBezTo>
                    <a:pt x="84587" y="1133558"/>
                    <a:pt x="0" y="1048971"/>
                    <a:pt x="0" y="944628"/>
                  </a:cubicBezTo>
                  <a:lnTo>
                    <a:pt x="0" y="18893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7256" tIns="116296" rIns="177256" bIns="116296" numCol="1" spcCol="1270" anchor="ctr" anchorCtr="0">
              <a:noAutofit/>
            </a:bodyPr>
            <a:lstStyle/>
            <a:p>
              <a:pPr algn="ctr" defTabSz="1422400" fontAlgn="base">
                <a:lnSpc>
                  <a:spcPct val="90000"/>
                </a:lnSpc>
                <a:spcBef>
                  <a:spcPct val="0"/>
                </a:spcBef>
                <a:spcAft>
                  <a:spcPct val="35000"/>
                </a:spcAft>
              </a:pPr>
              <a:r>
                <a:rPr lang="es-CL" sz="3600" dirty="0">
                  <a:solidFill>
                    <a:prstClr val="black">
                      <a:hueOff val="0"/>
                      <a:satOff val="0"/>
                      <a:lumOff val="0"/>
                      <a:alphaOff val="0"/>
                    </a:prstClr>
                  </a:solidFill>
                </a:rPr>
                <a:t>Efectos y límite</a:t>
              </a:r>
            </a:p>
          </p:txBody>
        </p:sp>
        <p:sp>
          <p:nvSpPr>
            <p:cNvPr id="10" name="Forma libre 9"/>
            <p:cNvSpPr/>
            <p:nvPr/>
          </p:nvSpPr>
          <p:spPr>
            <a:xfrm>
              <a:off x="3414841" y="5099197"/>
              <a:ext cx="5391960" cy="906847"/>
            </a:xfrm>
            <a:custGeom>
              <a:avLst/>
              <a:gdLst>
                <a:gd name="connsiteX0" fmla="*/ 151144 w 906846"/>
                <a:gd name="connsiteY0" fmla="*/ 0 h 5391959"/>
                <a:gd name="connsiteX1" fmla="*/ 755702 w 906846"/>
                <a:gd name="connsiteY1" fmla="*/ 0 h 5391959"/>
                <a:gd name="connsiteX2" fmla="*/ 906846 w 906846"/>
                <a:gd name="connsiteY2" fmla="*/ 151144 h 5391959"/>
                <a:gd name="connsiteX3" fmla="*/ 906846 w 906846"/>
                <a:gd name="connsiteY3" fmla="*/ 5391959 h 5391959"/>
                <a:gd name="connsiteX4" fmla="*/ 906846 w 906846"/>
                <a:gd name="connsiteY4" fmla="*/ 5391959 h 5391959"/>
                <a:gd name="connsiteX5" fmla="*/ 0 w 906846"/>
                <a:gd name="connsiteY5" fmla="*/ 5391959 h 5391959"/>
                <a:gd name="connsiteX6" fmla="*/ 0 w 906846"/>
                <a:gd name="connsiteY6" fmla="*/ 5391959 h 5391959"/>
                <a:gd name="connsiteX7" fmla="*/ 0 w 906846"/>
                <a:gd name="connsiteY7" fmla="*/ 151144 h 5391959"/>
                <a:gd name="connsiteX8" fmla="*/ 151144 w 906846"/>
                <a:gd name="connsiteY8" fmla="*/ 0 h 53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846" h="5391959">
                  <a:moveTo>
                    <a:pt x="906846" y="898680"/>
                  </a:moveTo>
                  <a:lnTo>
                    <a:pt x="906846" y="4493279"/>
                  </a:lnTo>
                  <a:cubicBezTo>
                    <a:pt x="906846" y="4989608"/>
                    <a:pt x="895465" y="5391956"/>
                    <a:pt x="881426" y="5391956"/>
                  </a:cubicBezTo>
                  <a:lnTo>
                    <a:pt x="0" y="5391956"/>
                  </a:lnTo>
                  <a:lnTo>
                    <a:pt x="0" y="5391956"/>
                  </a:lnTo>
                  <a:lnTo>
                    <a:pt x="0" y="3"/>
                  </a:lnTo>
                  <a:lnTo>
                    <a:pt x="0" y="3"/>
                  </a:lnTo>
                  <a:lnTo>
                    <a:pt x="881426" y="3"/>
                  </a:lnTo>
                  <a:cubicBezTo>
                    <a:pt x="895465" y="3"/>
                    <a:pt x="906846" y="402351"/>
                    <a:pt x="906846" y="898680"/>
                  </a:cubicBez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7130" rIns="89989" bIns="67129" numCol="1" spcCol="1270" anchor="ctr" anchorCtr="0">
              <a:noAutofit/>
            </a:bodyPr>
            <a:lstStyle/>
            <a:p>
              <a:pPr marL="114300" lvl="1" indent="-114300" defTabSz="533400" fontAlgn="base">
                <a:lnSpc>
                  <a:spcPct val="90000"/>
                </a:lnSpc>
                <a:spcBef>
                  <a:spcPct val="0"/>
                </a:spcBef>
                <a:spcAft>
                  <a:spcPct val="15000"/>
                </a:spcAft>
                <a:buFontTx/>
                <a:buChar char="••"/>
              </a:pPr>
              <a:r>
                <a:rPr lang="es-CL" sz="1600" dirty="0">
                  <a:solidFill>
                    <a:prstClr val="black">
                      <a:hueOff val="0"/>
                      <a:satOff val="0"/>
                      <a:lumOff val="0"/>
                      <a:alphaOff val="0"/>
                    </a:prstClr>
                  </a:solidFill>
                </a:rPr>
                <a:t>dieciocho meses y se entenderá suscrito desde la fecha en que la comisión negociadora sindical comunique su decisión al empleador.</a:t>
              </a:r>
            </a:p>
          </p:txBody>
        </p:sp>
        <p:sp>
          <p:nvSpPr>
            <p:cNvPr id="11" name="Forma libre 10"/>
            <p:cNvSpPr/>
            <p:nvPr/>
          </p:nvSpPr>
          <p:spPr>
            <a:xfrm>
              <a:off x="381865" y="4985841"/>
              <a:ext cx="3032976" cy="1133558"/>
            </a:xfrm>
            <a:custGeom>
              <a:avLst/>
              <a:gdLst>
                <a:gd name="connsiteX0" fmla="*/ 0 w 3032976"/>
                <a:gd name="connsiteY0" fmla="*/ 188930 h 1133558"/>
                <a:gd name="connsiteX1" fmla="*/ 188930 w 3032976"/>
                <a:gd name="connsiteY1" fmla="*/ 0 h 1133558"/>
                <a:gd name="connsiteX2" fmla="*/ 2844046 w 3032976"/>
                <a:gd name="connsiteY2" fmla="*/ 0 h 1133558"/>
                <a:gd name="connsiteX3" fmla="*/ 3032976 w 3032976"/>
                <a:gd name="connsiteY3" fmla="*/ 188930 h 1133558"/>
                <a:gd name="connsiteX4" fmla="*/ 3032976 w 3032976"/>
                <a:gd name="connsiteY4" fmla="*/ 944628 h 1133558"/>
                <a:gd name="connsiteX5" fmla="*/ 2844046 w 3032976"/>
                <a:gd name="connsiteY5" fmla="*/ 1133558 h 1133558"/>
                <a:gd name="connsiteX6" fmla="*/ 188930 w 3032976"/>
                <a:gd name="connsiteY6" fmla="*/ 1133558 h 1133558"/>
                <a:gd name="connsiteX7" fmla="*/ 0 w 3032976"/>
                <a:gd name="connsiteY7" fmla="*/ 944628 h 1133558"/>
                <a:gd name="connsiteX8" fmla="*/ 0 w 3032976"/>
                <a:gd name="connsiteY8" fmla="*/ 188930 h 113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1133558">
                  <a:moveTo>
                    <a:pt x="0" y="188930"/>
                  </a:moveTo>
                  <a:cubicBezTo>
                    <a:pt x="0" y="84587"/>
                    <a:pt x="84587" y="0"/>
                    <a:pt x="188930" y="0"/>
                  </a:cubicBezTo>
                  <a:lnTo>
                    <a:pt x="2844046" y="0"/>
                  </a:lnTo>
                  <a:cubicBezTo>
                    <a:pt x="2948389" y="0"/>
                    <a:pt x="3032976" y="84587"/>
                    <a:pt x="3032976" y="188930"/>
                  </a:cubicBezTo>
                  <a:lnTo>
                    <a:pt x="3032976" y="944628"/>
                  </a:lnTo>
                  <a:cubicBezTo>
                    <a:pt x="3032976" y="1048971"/>
                    <a:pt x="2948389" y="1133558"/>
                    <a:pt x="2844046" y="1133558"/>
                  </a:cubicBezTo>
                  <a:lnTo>
                    <a:pt x="188930" y="1133558"/>
                  </a:lnTo>
                  <a:cubicBezTo>
                    <a:pt x="84587" y="1133558"/>
                    <a:pt x="0" y="1048971"/>
                    <a:pt x="0" y="944628"/>
                  </a:cubicBezTo>
                  <a:lnTo>
                    <a:pt x="0" y="18893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7256" tIns="116296" rIns="177256" bIns="116296" numCol="1" spcCol="1270" anchor="ctr" anchorCtr="0">
              <a:noAutofit/>
            </a:bodyPr>
            <a:lstStyle/>
            <a:p>
              <a:pPr algn="ctr" defTabSz="1422400" fontAlgn="base">
                <a:lnSpc>
                  <a:spcPct val="90000"/>
                </a:lnSpc>
                <a:spcBef>
                  <a:spcPct val="0"/>
                </a:spcBef>
                <a:spcAft>
                  <a:spcPct val="35000"/>
                </a:spcAft>
              </a:pPr>
              <a:r>
                <a:rPr lang="es-CL" sz="3600" dirty="0">
                  <a:solidFill>
                    <a:prstClr val="black">
                      <a:hueOff val="0"/>
                      <a:satOff val="0"/>
                      <a:lumOff val="0"/>
                      <a:alphaOff val="0"/>
                    </a:prstClr>
                  </a:solidFill>
                </a:rPr>
                <a:t>Duración del contrato. </a:t>
              </a:r>
            </a:p>
          </p:txBody>
        </p:sp>
      </p:grpSp>
      <p:sp>
        <p:nvSpPr>
          <p:cNvPr id="34" name="Text Box 2"/>
          <p:cNvSpPr txBox="1">
            <a:spLocks noChangeArrowheads="1"/>
          </p:cNvSpPr>
          <p:nvPr/>
        </p:nvSpPr>
        <p:spPr bwMode="auto">
          <a:xfrm>
            <a:off x="1919537" y="116633"/>
            <a:ext cx="7416824" cy="954107"/>
          </a:xfrm>
          <a:prstGeom prst="rect">
            <a:avLst/>
          </a:prstGeom>
          <a:noFill/>
          <a:ln w="9525">
            <a:noFill/>
            <a:miter lim="800000"/>
            <a:headEnd/>
            <a:tailEnd/>
          </a:ln>
        </p:spPr>
        <p:txBody>
          <a:bodyPr wrap="square">
            <a:spAutoFit/>
          </a:bodyPr>
          <a:lstStyle/>
          <a:p>
            <a:pPr algn="ctr" defTabSz="457200" fontAlgn="base">
              <a:spcBef>
                <a:spcPct val="50000"/>
              </a:spcBef>
              <a:spcAft>
                <a:spcPct val="0"/>
              </a:spcAft>
            </a:pPr>
            <a:r>
              <a:rPr lang="es-CL" sz="2800" b="1" dirty="0">
                <a:solidFill>
                  <a:prstClr val="black"/>
                </a:solidFill>
                <a:latin typeface="Arial" pitchFamily="34" charset="0"/>
                <a:ea typeface="ヒラギノ角ゴ Pro W3" charset="-128"/>
              </a:rPr>
              <a:t>Derecho a la suscripción del piso de la negociación. </a:t>
            </a:r>
            <a:r>
              <a:rPr lang="es-ES_tradnl" sz="2800" b="1" dirty="0">
                <a:solidFill>
                  <a:prstClr val="black"/>
                </a:solidFill>
                <a:latin typeface="Arial" pitchFamily="34" charset="0"/>
                <a:ea typeface="ヒラギノ角ゴ Pro W3" charset="-128"/>
              </a:rPr>
              <a:t>(342)</a:t>
            </a:r>
          </a:p>
        </p:txBody>
      </p:sp>
    </p:spTree>
    <p:extLst>
      <p:ext uri="{BB962C8B-B14F-4D97-AF65-F5344CB8AC3E}">
        <p14:creationId xmlns:p14="http://schemas.microsoft.com/office/powerpoint/2010/main" val="4202037574"/>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
          <p:cNvSpPr txBox="1">
            <a:spLocks noChangeArrowheads="1"/>
          </p:cNvSpPr>
          <p:nvPr/>
        </p:nvSpPr>
        <p:spPr bwMode="auto">
          <a:xfrm>
            <a:off x="1905865" y="1412776"/>
            <a:ext cx="8424936" cy="4154984"/>
          </a:xfrm>
          <a:prstGeom prst="rect">
            <a:avLst/>
          </a:prstGeom>
          <a:noFill/>
          <a:ln w="9525">
            <a:noFill/>
            <a:miter lim="800000"/>
            <a:headEnd/>
            <a:tailEnd/>
          </a:ln>
        </p:spPr>
        <p:txBody>
          <a:bodyPr wrap="square">
            <a:spAutoFit/>
          </a:bodyPr>
          <a:lstStyle/>
          <a:p>
            <a:pPr marL="363538" indent="-363538" algn="just" defTabSz="217488" fontAlgn="base">
              <a:spcBef>
                <a:spcPct val="50000"/>
              </a:spcBef>
              <a:spcAft>
                <a:spcPct val="0"/>
              </a:spcAft>
              <a:buFontTx/>
              <a:buChar char="•"/>
            </a:pPr>
            <a:r>
              <a:rPr lang="es-CL" sz="2400" dirty="0">
                <a:solidFill>
                  <a:prstClr val="black"/>
                </a:solidFill>
                <a:ea typeface="ヒラギノ角ゴ Pro W3" charset="-128"/>
              </a:rPr>
              <a:t>En las </a:t>
            </a:r>
            <a:r>
              <a:rPr lang="es-CL" sz="2400" b="1" u="sng" dirty="0">
                <a:solidFill>
                  <a:prstClr val="black"/>
                </a:solidFill>
                <a:ea typeface="ヒラギノ角ゴ Pro W3" charset="-128"/>
              </a:rPr>
              <a:t>micro y pequeñas empresas</a:t>
            </a:r>
            <a:r>
              <a:rPr lang="es-CL" sz="2400" dirty="0">
                <a:solidFill>
                  <a:prstClr val="black"/>
                </a:solidFill>
                <a:ea typeface="ヒラギノ角ゴ Pro W3" charset="-128"/>
              </a:rPr>
              <a:t>, cualquiera de las partes podrá solicitar a la Dirección del Trabajo que las convoque a la reunión de asistencia técnica para llevar a cabo el proceso de negociación colectiva. La misma regla se aplicará a las </a:t>
            </a:r>
            <a:r>
              <a:rPr lang="es-CL" sz="2400" b="1" u="sng" dirty="0">
                <a:solidFill>
                  <a:prstClr val="black"/>
                </a:solidFill>
                <a:ea typeface="ヒラギノ角ゴ Pro W3" charset="-128"/>
              </a:rPr>
              <a:t>empresas medianas cuando negocien por primera vez</a:t>
            </a:r>
            <a:r>
              <a:rPr lang="es-CL" sz="2400" dirty="0" smtClean="0">
                <a:solidFill>
                  <a:prstClr val="black"/>
                </a:solidFill>
                <a:ea typeface="ヒラギノ角ゴ Pro W3" charset="-128"/>
              </a:rPr>
              <a:t>.</a:t>
            </a:r>
          </a:p>
          <a:p>
            <a:pPr algn="just" defTabSz="217488" fontAlgn="base">
              <a:spcBef>
                <a:spcPct val="50000"/>
              </a:spcBef>
              <a:spcAft>
                <a:spcPct val="0"/>
              </a:spcAft>
            </a:pPr>
            <a:endParaRPr lang="es-CL" sz="2400" dirty="0">
              <a:solidFill>
                <a:prstClr val="black"/>
              </a:solidFill>
              <a:ea typeface="ヒラギノ角ゴ Pro W3" charset="-128"/>
            </a:endParaRPr>
          </a:p>
          <a:p>
            <a:pPr marL="363538" indent="-363538" algn="just" defTabSz="217488" fontAlgn="base">
              <a:spcBef>
                <a:spcPct val="50000"/>
              </a:spcBef>
              <a:spcAft>
                <a:spcPct val="0"/>
              </a:spcAft>
              <a:buFontTx/>
              <a:buChar char="•"/>
            </a:pPr>
            <a:r>
              <a:rPr lang="es-CL" sz="2400" dirty="0">
                <a:solidFill>
                  <a:prstClr val="black"/>
                </a:solidFill>
                <a:ea typeface="ヒラギノ角ゴ Pro W3" charset="-128"/>
              </a:rPr>
              <a:t>En esta oportunidad la Dirección del Trabajo informará a las partes sobre el procedimiento, los plazos, los derechos y las obligaciones derivados de la negociación. La asistencia a esta reunión será obligatoria para ambas partes.</a:t>
            </a:r>
            <a:endParaRPr lang="es-ES_tradnl" sz="2400" dirty="0">
              <a:solidFill>
                <a:prstClr val="black"/>
              </a:solidFill>
              <a:ea typeface="ヒラギノ角ゴ Pro W3" charset="-128"/>
            </a:endParaRPr>
          </a:p>
        </p:txBody>
      </p:sp>
      <p:sp>
        <p:nvSpPr>
          <p:cNvPr id="34" name="Text Box 2"/>
          <p:cNvSpPr txBox="1">
            <a:spLocks noChangeArrowheads="1"/>
          </p:cNvSpPr>
          <p:nvPr/>
        </p:nvSpPr>
        <p:spPr bwMode="auto">
          <a:xfrm>
            <a:off x="1919537" y="116633"/>
            <a:ext cx="7416824" cy="954107"/>
          </a:xfrm>
          <a:prstGeom prst="rect">
            <a:avLst/>
          </a:prstGeom>
          <a:noFill/>
          <a:ln w="9525">
            <a:noFill/>
            <a:miter lim="800000"/>
            <a:headEnd/>
            <a:tailEnd/>
          </a:ln>
        </p:spPr>
        <p:txBody>
          <a:bodyPr wrap="square">
            <a:spAutoFit/>
          </a:bodyPr>
          <a:lstStyle/>
          <a:p>
            <a:pPr algn="ctr" defTabSz="457200" fontAlgn="base">
              <a:spcBef>
                <a:spcPct val="50000"/>
              </a:spcBef>
              <a:spcAft>
                <a:spcPct val="0"/>
              </a:spcAft>
            </a:pPr>
            <a:r>
              <a:rPr lang="es-CL" sz="2800" b="1" dirty="0">
                <a:solidFill>
                  <a:prstClr val="black"/>
                </a:solidFill>
                <a:latin typeface="Arial" pitchFamily="34" charset="0"/>
                <a:ea typeface="ヒラギノ角ゴ Pro W3" charset="-128"/>
              </a:rPr>
              <a:t>Derecho a solicitar reunión de asistencia técnica. </a:t>
            </a:r>
            <a:r>
              <a:rPr lang="es-ES_tradnl" sz="2800" b="1" dirty="0">
                <a:solidFill>
                  <a:prstClr val="black"/>
                </a:solidFill>
                <a:latin typeface="Arial" pitchFamily="34" charset="0"/>
                <a:ea typeface="ヒラギノ角ゴ Pro W3" charset="-128"/>
              </a:rPr>
              <a:t>(Art. 343)</a:t>
            </a:r>
          </a:p>
        </p:txBody>
      </p:sp>
    </p:spTree>
    <p:extLst>
      <p:ext uri="{BB962C8B-B14F-4D97-AF65-F5344CB8AC3E}">
        <p14:creationId xmlns:p14="http://schemas.microsoft.com/office/powerpoint/2010/main" val="1678486841"/>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
          <p:cNvSpPr txBox="1">
            <a:spLocks noChangeArrowheads="1"/>
          </p:cNvSpPr>
          <p:nvPr/>
        </p:nvSpPr>
        <p:spPr bwMode="auto">
          <a:xfrm>
            <a:off x="1933161" y="2514600"/>
            <a:ext cx="8424936" cy="15696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63538" indent="-363538" algn="just" defTabSz="217488" fontAlgn="base">
              <a:spcBef>
                <a:spcPct val="50000"/>
              </a:spcBef>
              <a:spcAft>
                <a:spcPct val="0"/>
              </a:spcAft>
              <a:buFontTx/>
              <a:buChar char="•"/>
            </a:pPr>
            <a:r>
              <a:rPr lang="es-CL" sz="2400" dirty="0">
                <a:solidFill>
                  <a:prstClr val="black"/>
                </a:solidFill>
                <a:ea typeface="ヒラギノ角ゴ Pro W3" charset="-128"/>
              </a:rPr>
              <a:t>Una vez vencido el plazo de respuesta del empleador, y durante todo el proceso de negociación colectiva, las partes podrán solicitar, de común acuerdo, la mediación de la Dirección del Trabajo.</a:t>
            </a:r>
          </a:p>
        </p:txBody>
      </p:sp>
      <p:sp>
        <p:nvSpPr>
          <p:cNvPr id="34" name="Text Box 2"/>
          <p:cNvSpPr txBox="1">
            <a:spLocks noChangeArrowheads="1"/>
          </p:cNvSpPr>
          <p:nvPr/>
        </p:nvSpPr>
        <p:spPr bwMode="auto">
          <a:xfrm>
            <a:off x="2430393" y="1202423"/>
            <a:ext cx="7416824" cy="523220"/>
          </a:xfrm>
          <a:prstGeom prst="rect">
            <a:avLst/>
          </a:prstGeom>
          <a:noFill/>
          <a:ln w="9525">
            <a:noFill/>
            <a:miter lim="800000"/>
            <a:headEnd/>
            <a:tailEnd/>
          </a:ln>
        </p:spPr>
        <p:txBody>
          <a:bodyPr wrap="square">
            <a:spAutoFit/>
          </a:bodyPr>
          <a:lstStyle/>
          <a:p>
            <a:pPr algn="ctr" defTabSz="457200" fontAlgn="base">
              <a:spcBef>
                <a:spcPct val="50000"/>
              </a:spcBef>
              <a:spcAft>
                <a:spcPct val="0"/>
              </a:spcAft>
            </a:pPr>
            <a:r>
              <a:rPr lang="es-CL" sz="2800" b="1" dirty="0">
                <a:solidFill>
                  <a:prstClr val="black"/>
                </a:solidFill>
                <a:latin typeface="Arial" pitchFamily="34" charset="0"/>
                <a:ea typeface="ヒラギノ角ゴ Pro W3" charset="-128"/>
              </a:rPr>
              <a:t>Mediación voluntaria. (Artículo 344) </a:t>
            </a:r>
            <a:endParaRPr lang="es-ES_tradnl" sz="2800" b="1" dirty="0">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4265998286"/>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
          <p:cNvSpPr txBox="1">
            <a:spLocks noChangeArrowheads="1"/>
          </p:cNvSpPr>
          <p:nvPr/>
        </p:nvSpPr>
        <p:spPr bwMode="auto">
          <a:xfrm>
            <a:off x="1905865" y="1412776"/>
            <a:ext cx="8424936" cy="5170646"/>
          </a:xfrm>
          <a:prstGeom prst="rect">
            <a:avLst/>
          </a:prstGeom>
          <a:noFill/>
          <a:ln w="9525">
            <a:noFill/>
            <a:miter lim="800000"/>
            <a:headEnd/>
            <a:tailEnd/>
          </a:ln>
        </p:spPr>
        <p:txBody>
          <a:bodyPr wrap="square">
            <a:spAutoFit/>
          </a:bodyPr>
          <a:lstStyle/>
          <a:p>
            <a:pPr marL="363538" indent="-363538" algn="just" defTabSz="217488" fontAlgn="base">
              <a:spcBef>
                <a:spcPct val="50000"/>
              </a:spcBef>
              <a:spcAft>
                <a:spcPct val="0"/>
              </a:spcAft>
              <a:buFontTx/>
              <a:buChar char="•"/>
            </a:pPr>
            <a:r>
              <a:rPr lang="es-CL" sz="2000" dirty="0">
                <a:solidFill>
                  <a:prstClr val="black"/>
                </a:solidFill>
                <a:ea typeface="ヒラギノ角ゴ Pro W3" charset="-128"/>
              </a:rPr>
              <a:t>El empleador, con a lo menos dos días de anticipación al inicio del período en que se puede hacer efectiva la votación de la huelga, </a:t>
            </a:r>
            <a:r>
              <a:rPr lang="es-CL" sz="2000" u="sng" dirty="0">
                <a:solidFill>
                  <a:prstClr val="black"/>
                </a:solidFill>
                <a:ea typeface="ヒラギノ角ゴ Pro W3" charset="-128"/>
              </a:rPr>
              <a:t>podrá presentar </a:t>
            </a:r>
            <a:r>
              <a:rPr lang="es-CL" sz="2000" dirty="0">
                <a:solidFill>
                  <a:prstClr val="black"/>
                </a:solidFill>
                <a:ea typeface="ヒラギノ角ゴ Pro W3" charset="-128"/>
              </a:rPr>
              <a:t>a la comisión negociadora sindical una propuesta formal de contrato colectivo denominada “última oferta”.</a:t>
            </a:r>
          </a:p>
          <a:p>
            <a:pPr marL="363538" indent="-363538" algn="just" defTabSz="217488" fontAlgn="base">
              <a:spcBef>
                <a:spcPct val="50000"/>
              </a:spcBef>
              <a:spcAft>
                <a:spcPct val="0"/>
              </a:spcAft>
              <a:buFontTx/>
              <a:buChar char="•"/>
            </a:pPr>
            <a:r>
              <a:rPr lang="es-CL" sz="2000" dirty="0">
                <a:solidFill>
                  <a:prstClr val="black"/>
                </a:solidFill>
                <a:ea typeface="ヒラギノ角ゴ Pro W3" charset="-128"/>
              </a:rPr>
              <a:t>Esta propuesta deberá estar contenida en un documento suscrito por la comisión negociadora de la empresa. En la micro y pequeña empresa bastará que la última oferta sea firmada por uno de los miembros de la comisión negociadora de la empresa.</a:t>
            </a:r>
          </a:p>
          <a:p>
            <a:pPr marL="363538" indent="-363538" algn="just" defTabSz="217488" fontAlgn="base">
              <a:spcBef>
                <a:spcPct val="50000"/>
              </a:spcBef>
              <a:spcAft>
                <a:spcPct val="0"/>
              </a:spcAft>
              <a:buFontTx/>
              <a:buChar char="•"/>
            </a:pPr>
            <a:r>
              <a:rPr lang="es-CL" sz="2000" dirty="0">
                <a:solidFill>
                  <a:prstClr val="black"/>
                </a:solidFill>
                <a:ea typeface="ヒラギノ角ゴ Pro W3" charset="-128"/>
              </a:rPr>
              <a:t>A falta de última oferta, aquella estará constituida por la propuesta formal más próxima al vencimiento del plazo señalado en el inciso anterior. De no existir propuestas formales, se tendrá por última oferta la respuesta del empleador.</a:t>
            </a:r>
          </a:p>
          <a:p>
            <a:pPr marL="363538" indent="-363538" algn="just" defTabSz="217488" fontAlgn="base">
              <a:spcBef>
                <a:spcPct val="50000"/>
              </a:spcBef>
              <a:spcAft>
                <a:spcPct val="0"/>
              </a:spcAft>
              <a:buFontTx/>
              <a:buChar char="•"/>
            </a:pPr>
            <a:r>
              <a:rPr lang="es-CL" sz="2000" dirty="0">
                <a:solidFill>
                  <a:prstClr val="black"/>
                </a:solidFill>
                <a:ea typeface="ヒラギノ角ゴ Pro W3" charset="-128"/>
              </a:rPr>
              <a:t>La última oferta </a:t>
            </a:r>
            <a:r>
              <a:rPr lang="es-CL" sz="2000" u="sng" dirty="0">
                <a:solidFill>
                  <a:prstClr val="black"/>
                </a:solidFill>
                <a:ea typeface="ヒラギノ角ゴ Pro W3" charset="-128"/>
              </a:rPr>
              <a:t>podrá ser informada </a:t>
            </a:r>
            <a:r>
              <a:rPr lang="es-CL" sz="2000" dirty="0">
                <a:solidFill>
                  <a:prstClr val="black"/>
                </a:solidFill>
                <a:ea typeface="ヒラギノ角ゴ Pro W3" charset="-128"/>
              </a:rPr>
              <a:t>por el empleador por escrito a todos los trabajadores involucrados en la negociación a través de mecanismos generales de comunicación</a:t>
            </a:r>
          </a:p>
        </p:txBody>
      </p:sp>
      <p:sp>
        <p:nvSpPr>
          <p:cNvPr id="34" name="Text Box 2"/>
          <p:cNvSpPr txBox="1">
            <a:spLocks noChangeArrowheads="1"/>
          </p:cNvSpPr>
          <p:nvPr/>
        </p:nvSpPr>
        <p:spPr bwMode="auto">
          <a:xfrm>
            <a:off x="2409921" y="639852"/>
            <a:ext cx="7416824" cy="523220"/>
          </a:xfrm>
          <a:prstGeom prst="rect">
            <a:avLst/>
          </a:prstGeom>
          <a:noFill/>
          <a:ln w="9525">
            <a:noFill/>
            <a:miter lim="800000"/>
            <a:headEnd/>
            <a:tailEnd/>
          </a:ln>
        </p:spPr>
        <p:txBody>
          <a:bodyPr wrap="square">
            <a:spAutoFit/>
          </a:bodyPr>
          <a:lstStyle/>
          <a:p>
            <a:pPr algn="ctr" defTabSz="457200" fontAlgn="base">
              <a:spcBef>
                <a:spcPct val="50000"/>
              </a:spcBef>
              <a:spcAft>
                <a:spcPct val="0"/>
              </a:spcAft>
            </a:pPr>
            <a:r>
              <a:rPr lang="es-CL" sz="2800" b="1" dirty="0">
                <a:solidFill>
                  <a:prstClr val="black"/>
                </a:solidFill>
                <a:latin typeface="Arial" pitchFamily="34" charset="0"/>
                <a:ea typeface="ヒラギノ角ゴ Pro W3" charset="-128"/>
              </a:rPr>
              <a:t>Última oferta del empleador. (Artículo 346) </a:t>
            </a:r>
            <a:endParaRPr lang="es-ES_tradnl" sz="2800" b="1" dirty="0">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1602504397"/>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9567" y="361279"/>
            <a:ext cx="8164513" cy="1143000"/>
          </a:xfrm>
        </p:spPr>
        <p:txBody>
          <a:bodyPr/>
          <a:lstStyle/>
          <a:p>
            <a:pPr algn="ctr"/>
            <a:r>
              <a:rPr lang="es-CL" b="1" dirty="0" smtClean="0">
                <a:solidFill>
                  <a:schemeClr val="tx1"/>
                </a:solidFill>
              </a:rPr>
              <a:t>Convocatoria votación de la Huelga </a:t>
            </a:r>
            <a:br>
              <a:rPr lang="es-CL" b="1" dirty="0" smtClean="0">
                <a:solidFill>
                  <a:schemeClr val="tx1"/>
                </a:solidFill>
              </a:rPr>
            </a:br>
            <a:r>
              <a:rPr lang="es-CL" b="1" dirty="0" smtClean="0">
                <a:solidFill>
                  <a:schemeClr val="tx1"/>
                </a:solidFill>
              </a:rPr>
              <a:t>(art. 347)</a:t>
            </a:r>
            <a:endParaRPr lang="es-CL" b="1" dirty="0">
              <a:solidFill>
                <a:schemeClr val="tx1"/>
              </a:solidFill>
            </a:endParaRPr>
          </a:p>
        </p:txBody>
      </p:sp>
      <p:sp>
        <p:nvSpPr>
          <p:cNvPr id="3" name="Marcador de contenido 2"/>
          <p:cNvSpPr>
            <a:spLocks noGrp="1"/>
          </p:cNvSpPr>
          <p:nvPr>
            <p:ph idx="1"/>
          </p:nvPr>
        </p:nvSpPr>
        <p:spPr/>
        <p:txBody>
          <a:bodyPr/>
          <a:lstStyle/>
          <a:p>
            <a:pPr marL="0" indent="0">
              <a:buNone/>
            </a:pPr>
            <a:endParaRPr lang="es-CL" dirty="0">
              <a:solidFill>
                <a:schemeClr val="tx1"/>
              </a:solidFill>
            </a:endParaRPr>
          </a:p>
          <a:p>
            <a:pPr marL="0" indent="0">
              <a:buNone/>
            </a:pPr>
            <a:endParaRPr lang="es-CL" dirty="0" smtClean="0">
              <a:solidFill>
                <a:schemeClr val="tx1"/>
              </a:solidFill>
            </a:endParaRPr>
          </a:p>
          <a:p>
            <a:pPr marL="0" indent="0">
              <a:buNone/>
            </a:pPr>
            <a:endParaRPr lang="es-CL" dirty="0">
              <a:solidFill>
                <a:schemeClr val="tx1"/>
              </a:solidFill>
            </a:endParaRPr>
          </a:p>
          <a:p>
            <a:pPr marL="0" indent="0">
              <a:buNone/>
            </a:pPr>
            <a:r>
              <a:rPr lang="es-CL" dirty="0" smtClean="0">
                <a:solidFill>
                  <a:schemeClr val="tx1"/>
                </a:solidFill>
              </a:rPr>
              <a:t>                                                                    5 días de anticipación. </a:t>
            </a:r>
            <a:endParaRPr lang="es-CL" dirty="0">
              <a:solidFill>
                <a:schemeClr val="tx1"/>
              </a:solidFill>
            </a:endParaRPr>
          </a:p>
        </p:txBody>
      </p:sp>
      <p:sp>
        <p:nvSpPr>
          <p:cNvPr id="4" name="Flecha derecha 3"/>
          <p:cNvSpPr/>
          <p:nvPr/>
        </p:nvSpPr>
        <p:spPr>
          <a:xfrm>
            <a:off x="2063552" y="2286000"/>
            <a:ext cx="2016224" cy="100811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5" name="Rectángulo 4"/>
          <p:cNvSpPr/>
          <p:nvPr/>
        </p:nvSpPr>
        <p:spPr>
          <a:xfrm>
            <a:off x="3071664" y="4221088"/>
            <a:ext cx="5184576" cy="13681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s-CL" dirty="0">
                <a:solidFill>
                  <a:prstClr val="black"/>
                </a:solidFill>
              </a:rPr>
              <a:t>Si la votación no se hubiese llevado a efectos por causas ajenas al sindicato, este tendrá un plazo de 5 días adicionales para realizarla.</a:t>
            </a:r>
          </a:p>
        </p:txBody>
      </p:sp>
    </p:spTree>
    <p:extLst>
      <p:ext uri="{BB962C8B-B14F-4D97-AF65-F5344CB8AC3E}">
        <p14:creationId xmlns:p14="http://schemas.microsoft.com/office/powerpoint/2010/main" val="1665530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351584" y="1201270"/>
            <a:ext cx="7776864" cy="5502275"/>
          </a:xfrm>
          <a:prstGeom prst="rect">
            <a:avLst/>
          </a:prstGeom>
          <a:noFill/>
          <a:ln w="9525">
            <a:noFill/>
            <a:miter lim="800000"/>
            <a:headEnd/>
            <a:tailEnd/>
          </a:ln>
        </p:spPr>
        <p:txBody>
          <a:bodyPr/>
          <a:lstStyle/>
          <a:p>
            <a:pPr algn="just" defTabSz="457200" fontAlgn="base">
              <a:lnSpc>
                <a:spcPct val="90000"/>
              </a:lnSpc>
              <a:spcBef>
                <a:spcPct val="20000"/>
              </a:spcBef>
              <a:spcAft>
                <a:spcPct val="0"/>
              </a:spcAft>
              <a:defRPr/>
            </a:pPr>
            <a:r>
              <a:rPr lang="es-ES_tradnl" sz="2400" dirty="0">
                <a:solidFill>
                  <a:srgbClr val="002060"/>
                </a:solidFill>
                <a:ea typeface="ヒラギノ角ゴ Pro W3" charset="-128"/>
              </a:rPr>
              <a:t>Los trabajadores de una empresa que estén afiliados a un sindicato interempresa o de trabajadores eventuales o transitorios, elegirán uno o mas delegados sindicales de acuerdo a lo siguiente:</a:t>
            </a:r>
          </a:p>
          <a:p>
            <a:pPr algn="just" defTabSz="457200" fontAlgn="base">
              <a:lnSpc>
                <a:spcPct val="90000"/>
              </a:lnSpc>
              <a:spcBef>
                <a:spcPct val="20000"/>
              </a:spcBef>
              <a:spcAft>
                <a:spcPct val="0"/>
              </a:spcAft>
              <a:defRPr/>
            </a:pPr>
            <a:endParaRPr lang="es-ES_tradnl" sz="2400" dirty="0">
              <a:solidFill>
                <a:srgbClr val="002060"/>
              </a:solidFill>
              <a:ea typeface="ヒラギノ角ゴ Pro W3" charset="-128"/>
            </a:endParaRPr>
          </a:p>
          <a:p>
            <a:pPr marL="514350" indent="-514350" algn="just" defTabSz="457200" fontAlgn="base">
              <a:lnSpc>
                <a:spcPct val="90000"/>
              </a:lnSpc>
              <a:spcBef>
                <a:spcPct val="20000"/>
              </a:spcBef>
              <a:spcAft>
                <a:spcPct val="0"/>
              </a:spcAft>
              <a:buFontTx/>
              <a:buAutoNum type="alphaLcParenR"/>
              <a:defRPr/>
            </a:pPr>
            <a:r>
              <a:rPr lang="es-ES_tradnl" sz="2400" dirty="0">
                <a:solidFill>
                  <a:srgbClr val="FF0000"/>
                </a:solidFill>
                <a:ea typeface="ヒラギノ角ゴ Pro W3" charset="-128"/>
              </a:rPr>
              <a:t>8 a 50 Trabajadores: 1 delegado sindical.</a:t>
            </a:r>
          </a:p>
          <a:p>
            <a:pPr marL="514350" indent="-514350" algn="just" defTabSz="457200" fontAlgn="base">
              <a:lnSpc>
                <a:spcPct val="90000"/>
              </a:lnSpc>
              <a:spcBef>
                <a:spcPct val="20000"/>
              </a:spcBef>
              <a:spcAft>
                <a:spcPct val="0"/>
              </a:spcAft>
              <a:buFontTx/>
              <a:buAutoNum type="alphaLcParenR"/>
              <a:defRPr/>
            </a:pPr>
            <a:r>
              <a:rPr lang="es-ES_tradnl" sz="2400" dirty="0">
                <a:solidFill>
                  <a:srgbClr val="FF0000"/>
                </a:solidFill>
                <a:ea typeface="ヒラギノ角ゴ Pro W3" charset="-128"/>
              </a:rPr>
              <a:t>51 a 75 Trabajadores: 2 delegado sindicales.</a:t>
            </a:r>
          </a:p>
          <a:p>
            <a:pPr marL="514350" indent="-514350" algn="just" defTabSz="457200" fontAlgn="base">
              <a:lnSpc>
                <a:spcPct val="90000"/>
              </a:lnSpc>
              <a:spcBef>
                <a:spcPct val="20000"/>
              </a:spcBef>
              <a:spcAft>
                <a:spcPct val="0"/>
              </a:spcAft>
              <a:buFontTx/>
              <a:buAutoNum type="alphaLcParenR"/>
              <a:defRPr/>
            </a:pPr>
            <a:r>
              <a:rPr lang="es-ES_tradnl" sz="2400" dirty="0">
                <a:solidFill>
                  <a:srgbClr val="FF0000"/>
                </a:solidFill>
                <a:ea typeface="ヒラギノ角ゴ Pro W3" charset="-128"/>
              </a:rPr>
              <a:t>76 o mas trabajadores: 3 delegados sindicales.</a:t>
            </a:r>
          </a:p>
          <a:p>
            <a:pPr algn="just" defTabSz="457200" fontAlgn="base">
              <a:lnSpc>
                <a:spcPct val="90000"/>
              </a:lnSpc>
              <a:spcBef>
                <a:spcPct val="20000"/>
              </a:spcBef>
              <a:spcAft>
                <a:spcPct val="0"/>
              </a:spcAft>
              <a:defRPr/>
            </a:pPr>
            <a:endParaRPr lang="es-ES_tradnl" sz="2400" dirty="0">
              <a:solidFill>
                <a:srgbClr val="002060"/>
              </a:solidFill>
              <a:ea typeface="ヒラギノ角ゴ Pro W3" charset="-128"/>
            </a:endParaRPr>
          </a:p>
          <a:p>
            <a:pPr algn="just" defTabSz="457200" fontAlgn="base">
              <a:lnSpc>
                <a:spcPct val="90000"/>
              </a:lnSpc>
              <a:spcBef>
                <a:spcPct val="20000"/>
              </a:spcBef>
              <a:spcAft>
                <a:spcPct val="0"/>
              </a:spcAft>
              <a:defRPr/>
            </a:pPr>
            <a:r>
              <a:rPr lang="es-ES_tradnl" sz="2400" dirty="0">
                <a:solidFill>
                  <a:srgbClr val="002060"/>
                </a:solidFill>
                <a:ea typeface="ヒラギノ角ゴ Pro W3" charset="-128"/>
              </a:rPr>
              <a:t>Si entre los trabajadores de la empresa se hubieren elegido uno o mas directores sindicales, estos cargos se rebajarán en igual proporción del número total de delegados sindicales que corresponda elegir en la respectiva empresa.</a:t>
            </a:r>
          </a:p>
        </p:txBody>
      </p:sp>
      <p:sp>
        <p:nvSpPr>
          <p:cNvPr id="60419" name="Rectangle 3"/>
          <p:cNvSpPr>
            <a:spLocks noChangeArrowheads="1"/>
          </p:cNvSpPr>
          <p:nvPr/>
        </p:nvSpPr>
        <p:spPr bwMode="auto">
          <a:xfrm>
            <a:off x="1981200" y="152400"/>
            <a:ext cx="7467600" cy="9017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600" b="1" dirty="0">
                <a:solidFill>
                  <a:srgbClr val="002060"/>
                </a:solidFill>
                <a:ea typeface="ヒラギノ角ゴ Pro W3" charset="-128"/>
              </a:rPr>
              <a:t>3. Elección de delegados sindicales (art 229)</a:t>
            </a:r>
            <a:endParaRPr lang="es-ES_tradnl" sz="4400" dirty="0">
              <a:solidFill>
                <a:srgbClr val="002060"/>
              </a:solidFill>
              <a:ea typeface="ヒラギノ角ゴ Pro W3" charset="-128"/>
            </a:endParaRPr>
          </a:p>
        </p:txBody>
      </p:sp>
    </p:spTree>
    <p:extLst>
      <p:ext uri="{BB962C8B-B14F-4D97-AF65-F5344CB8AC3E}">
        <p14:creationId xmlns:p14="http://schemas.microsoft.com/office/powerpoint/2010/main" val="2968199909"/>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reeform 1"/>
          <p:cNvSpPr>
            <a:spLocks noChangeArrowheads="1"/>
          </p:cNvSpPr>
          <p:nvPr/>
        </p:nvSpPr>
        <p:spPr bwMode="auto">
          <a:xfrm>
            <a:off x="2819400" y="6000750"/>
            <a:ext cx="6705600" cy="1588"/>
          </a:xfrm>
          <a:custGeom>
            <a:avLst/>
            <a:gdLst/>
            <a:ahLst/>
            <a:cxnLst>
              <a:cxn ang="0">
                <a:pos x="0" y="0"/>
              </a:cxn>
              <a:cxn ang="0">
                <a:pos x="18627" y="0"/>
              </a:cxn>
            </a:cxnLst>
            <a:rect l="0" t="0" r="r" b="b"/>
            <a:pathLst>
              <a:path w="18628" h="1">
                <a:moveTo>
                  <a:pt x="0" y="0"/>
                </a:moveTo>
                <a:lnTo>
                  <a:pt x="18627" y="0"/>
                </a:lnTo>
              </a:path>
            </a:pathLst>
          </a:custGeom>
          <a:no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794" name="Rectangle 2"/>
          <p:cNvSpPr>
            <a:spLocks noChangeArrowheads="1"/>
          </p:cNvSpPr>
          <p:nvPr/>
        </p:nvSpPr>
        <p:spPr bwMode="auto">
          <a:xfrm>
            <a:off x="3224214" y="236539"/>
            <a:ext cx="6230937" cy="661889"/>
          </a:xfrm>
          <a:prstGeom prst="rect">
            <a:avLst/>
          </a:prstGeom>
          <a:noFill/>
          <a:ln w="28440">
            <a:solidFill>
              <a:srgbClr val="000000"/>
            </a:solidFill>
            <a:miter lim="800000"/>
            <a:headEnd/>
            <a:tailEnd/>
          </a:ln>
          <a:effectLst/>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prstClr val="black"/>
                </a:solidFill>
                <a:latin typeface="Arial" charset="0"/>
                <a:ea typeface="ヒラギノ角ゴ Pro W3" charset="-128"/>
              </a:rPr>
              <a:t>OPORTUNIDAD VOTACION ULTIMA OFERTA O HUELGA Art. 348</a:t>
            </a:r>
          </a:p>
        </p:txBody>
      </p:sp>
      <p:sp>
        <p:nvSpPr>
          <p:cNvPr id="33795" name="Rectangle 3"/>
          <p:cNvSpPr>
            <a:spLocks noChangeArrowheads="1"/>
          </p:cNvSpPr>
          <p:nvPr/>
        </p:nvSpPr>
        <p:spPr bwMode="auto">
          <a:xfrm>
            <a:off x="8202613" y="5080000"/>
            <a:ext cx="901700" cy="287338"/>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99"/>
                </a:solidFill>
                <a:latin typeface="Arial" charset="0"/>
                <a:ea typeface="ヒラギノ角ゴ Pro W3" charset="-128"/>
              </a:rPr>
              <a:t>45 DIAS </a:t>
            </a:r>
          </a:p>
        </p:txBody>
      </p:sp>
      <p:sp>
        <p:nvSpPr>
          <p:cNvPr id="33796" name="Freeform 4"/>
          <p:cNvSpPr>
            <a:spLocks noChangeArrowheads="1"/>
          </p:cNvSpPr>
          <p:nvPr/>
        </p:nvSpPr>
        <p:spPr bwMode="auto">
          <a:xfrm>
            <a:off x="3657600" y="5876925"/>
            <a:ext cx="1588" cy="381000"/>
          </a:xfrm>
          <a:custGeom>
            <a:avLst/>
            <a:gdLst/>
            <a:ahLst/>
            <a:cxnLst>
              <a:cxn ang="0">
                <a:pos x="0" y="0"/>
              </a:cxn>
              <a:cxn ang="0">
                <a:pos x="0" y="1058"/>
              </a:cxn>
            </a:cxnLst>
            <a:rect l="0" t="0" r="r" b="b"/>
            <a:pathLst>
              <a:path w="1" h="1059">
                <a:moveTo>
                  <a:pt x="0" y="0"/>
                </a:moveTo>
                <a:lnTo>
                  <a:pt x="0" y="1058"/>
                </a:lnTo>
              </a:path>
            </a:pathLst>
          </a:custGeom>
          <a:noFill/>
          <a:ln w="2556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797" name="Rectangle 5"/>
          <p:cNvSpPr>
            <a:spLocks noChangeArrowheads="1"/>
          </p:cNvSpPr>
          <p:nvPr/>
        </p:nvSpPr>
        <p:spPr bwMode="auto">
          <a:xfrm>
            <a:off x="2514600" y="4648200"/>
            <a:ext cx="2065338" cy="953700"/>
          </a:xfrm>
          <a:prstGeom prst="rect">
            <a:avLst/>
          </a:prstGeom>
          <a:solidFill>
            <a:schemeClr val="accent1">
              <a:lumMod val="75000"/>
            </a:schemeClr>
          </a:solidFill>
          <a:ln w="9525">
            <a:noFill/>
            <a:round/>
            <a:headEnd/>
            <a:tailEnd/>
          </a:ln>
          <a:effectLst/>
        </p:spPr>
        <p:txBody>
          <a:bodyPr lIns="90360" tIns="44280" rIns="90360" bIns="4428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91FFFF"/>
                </a:solidFill>
                <a:latin typeface="Comic Sans MS" pitchFamily="64" charset="0"/>
                <a:ea typeface="ヒラギノ角ゴ Pro W3" charset="-128"/>
              </a:rPr>
              <a:t>FECHA PRESENTACION PROYECTO</a:t>
            </a:r>
          </a:p>
        </p:txBody>
      </p:sp>
      <p:sp>
        <p:nvSpPr>
          <p:cNvPr id="33798" name="AutoShape 6"/>
          <p:cNvSpPr>
            <a:spLocks/>
          </p:cNvSpPr>
          <p:nvPr/>
        </p:nvSpPr>
        <p:spPr bwMode="auto">
          <a:xfrm rot="10800000">
            <a:off x="3860800" y="5475289"/>
            <a:ext cx="11328400" cy="790575"/>
          </a:xfrm>
          <a:custGeom>
            <a:avLst/>
            <a:gdLst>
              <a:gd name="G0" fmla="sin 10800 0"/>
              <a:gd name="G1" fmla="+- G0 10800 0"/>
              <a:gd name="G2" fmla="cos 10800 0"/>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10799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600" y="10800"/>
                </a:moveTo>
                <a:cubicBezTo>
                  <a:pt x="21600" y="16764"/>
                  <a:pt x="16764" y="21599"/>
                  <a:pt x="10800" y="21600"/>
                </a:cubicBezTo>
                <a:lnTo>
                  <a:pt x="10800" y="10800"/>
                </a:lnTo>
                <a:close/>
              </a:path>
              <a:path w="21600" h="21600" fill="none">
                <a:moveTo>
                  <a:pt x="21600" y="10800"/>
                </a:moveTo>
                <a:cubicBezTo>
                  <a:pt x="21600" y="16764"/>
                  <a:pt x="16764" y="21599"/>
                  <a:pt x="10800" y="21600"/>
                </a:cubicBezTo>
              </a:path>
            </a:pathLst>
          </a:custGeom>
          <a:noFill/>
          <a:ln w="12600">
            <a:solidFill>
              <a:srgbClr val="000000"/>
            </a:solidFill>
            <a:miter lim="800000"/>
            <a:headEnd/>
            <a:tailEnd type="triangle" w="med" len="me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799" name="Freeform 7"/>
          <p:cNvSpPr>
            <a:spLocks noChangeArrowheads="1"/>
          </p:cNvSpPr>
          <p:nvPr/>
        </p:nvSpPr>
        <p:spPr bwMode="auto">
          <a:xfrm>
            <a:off x="3657601" y="3048000"/>
            <a:ext cx="5673725" cy="1588"/>
          </a:xfrm>
          <a:custGeom>
            <a:avLst/>
            <a:gdLst/>
            <a:ahLst/>
            <a:cxnLst>
              <a:cxn ang="0">
                <a:pos x="0" y="0"/>
              </a:cxn>
              <a:cxn ang="0">
                <a:pos x="15760" y="0"/>
              </a:cxn>
            </a:cxnLst>
            <a:rect l="0" t="0" r="r" b="b"/>
            <a:pathLst>
              <a:path w="15761" h="1">
                <a:moveTo>
                  <a:pt x="0" y="0"/>
                </a:moveTo>
                <a:lnTo>
                  <a:pt x="15760" y="0"/>
                </a:lnTo>
              </a:path>
            </a:pathLst>
          </a:custGeom>
          <a:noFill/>
          <a:ln w="12600">
            <a:solidFill>
              <a:srgbClr val="3333CC"/>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00" name="Freeform 8"/>
          <p:cNvSpPr>
            <a:spLocks noChangeArrowheads="1"/>
          </p:cNvSpPr>
          <p:nvPr/>
        </p:nvSpPr>
        <p:spPr bwMode="auto">
          <a:xfrm>
            <a:off x="7467600" y="2860675"/>
            <a:ext cx="1588" cy="552450"/>
          </a:xfrm>
          <a:custGeom>
            <a:avLst/>
            <a:gdLst/>
            <a:ahLst/>
            <a:cxnLst>
              <a:cxn ang="0">
                <a:pos x="0" y="0"/>
              </a:cxn>
              <a:cxn ang="0">
                <a:pos x="0" y="1535"/>
              </a:cxn>
            </a:cxnLst>
            <a:rect l="0" t="0" r="r" b="b"/>
            <a:pathLst>
              <a:path w="1" h="1536">
                <a:moveTo>
                  <a:pt x="0" y="0"/>
                </a:moveTo>
                <a:lnTo>
                  <a:pt x="0" y="1535"/>
                </a:lnTo>
              </a:path>
            </a:pathLst>
          </a:custGeom>
          <a:noFill/>
          <a:ln w="2556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01" name="Rectangle 9"/>
          <p:cNvSpPr>
            <a:spLocks noChangeArrowheads="1"/>
          </p:cNvSpPr>
          <p:nvPr/>
        </p:nvSpPr>
        <p:spPr bwMode="auto">
          <a:xfrm>
            <a:off x="8424864" y="1768475"/>
            <a:ext cx="1557337" cy="953700"/>
          </a:xfrm>
          <a:prstGeom prst="rect">
            <a:avLst/>
          </a:prstGeom>
          <a:noFill/>
          <a:ln w="9525">
            <a:noFill/>
            <a:round/>
            <a:headEnd/>
            <a:tailEnd/>
          </a:ln>
          <a:effectLst/>
        </p:spPr>
        <p:txBody>
          <a:bodyPr lIns="90360" tIns="44280" rIns="90360" bIns="4428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0000"/>
                </a:solidFill>
                <a:latin typeface="Comic Sans MS" pitchFamily="64" charset="0"/>
                <a:ea typeface="ヒラギノ角ゴ Pro W3" charset="-128"/>
              </a:rPr>
              <a:t>FECHA DE TERMINO DE VIGENCIA</a:t>
            </a:r>
          </a:p>
        </p:txBody>
      </p:sp>
      <p:sp>
        <p:nvSpPr>
          <p:cNvPr id="33802" name="Rectangle 10"/>
          <p:cNvSpPr>
            <a:spLocks noChangeArrowheads="1"/>
          </p:cNvSpPr>
          <p:nvPr/>
        </p:nvSpPr>
        <p:spPr bwMode="auto">
          <a:xfrm>
            <a:off x="8169276" y="3233739"/>
            <a:ext cx="677813"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99"/>
                </a:solidFill>
                <a:latin typeface="Arial" charset="0"/>
                <a:ea typeface="ヒラギノ角ゴ Pro W3" charset="-128"/>
              </a:rPr>
              <a:t>5 DIAS</a:t>
            </a:r>
          </a:p>
        </p:txBody>
      </p:sp>
      <p:sp>
        <p:nvSpPr>
          <p:cNvPr id="33803" name="Rectangle 11"/>
          <p:cNvSpPr>
            <a:spLocks noChangeArrowheads="1"/>
          </p:cNvSpPr>
          <p:nvPr/>
        </p:nvSpPr>
        <p:spPr bwMode="auto">
          <a:xfrm>
            <a:off x="3676650" y="1362076"/>
            <a:ext cx="5778500" cy="377517"/>
          </a:xfrm>
          <a:prstGeom prst="rect">
            <a:avLst/>
          </a:prstGeom>
          <a:noFill/>
          <a:ln w="12600">
            <a:solidFill>
              <a:srgbClr val="3333CC"/>
            </a:solidFill>
            <a:miter lim="800000"/>
            <a:headEnd/>
            <a:tailEnd/>
          </a:ln>
          <a:effectLst/>
        </p:spPr>
        <p:txBody>
          <a:bodyPr lIns="90360" tIns="44280" rIns="90360" bIns="44280">
            <a:spAutoFit/>
          </a:bodyPr>
          <a:lstStyle/>
          <a:p>
            <a:pPr algn="ct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ea typeface="ヒラギノ角ゴ Pro W3" charset="-128"/>
              </a:rPr>
              <a:t>EMPRESAS CON INSTRUMENTO COLECTIVO VIGENTE</a:t>
            </a:r>
          </a:p>
        </p:txBody>
      </p:sp>
      <p:sp>
        <p:nvSpPr>
          <p:cNvPr id="33804" name="Rectangle 12"/>
          <p:cNvSpPr>
            <a:spLocks noChangeArrowheads="1"/>
          </p:cNvSpPr>
          <p:nvPr/>
        </p:nvSpPr>
        <p:spPr bwMode="auto">
          <a:xfrm>
            <a:off x="3890963" y="3952876"/>
            <a:ext cx="4600104" cy="377517"/>
          </a:xfrm>
          <a:prstGeom prst="rect">
            <a:avLst/>
          </a:prstGeom>
          <a:noFill/>
          <a:ln w="12600">
            <a:solidFill>
              <a:srgbClr val="000000"/>
            </a:solidFill>
            <a:miter lim="800000"/>
            <a:headEnd/>
            <a:tailEnd/>
          </a:ln>
          <a:effectLst/>
        </p:spPr>
        <p:txBody>
          <a:bodyPr wrap="none" lIns="90360" tIns="44280" rIns="90360" bIns="44280">
            <a:spAutoFit/>
          </a:bodyPr>
          <a:lstStyle/>
          <a:p>
            <a:pPr defTabSz="457200" fontAlgn="base">
              <a:lnSpc>
                <a:spcPct val="117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ea typeface="ヒラギノ角ゴ Pro W3" charset="-128"/>
              </a:rPr>
              <a:t>EMPRESAS SIN  INSTRUMENTO COLECTIVO VIGENTE</a:t>
            </a:r>
          </a:p>
        </p:txBody>
      </p:sp>
      <p:sp>
        <p:nvSpPr>
          <p:cNvPr id="33805" name="Freeform 13"/>
          <p:cNvSpPr>
            <a:spLocks noChangeArrowheads="1"/>
          </p:cNvSpPr>
          <p:nvPr/>
        </p:nvSpPr>
        <p:spPr bwMode="auto">
          <a:xfrm>
            <a:off x="9339264" y="2860675"/>
            <a:ext cx="1587" cy="552450"/>
          </a:xfrm>
          <a:custGeom>
            <a:avLst/>
            <a:gdLst/>
            <a:ahLst/>
            <a:cxnLst>
              <a:cxn ang="0">
                <a:pos x="0" y="0"/>
              </a:cxn>
              <a:cxn ang="0">
                <a:pos x="0" y="1535"/>
              </a:cxn>
            </a:cxnLst>
            <a:rect l="0" t="0" r="r" b="b"/>
            <a:pathLst>
              <a:path w="1" h="1536">
                <a:moveTo>
                  <a:pt x="0" y="0"/>
                </a:moveTo>
                <a:lnTo>
                  <a:pt x="0" y="1535"/>
                </a:lnTo>
              </a:path>
            </a:pathLst>
          </a:custGeom>
          <a:noFill/>
          <a:ln w="2556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06" name="Rectangle 14"/>
          <p:cNvSpPr>
            <a:spLocks noChangeArrowheads="1"/>
          </p:cNvSpPr>
          <p:nvPr/>
        </p:nvSpPr>
        <p:spPr bwMode="auto">
          <a:xfrm>
            <a:off x="3665539" y="5929314"/>
            <a:ext cx="390525" cy="242887"/>
          </a:xfrm>
          <a:prstGeom prst="rect">
            <a:avLst/>
          </a:prstGeom>
          <a:solidFill>
            <a:schemeClr val="bg1">
              <a:lumMod val="50000"/>
            </a:schemeClr>
          </a:solid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07" name="Rectangle 15"/>
          <p:cNvSpPr>
            <a:spLocks noChangeArrowheads="1"/>
          </p:cNvSpPr>
          <p:nvPr/>
        </p:nvSpPr>
        <p:spPr bwMode="auto">
          <a:xfrm>
            <a:off x="3630613" y="5915026"/>
            <a:ext cx="309562"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1</a:t>
            </a:r>
          </a:p>
        </p:txBody>
      </p:sp>
      <p:sp>
        <p:nvSpPr>
          <p:cNvPr id="33808" name="Rectangle 16"/>
          <p:cNvSpPr>
            <a:spLocks noChangeArrowheads="1"/>
          </p:cNvSpPr>
          <p:nvPr/>
        </p:nvSpPr>
        <p:spPr bwMode="auto">
          <a:xfrm>
            <a:off x="4038601" y="5929314"/>
            <a:ext cx="390525" cy="242887"/>
          </a:xfrm>
          <a:prstGeom prst="rect">
            <a:avLst/>
          </a:prstGeom>
          <a:solidFill>
            <a:schemeClr val="bg1">
              <a:lumMod val="50000"/>
            </a:schemeClr>
          </a:solid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09" name="Rectangle 17"/>
          <p:cNvSpPr>
            <a:spLocks noChangeArrowheads="1"/>
          </p:cNvSpPr>
          <p:nvPr/>
        </p:nvSpPr>
        <p:spPr bwMode="auto">
          <a:xfrm>
            <a:off x="4037013" y="5915026"/>
            <a:ext cx="309562"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2</a:t>
            </a:r>
          </a:p>
        </p:txBody>
      </p:sp>
      <p:sp>
        <p:nvSpPr>
          <p:cNvPr id="33810" name="Freeform 18"/>
          <p:cNvSpPr>
            <a:spLocks noChangeArrowheads="1"/>
          </p:cNvSpPr>
          <p:nvPr/>
        </p:nvSpPr>
        <p:spPr bwMode="auto">
          <a:xfrm>
            <a:off x="3251200" y="5876925"/>
            <a:ext cx="1588" cy="381000"/>
          </a:xfrm>
          <a:custGeom>
            <a:avLst/>
            <a:gdLst/>
            <a:ahLst/>
            <a:cxnLst>
              <a:cxn ang="0">
                <a:pos x="0" y="0"/>
              </a:cxn>
              <a:cxn ang="0">
                <a:pos x="0" y="1058"/>
              </a:cxn>
            </a:cxnLst>
            <a:rect l="0" t="0" r="r" b="b"/>
            <a:pathLst>
              <a:path w="1" h="1059">
                <a:moveTo>
                  <a:pt x="0" y="0"/>
                </a:moveTo>
                <a:lnTo>
                  <a:pt x="0" y="1058"/>
                </a:lnTo>
              </a:path>
            </a:pathLst>
          </a:custGeom>
          <a:noFill/>
          <a:ln w="2556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nvGrpSpPr>
          <p:cNvPr id="2" name="Group 19"/>
          <p:cNvGrpSpPr>
            <a:grpSpLocks/>
          </p:cNvGrpSpPr>
          <p:nvPr/>
        </p:nvGrpSpPr>
        <p:grpSpPr bwMode="auto">
          <a:xfrm>
            <a:off x="8839994" y="2621757"/>
            <a:ext cx="592138" cy="279400"/>
            <a:chOff x="4608" y="1616"/>
            <a:chExt cx="373" cy="176"/>
          </a:xfrm>
        </p:grpSpPr>
        <p:sp>
          <p:nvSpPr>
            <p:cNvPr id="33812" name="Line 20"/>
            <p:cNvSpPr>
              <a:spLocks noChangeShapeType="1"/>
            </p:cNvSpPr>
            <p:nvPr/>
          </p:nvSpPr>
          <p:spPr bwMode="auto">
            <a:xfrm>
              <a:off x="4795" y="1619"/>
              <a:ext cx="1" cy="174"/>
            </a:xfrm>
            <a:prstGeom prst="line">
              <a:avLst/>
            </a:prstGeom>
            <a:noFill/>
            <a:ln w="12600">
              <a:solidFill>
                <a:srgbClr val="000000"/>
              </a:solidFill>
              <a:miter lim="800000"/>
              <a:headEnd/>
              <a:tailEnd type="triangle" w="med" len="me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13" name="Line 21"/>
            <p:cNvSpPr>
              <a:spLocks noChangeShapeType="1"/>
            </p:cNvSpPr>
            <p:nvPr/>
          </p:nvSpPr>
          <p:spPr bwMode="auto">
            <a:xfrm>
              <a:off x="4608" y="1616"/>
              <a:ext cx="374" cy="1"/>
            </a:xfrm>
            <a:prstGeom prst="line">
              <a:avLst/>
            </a:prstGeom>
            <a:noFill/>
            <a:ln w="12600">
              <a:solidFill>
                <a:srgbClr val="00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
        <p:nvSpPr>
          <p:cNvPr id="33814" name="Rectangle 22"/>
          <p:cNvSpPr>
            <a:spLocks noChangeArrowheads="1"/>
          </p:cNvSpPr>
          <p:nvPr/>
        </p:nvSpPr>
        <p:spPr bwMode="auto">
          <a:xfrm>
            <a:off x="3259139" y="5929314"/>
            <a:ext cx="390525" cy="242887"/>
          </a:xfrm>
          <a:prstGeom prst="rect">
            <a:avLst/>
          </a:prstGeom>
          <a:solidFill>
            <a:srgbClr val="1C1C1C"/>
          </a:solidFill>
          <a:ln w="12600">
            <a:solidFill>
              <a:srgbClr val="000000"/>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15" name="Rectangle 23"/>
          <p:cNvSpPr>
            <a:spLocks noChangeArrowheads="1"/>
          </p:cNvSpPr>
          <p:nvPr/>
        </p:nvSpPr>
        <p:spPr bwMode="auto">
          <a:xfrm>
            <a:off x="8940801" y="2913064"/>
            <a:ext cx="390525" cy="287337"/>
          </a:xfrm>
          <a:prstGeom prst="rect">
            <a:avLst/>
          </a:prstGeom>
          <a:solidFill>
            <a:srgbClr val="FF0000"/>
          </a:solidFill>
          <a:ln w="15840">
            <a:solidFill>
              <a:srgbClr val="00E4A8"/>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16" name="Rectangle 24"/>
          <p:cNvSpPr>
            <a:spLocks noChangeArrowheads="1"/>
          </p:cNvSpPr>
          <p:nvPr/>
        </p:nvSpPr>
        <p:spPr bwMode="auto">
          <a:xfrm>
            <a:off x="8601076" y="2913064"/>
            <a:ext cx="390525" cy="287337"/>
          </a:xfrm>
          <a:prstGeom prst="rect">
            <a:avLst/>
          </a:prstGeom>
          <a:solidFill>
            <a:srgbClr val="800000"/>
          </a:soli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17" name="Rectangle 25"/>
          <p:cNvSpPr>
            <a:spLocks noChangeArrowheads="1"/>
          </p:cNvSpPr>
          <p:nvPr/>
        </p:nvSpPr>
        <p:spPr bwMode="auto">
          <a:xfrm>
            <a:off x="8220076" y="2913064"/>
            <a:ext cx="390525" cy="287337"/>
          </a:xfrm>
          <a:prstGeom prst="rect">
            <a:avLst/>
          </a:prstGeom>
          <a:solidFill>
            <a:srgbClr val="800000"/>
          </a:soli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18" name="Rectangle 26"/>
          <p:cNvSpPr>
            <a:spLocks noChangeArrowheads="1"/>
          </p:cNvSpPr>
          <p:nvPr/>
        </p:nvSpPr>
        <p:spPr bwMode="auto">
          <a:xfrm>
            <a:off x="7839076" y="2913064"/>
            <a:ext cx="390525" cy="287337"/>
          </a:xfrm>
          <a:prstGeom prst="rect">
            <a:avLst/>
          </a:prstGeom>
          <a:solidFill>
            <a:srgbClr val="800000"/>
          </a:soli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19" name="Rectangle 27"/>
          <p:cNvSpPr>
            <a:spLocks noChangeArrowheads="1"/>
          </p:cNvSpPr>
          <p:nvPr/>
        </p:nvSpPr>
        <p:spPr bwMode="auto">
          <a:xfrm>
            <a:off x="7458076" y="2913064"/>
            <a:ext cx="390525" cy="287337"/>
          </a:xfrm>
          <a:prstGeom prst="rect">
            <a:avLst/>
          </a:prstGeom>
          <a:gradFill rotWithShape="0">
            <a:gsLst>
              <a:gs pos="0">
                <a:srgbClr val="4A0000"/>
              </a:gs>
              <a:gs pos="50000">
                <a:srgbClr val="800000"/>
              </a:gs>
              <a:gs pos="100000">
                <a:srgbClr val="4A0000"/>
              </a:gs>
            </a:gsLst>
            <a:lin ang="5400000" scaled="1"/>
          </a:gra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20" name="Rectangle 28"/>
          <p:cNvSpPr>
            <a:spLocks noChangeArrowheads="1"/>
          </p:cNvSpPr>
          <p:nvPr/>
        </p:nvSpPr>
        <p:spPr bwMode="auto">
          <a:xfrm>
            <a:off x="8934451" y="2898776"/>
            <a:ext cx="309563"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5</a:t>
            </a:r>
          </a:p>
        </p:txBody>
      </p:sp>
      <p:sp>
        <p:nvSpPr>
          <p:cNvPr id="33821" name="Rectangle 29"/>
          <p:cNvSpPr>
            <a:spLocks noChangeArrowheads="1"/>
          </p:cNvSpPr>
          <p:nvPr/>
        </p:nvSpPr>
        <p:spPr bwMode="auto">
          <a:xfrm>
            <a:off x="8686801" y="2898776"/>
            <a:ext cx="309563"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4</a:t>
            </a:r>
          </a:p>
        </p:txBody>
      </p:sp>
      <p:sp>
        <p:nvSpPr>
          <p:cNvPr id="33822" name="Rectangle 30"/>
          <p:cNvSpPr>
            <a:spLocks noChangeArrowheads="1"/>
          </p:cNvSpPr>
          <p:nvPr/>
        </p:nvSpPr>
        <p:spPr bwMode="auto">
          <a:xfrm>
            <a:off x="8248651" y="2898776"/>
            <a:ext cx="309563"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3</a:t>
            </a:r>
          </a:p>
        </p:txBody>
      </p:sp>
      <p:sp>
        <p:nvSpPr>
          <p:cNvPr id="33823" name="Rectangle 31"/>
          <p:cNvSpPr>
            <a:spLocks noChangeArrowheads="1"/>
          </p:cNvSpPr>
          <p:nvPr/>
        </p:nvSpPr>
        <p:spPr bwMode="auto">
          <a:xfrm>
            <a:off x="7845426" y="2898776"/>
            <a:ext cx="309563"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2</a:t>
            </a:r>
          </a:p>
        </p:txBody>
      </p:sp>
      <p:sp>
        <p:nvSpPr>
          <p:cNvPr id="33824" name="Rectangle 32"/>
          <p:cNvSpPr>
            <a:spLocks noChangeArrowheads="1"/>
          </p:cNvSpPr>
          <p:nvPr/>
        </p:nvSpPr>
        <p:spPr bwMode="auto">
          <a:xfrm>
            <a:off x="7486651" y="2898776"/>
            <a:ext cx="309563"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1</a:t>
            </a:r>
          </a:p>
        </p:txBody>
      </p:sp>
      <p:grpSp>
        <p:nvGrpSpPr>
          <p:cNvPr id="3" name="Group 33"/>
          <p:cNvGrpSpPr>
            <a:grpSpLocks/>
          </p:cNvGrpSpPr>
          <p:nvPr/>
        </p:nvGrpSpPr>
        <p:grpSpPr bwMode="auto">
          <a:xfrm>
            <a:off x="3157539" y="5524500"/>
            <a:ext cx="592137" cy="279400"/>
            <a:chOff x="1029" y="3480"/>
            <a:chExt cx="373" cy="176"/>
          </a:xfrm>
        </p:grpSpPr>
        <p:sp>
          <p:nvSpPr>
            <p:cNvPr id="33826" name="Line 34"/>
            <p:cNvSpPr>
              <a:spLocks noChangeShapeType="1"/>
            </p:cNvSpPr>
            <p:nvPr/>
          </p:nvSpPr>
          <p:spPr bwMode="auto">
            <a:xfrm>
              <a:off x="1216" y="3483"/>
              <a:ext cx="1" cy="174"/>
            </a:xfrm>
            <a:prstGeom prst="line">
              <a:avLst/>
            </a:prstGeom>
            <a:noFill/>
            <a:ln w="12600">
              <a:solidFill>
                <a:srgbClr val="000000"/>
              </a:solidFill>
              <a:miter lim="800000"/>
              <a:headEnd/>
              <a:tailEnd type="triangle" w="med" len="me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27" name="Line 35"/>
            <p:cNvSpPr>
              <a:spLocks noChangeShapeType="1"/>
            </p:cNvSpPr>
            <p:nvPr/>
          </p:nvSpPr>
          <p:spPr bwMode="auto">
            <a:xfrm>
              <a:off x="1029" y="3480"/>
              <a:ext cx="374" cy="1"/>
            </a:xfrm>
            <a:prstGeom prst="line">
              <a:avLst/>
            </a:prstGeom>
            <a:noFill/>
            <a:ln w="12600">
              <a:solidFill>
                <a:srgbClr val="00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
        <p:nvSpPr>
          <p:cNvPr id="33828" name="Rectangle 36"/>
          <p:cNvSpPr>
            <a:spLocks noChangeArrowheads="1"/>
          </p:cNvSpPr>
          <p:nvPr/>
        </p:nvSpPr>
        <p:spPr bwMode="auto">
          <a:xfrm>
            <a:off x="3275013" y="5924551"/>
            <a:ext cx="309562"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0</a:t>
            </a:r>
          </a:p>
        </p:txBody>
      </p:sp>
      <p:sp>
        <p:nvSpPr>
          <p:cNvPr id="33829" name="Freeform 37"/>
          <p:cNvSpPr>
            <a:spLocks noChangeArrowheads="1"/>
          </p:cNvSpPr>
          <p:nvPr/>
        </p:nvSpPr>
        <p:spPr bwMode="auto">
          <a:xfrm>
            <a:off x="7629525" y="5848350"/>
            <a:ext cx="1588" cy="552450"/>
          </a:xfrm>
          <a:custGeom>
            <a:avLst/>
            <a:gdLst/>
            <a:ahLst/>
            <a:cxnLst>
              <a:cxn ang="0">
                <a:pos x="0" y="0"/>
              </a:cxn>
              <a:cxn ang="0">
                <a:pos x="0" y="1535"/>
              </a:cxn>
            </a:cxnLst>
            <a:rect l="0" t="0" r="r" b="b"/>
            <a:pathLst>
              <a:path w="1" h="1536">
                <a:moveTo>
                  <a:pt x="0" y="0"/>
                </a:moveTo>
                <a:lnTo>
                  <a:pt x="0" y="1535"/>
                </a:lnTo>
              </a:path>
            </a:pathLst>
          </a:custGeom>
          <a:noFill/>
          <a:ln w="25560">
            <a:solidFill>
              <a:srgbClr val="FFFFCC"/>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0" name="Rectangle 38"/>
          <p:cNvSpPr>
            <a:spLocks noChangeArrowheads="1"/>
          </p:cNvSpPr>
          <p:nvPr/>
        </p:nvSpPr>
        <p:spPr bwMode="auto">
          <a:xfrm>
            <a:off x="8245476" y="6205539"/>
            <a:ext cx="677813" cy="261139"/>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FFFFFF"/>
                </a:solidFill>
                <a:latin typeface="Arial" charset="0"/>
                <a:ea typeface="ヒラギノ角ゴ Pro W3" charset="-128"/>
              </a:rPr>
              <a:t>5 DIAS</a:t>
            </a:r>
          </a:p>
        </p:txBody>
      </p:sp>
      <p:sp>
        <p:nvSpPr>
          <p:cNvPr id="33831" name="Freeform 39"/>
          <p:cNvSpPr>
            <a:spLocks noChangeArrowheads="1"/>
          </p:cNvSpPr>
          <p:nvPr/>
        </p:nvSpPr>
        <p:spPr bwMode="auto">
          <a:xfrm>
            <a:off x="9501189" y="5848350"/>
            <a:ext cx="1587" cy="552450"/>
          </a:xfrm>
          <a:custGeom>
            <a:avLst/>
            <a:gdLst/>
            <a:ahLst/>
            <a:cxnLst>
              <a:cxn ang="0">
                <a:pos x="0" y="0"/>
              </a:cxn>
              <a:cxn ang="0">
                <a:pos x="0" y="1535"/>
              </a:cxn>
            </a:cxnLst>
            <a:rect l="0" t="0" r="r" b="b"/>
            <a:pathLst>
              <a:path w="1" h="1536">
                <a:moveTo>
                  <a:pt x="0" y="0"/>
                </a:moveTo>
                <a:lnTo>
                  <a:pt x="0" y="1535"/>
                </a:lnTo>
              </a:path>
            </a:pathLst>
          </a:custGeom>
          <a:noFill/>
          <a:ln w="25560">
            <a:solidFill>
              <a:srgbClr val="FFFFCC"/>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2" name="Rectangle 40"/>
          <p:cNvSpPr>
            <a:spLocks noChangeArrowheads="1"/>
          </p:cNvSpPr>
          <p:nvPr/>
        </p:nvSpPr>
        <p:spPr bwMode="auto">
          <a:xfrm>
            <a:off x="9102726" y="5900738"/>
            <a:ext cx="390525" cy="271462"/>
          </a:xfrm>
          <a:prstGeom prst="rect">
            <a:avLst/>
          </a:prstGeom>
          <a:solidFill>
            <a:srgbClr val="FF0000"/>
          </a:solidFill>
          <a:ln w="15840">
            <a:solidFill>
              <a:srgbClr val="00E4A8"/>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3" name="Rectangle 41"/>
          <p:cNvSpPr>
            <a:spLocks noChangeArrowheads="1"/>
          </p:cNvSpPr>
          <p:nvPr/>
        </p:nvSpPr>
        <p:spPr bwMode="auto">
          <a:xfrm>
            <a:off x="8763001" y="5900738"/>
            <a:ext cx="390525" cy="271462"/>
          </a:xfrm>
          <a:prstGeom prst="rect">
            <a:avLst/>
          </a:prstGeom>
          <a:solidFill>
            <a:srgbClr val="800000"/>
          </a:soli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4" name="Rectangle 42"/>
          <p:cNvSpPr>
            <a:spLocks noChangeArrowheads="1"/>
          </p:cNvSpPr>
          <p:nvPr/>
        </p:nvSpPr>
        <p:spPr bwMode="auto">
          <a:xfrm>
            <a:off x="8382001" y="5900738"/>
            <a:ext cx="390525" cy="271462"/>
          </a:xfrm>
          <a:prstGeom prst="rect">
            <a:avLst/>
          </a:prstGeom>
          <a:solidFill>
            <a:srgbClr val="800000"/>
          </a:soli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5" name="Rectangle 43"/>
          <p:cNvSpPr>
            <a:spLocks noChangeArrowheads="1"/>
          </p:cNvSpPr>
          <p:nvPr/>
        </p:nvSpPr>
        <p:spPr bwMode="auto">
          <a:xfrm>
            <a:off x="8001001" y="5900738"/>
            <a:ext cx="390525" cy="271462"/>
          </a:xfrm>
          <a:prstGeom prst="rect">
            <a:avLst/>
          </a:prstGeom>
          <a:solidFill>
            <a:srgbClr val="800000"/>
          </a:soli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6" name="Rectangle 44"/>
          <p:cNvSpPr>
            <a:spLocks noChangeArrowheads="1"/>
          </p:cNvSpPr>
          <p:nvPr/>
        </p:nvSpPr>
        <p:spPr bwMode="auto">
          <a:xfrm>
            <a:off x="7620001" y="5900738"/>
            <a:ext cx="390525" cy="271462"/>
          </a:xfrm>
          <a:prstGeom prst="rect">
            <a:avLst/>
          </a:prstGeom>
          <a:gradFill rotWithShape="0">
            <a:gsLst>
              <a:gs pos="0">
                <a:srgbClr val="4A0000"/>
              </a:gs>
              <a:gs pos="50000">
                <a:srgbClr val="800000"/>
              </a:gs>
              <a:gs pos="100000">
                <a:srgbClr val="4A0000"/>
              </a:gs>
            </a:gsLst>
            <a:lin ang="5400000" scaled="1"/>
          </a:gradFill>
          <a:ln w="12600">
            <a:solidFill>
              <a:srgbClr val="FFCF01"/>
            </a:solidFill>
            <a:miter lim="800000"/>
            <a:headEnd/>
            <a:tailEn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3837" name="Rectangle 45"/>
          <p:cNvSpPr>
            <a:spLocks noChangeArrowheads="1"/>
          </p:cNvSpPr>
          <p:nvPr/>
        </p:nvSpPr>
        <p:spPr bwMode="auto">
          <a:xfrm>
            <a:off x="9094789" y="5886451"/>
            <a:ext cx="395287"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45</a:t>
            </a:r>
          </a:p>
        </p:txBody>
      </p:sp>
      <p:sp>
        <p:nvSpPr>
          <p:cNvPr id="33838" name="Rectangle 46"/>
          <p:cNvSpPr>
            <a:spLocks noChangeArrowheads="1"/>
          </p:cNvSpPr>
          <p:nvPr/>
        </p:nvSpPr>
        <p:spPr bwMode="auto">
          <a:xfrm>
            <a:off x="8866189" y="5886451"/>
            <a:ext cx="352425"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44</a:t>
            </a:r>
          </a:p>
        </p:txBody>
      </p:sp>
      <p:sp>
        <p:nvSpPr>
          <p:cNvPr id="33839" name="Rectangle 47"/>
          <p:cNvSpPr>
            <a:spLocks noChangeArrowheads="1"/>
          </p:cNvSpPr>
          <p:nvPr/>
        </p:nvSpPr>
        <p:spPr bwMode="auto">
          <a:xfrm>
            <a:off x="8408989" y="5886451"/>
            <a:ext cx="395287"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43</a:t>
            </a:r>
          </a:p>
        </p:txBody>
      </p:sp>
      <p:sp>
        <p:nvSpPr>
          <p:cNvPr id="33840" name="Rectangle 48"/>
          <p:cNvSpPr>
            <a:spLocks noChangeArrowheads="1"/>
          </p:cNvSpPr>
          <p:nvPr/>
        </p:nvSpPr>
        <p:spPr bwMode="auto">
          <a:xfrm>
            <a:off x="8018464" y="5886451"/>
            <a:ext cx="352425" cy="258763"/>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42</a:t>
            </a:r>
          </a:p>
        </p:txBody>
      </p:sp>
      <p:sp>
        <p:nvSpPr>
          <p:cNvPr id="33841" name="Rectangle 49"/>
          <p:cNvSpPr>
            <a:spLocks noChangeArrowheads="1"/>
          </p:cNvSpPr>
          <p:nvPr/>
        </p:nvSpPr>
        <p:spPr bwMode="auto">
          <a:xfrm>
            <a:off x="7646989" y="5886450"/>
            <a:ext cx="395685" cy="432852"/>
          </a:xfrm>
          <a:prstGeom prst="rect">
            <a:avLst/>
          </a:prstGeom>
          <a:noFill/>
          <a:ln w="9525">
            <a:noFill/>
            <a:round/>
            <a:headEnd/>
            <a:tailEnd/>
          </a:ln>
          <a:effectLst/>
        </p:spPr>
        <p:txBody>
          <a:bodyPr wrap="none" lIns="90360" tIns="44280" rIns="90360" bIns="44280">
            <a:spAutoFit/>
          </a:bodyPr>
          <a:lstStyle/>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91FFFF"/>
                </a:solidFill>
                <a:latin typeface="Arial" charset="0"/>
                <a:ea typeface="ヒラギノ角ゴ Pro W3" charset="-128"/>
              </a:rPr>
              <a:t> 41</a:t>
            </a:r>
          </a:p>
          <a:p>
            <a:pP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b="1">
              <a:solidFill>
                <a:srgbClr val="91FFFF"/>
              </a:solidFill>
              <a:latin typeface="Arial" charset="0"/>
              <a:ea typeface="ヒラギノ角ゴ Pro W3" charset="-128"/>
            </a:endParaRPr>
          </a:p>
        </p:txBody>
      </p:sp>
    </p:spTree>
    <p:extLst>
      <p:ext uri="{BB962C8B-B14F-4D97-AF65-F5344CB8AC3E}">
        <p14:creationId xmlns:p14="http://schemas.microsoft.com/office/powerpoint/2010/main" val="5781322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dirty="0">
                <a:solidFill>
                  <a:schemeClr val="tx1"/>
                </a:solidFill>
              </a:rPr>
              <a:t>F</a:t>
            </a:r>
            <a:r>
              <a:rPr lang="es-CL" b="1" dirty="0" smtClean="0">
                <a:solidFill>
                  <a:schemeClr val="tx1"/>
                </a:solidFill>
              </a:rPr>
              <a:t>ormalidades votación de la huelga (art. 350)</a:t>
            </a:r>
            <a:endParaRPr lang="es-CL" b="1" dirty="0">
              <a:solidFill>
                <a:schemeClr val="tx1"/>
              </a:solidFill>
            </a:endParaRPr>
          </a:p>
        </p:txBody>
      </p:sp>
      <p:sp>
        <p:nvSpPr>
          <p:cNvPr id="3" name="Marcador de contenido 2"/>
          <p:cNvSpPr>
            <a:spLocks noGrp="1"/>
          </p:cNvSpPr>
          <p:nvPr>
            <p:ph idx="1"/>
          </p:nvPr>
        </p:nvSpPr>
        <p:spPr/>
        <p:txBody>
          <a:bodyPr/>
          <a:lstStyle/>
          <a:p>
            <a:pPr marL="0" indent="0">
              <a:buNone/>
            </a:pPr>
            <a:endParaRPr lang="es-CL" dirty="0">
              <a:solidFill>
                <a:schemeClr val="tx1"/>
              </a:solidFill>
            </a:endParaRPr>
          </a:p>
          <a:p>
            <a:r>
              <a:rPr lang="es-CL" dirty="0" smtClean="0">
                <a:solidFill>
                  <a:schemeClr val="tx1"/>
                </a:solidFill>
              </a:rPr>
              <a:t>Formalidades : a) Personal</a:t>
            </a:r>
          </a:p>
          <a:p>
            <a:pPr marL="0" indent="0">
              <a:buNone/>
            </a:pPr>
            <a:r>
              <a:rPr lang="es-CL" dirty="0" smtClean="0">
                <a:solidFill>
                  <a:schemeClr val="tx1"/>
                </a:solidFill>
              </a:rPr>
              <a:t>                                  b) Secreta                                         Mayoría absoluta</a:t>
            </a:r>
          </a:p>
          <a:p>
            <a:pPr marL="0" indent="0">
              <a:buNone/>
            </a:pPr>
            <a:r>
              <a:rPr lang="es-CL" dirty="0">
                <a:solidFill>
                  <a:schemeClr val="tx1"/>
                </a:solidFill>
              </a:rPr>
              <a:t> </a:t>
            </a:r>
            <a:r>
              <a:rPr lang="es-CL" dirty="0" smtClean="0">
                <a:solidFill>
                  <a:schemeClr val="tx1"/>
                </a:solidFill>
              </a:rPr>
              <a:t>                                 c) Ministro de fe</a:t>
            </a:r>
          </a:p>
        </p:txBody>
      </p:sp>
      <p:sp>
        <p:nvSpPr>
          <p:cNvPr id="4" name="Flecha derecha 3"/>
          <p:cNvSpPr/>
          <p:nvPr/>
        </p:nvSpPr>
        <p:spPr>
          <a:xfrm>
            <a:off x="4419600" y="219431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
        <p:nvSpPr>
          <p:cNvPr id="5" name="Rectángulo redondeado 4"/>
          <p:cNvSpPr/>
          <p:nvPr/>
        </p:nvSpPr>
        <p:spPr>
          <a:xfrm>
            <a:off x="3071664" y="3573016"/>
            <a:ext cx="5904656" cy="26642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defTabSz="457200" fontAlgn="base">
              <a:spcBef>
                <a:spcPct val="0"/>
              </a:spcBef>
              <a:spcAft>
                <a:spcPct val="0"/>
              </a:spcAft>
            </a:pPr>
            <a:r>
              <a:rPr lang="es-CL" dirty="0">
                <a:solidFill>
                  <a:prstClr val="black"/>
                </a:solidFill>
              </a:rPr>
              <a:t>Del quorum de votación se descontarán  aquellos trabajadores que no se encuentren actualmente prestando servicios en la empresa por licencia médica, feriado legal o aquellos que, por requerimiento de la empresa, se encuentren fuera del lugar habitual donde prestan servicios.</a:t>
            </a:r>
          </a:p>
        </p:txBody>
      </p:sp>
    </p:spTree>
    <p:extLst>
      <p:ext uri="{BB962C8B-B14F-4D97-AF65-F5344CB8AC3E}">
        <p14:creationId xmlns:p14="http://schemas.microsoft.com/office/powerpoint/2010/main" val="19869286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s-ES_tradnl" sz="3600" b="1" dirty="0"/>
              <a:t>El Derecho a Huelga en la Reforma Laboral.</a:t>
            </a:r>
            <a:endParaRPr lang="es-CL" sz="3600" b="1" dirty="0"/>
          </a:p>
        </p:txBody>
      </p:sp>
      <p:sp>
        <p:nvSpPr>
          <p:cNvPr id="6" name="5 Pentágono"/>
          <p:cNvSpPr/>
          <p:nvPr/>
        </p:nvSpPr>
        <p:spPr>
          <a:xfrm>
            <a:off x="1775520" y="2708920"/>
            <a:ext cx="4320480" cy="1440160"/>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fontAlgn="base">
              <a:spcBef>
                <a:spcPct val="0"/>
              </a:spcBef>
              <a:spcAft>
                <a:spcPct val="0"/>
              </a:spcAft>
            </a:pPr>
            <a:r>
              <a:rPr lang="es-ES_tradnl" dirty="0">
                <a:ln w="0"/>
                <a:solidFill>
                  <a:prstClr val="black"/>
                </a:solidFill>
                <a:effectLst>
                  <a:outerShdw blurRad="38100" dist="19050" dir="2700000" algn="tl" rotWithShape="0">
                    <a:prstClr val="black">
                      <a:alpha val="40000"/>
                    </a:prstClr>
                  </a:outerShdw>
                </a:effectLst>
              </a:rPr>
              <a:t>Se consagra en el artículo 345 de la Reforma un concepto genérico de la Huelga.</a:t>
            </a:r>
            <a:endParaRPr lang="es-CL" dirty="0">
              <a:ln w="0"/>
              <a:solidFill>
                <a:prstClr val="black"/>
              </a:solidFill>
              <a:effectLst>
                <a:outerShdw blurRad="38100" dist="19050" dir="2700000" algn="tl" rotWithShape="0">
                  <a:prstClr val="black">
                    <a:alpha val="40000"/>
                  </a:prstClr>
                </a:outerShdw>
              </a:effectLst>
            </a:endParaRPr>
          </a:p>
        </p:txBody>
      </p:sp>
      <p:sp>
        <p:nvSpPr>
          <p:cNvPr id="7" name="6 CuadroTexto"/>
          <p:cNvSpPr txBox="1"/>
          <p:nvPr/>
        </p:nvSpPr>
        <p:spPr>
          <a:xfrm>
            <a:off x="6240016" y="2477216"/>
            <a:ext cx="4032448" cy="1692771"/>
          </a:xfrm>
          <a:prstGeom prst="rect">
            <a:avLst/>
          </a:prstGeom>
          <a:noFill/>
        </p:spPr>
        <p:txBody>
          <a:bodyPr wrap="square" rtlCol="0">
            <a:spAutoFit/>
          </a:bodyPr>
          <a:lstStyle/>
          <a:p>
            <a:pPr algn="just" defTabSz="457200" fontAlgn="base">
              <a:spcBef>
                <a:spcPct val="0"/>
              </a:spcBef>
              <a:spcAft>
                <a:spcPct val="0"/>
              </a:spcAft>
            </a:pPr>
            <a:r>
              <a:rPr lang="es-CL" sz="2600" i="1" dirty="0">
                <a:solidFill>
                  <a:srgbClr val="0070C0"/>
                </a:solidFill>
                <a:latin typeface="Arial" pitchFamily="34" charset="0"/>
                <a:ea typeface="ヒラギノ角ゴ Pro W3" charset="-128"/>
              </a:rPr>
              <a:t>“</a:t>
            </a:r>
            <a:r>
              <a:rPr lang="es-CL" sz="2600" b="1" i="1" dirty="0">
                <a:solidFill>
                  <a:prstClr val="black"/>
                </a:solidFill>
                <a:latin typeface="Arial" pitchFamily="34" charset="0"/>
                <a:ea typeface="ヒラギノ角ゴ Pro W3" charset="-128"/>
              </a:rPr>
              <a:t>La huelga es un derecho que debe ser ejercido colectivamente por los trabajadores.”</a:t>
            </a:r>
          </a:p>
        </p:txBody>
      </p:sp>
    </p:spTree>
    <p:extLst>
      <p:ext uri="{BB962C8B-B14F-4D97-AF65-F5344CB8AC3E}">
        <p14:creationId xmlns:p14="http://schemas.microsoft.com/office/powerpoint/2010/main" val="15016138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sz="3600" b="1" dirty="0">
                <a:solidFill>
                  <a:schemeClr val="tx1"/>
                </a:solidFill>
              </a:rPr>
              <a:t>Inicio de la huelga art. 350.</a:t>
            </a:r>
            <a:endParaRPr lang="es-CL" sz="3600" b="1" dirty="0">
              <a:solidFill>
                <a:schemeClr val="tx1"/>
              </a:solidFill>
            </a:endParaRPr>
          </a:p>
        </p:txBody>
      </p:sp>
      <p:sp>
        <p:nvSpPr>
          <p:cNvPr id="1026" name="AutoShape 2" descr="https://hilde2008.files.wordpress.com/2011/09/urna-referendum.jpg"/>
          <p:cNvSpPr>
            <a:spLocks noChangeAspect="1" noChangeArrowheads="1"/>
          </p:cNvSpPr>
          <p:nvPr/>
        </p:nvSpPr>
        <p:spPr bwMode="auto">
          <a:xfrm>
            <a:off x="1679576" y="-1143000"/>
            <a:ext cx="2143125" cy="2381250"/>
          </a:xfrm>
          <a:prstGeom prst="rect">
            <a:avLst/>
          </a:prstGeom>
          <a:noFill/>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s-CL">
              <a:solidFill>
                <a:prstClr val="black"/>
              </a:solidFill>
              <a:latin typeface="Arial" pitchFamily="34" charset="0"/>
              <a:ea typeface="ヒラギノ角ゴ Pro W3" charset="-128"/>
            </a:endParaRPr>
          </a:p>
        </p:txBody>
      </p:sp>
      <p:sp>
        <p:nvSpPr>
          <p:cNvPr id="1028" name="AutoShape 4" descr="https://hilde2008.files.wordpress.com/2011/09/urna-referendum.jpg"/>
          <p:cNvSpPr>
            <a:spLocks noChangeAspect="1" noChangeArrowheads="1"/>
          </p:cNvSpPr>
          <p:nvPr/>
        </p:nvSpPr>
        <p:spPr bwMode="auto">
          <a:xfrm>
            <a:off x="1679576" y="-1143000"/>
            <a:ext cx="2143125" cy="2381250"/>
          </a:xfrm>
          <a:prstGeom prst="rect">
            <a:avLst/>
          </a:prstGeom>
          <a:noFill/>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s-CL">
              <a:solidFill>
                <a:prstClr val="black"/>
              </a:solidFill>
              <a:latin typeface="Arial" pitchFamily="34" charset="0"/>
              <a:ea typeface="ヒラギノ角ゴ Pro W3" charset="-128"/>
            </a:endParaRPr>
          </a:p>
        </p:txBody>
      </p:sp>
      <p:sp>
        <p:nvSpPr>
          <p:cNvPr id="9" name="8 CuadroTexto"/>
          <p:cNvSpPr txBox="1"/>
          <p:nvPr/>
        </p:nvSpPr>
        <p:spPr>
          <a:xfrm>
            <a:off x="3215680" y="2533651"/>
            <a:ext cx="5400600" cy="2554545"/>
          </a:xfrm>
          <a:prstGeom prst="rect">
            <a:avLst/>
          </a:prstGeom>
          <a:noFill/>
        </p:spPr>
        <p:txBody>
          <a:bodyPr wrap="square" rtlCol="0">
            <a:spAutoFit/>
          </a:bodyPr>
          <a:lstStyle/>
          <a:p>
            <a:pPr algn="just" defTabSz="457200" fontAlgn="base">
              <a:spcBef>
                <a:spcPct val="0"/>
              </a:spcBef>
              <a:spcAft>
                <a:spcPct val="0"/>
              </a:spcAft>
            </a:pPr>
            <a:r>
              <a:rPr lang="es-CL" sz="3200" dirty="0">
                <a:solidFill>
                  <a:prstClr val="black"/>
                </a:solidFill>
                <a:latin typeface="Arial" pitchFamily="34" charset="0"/>
                <a:ea typeface="ヒラギノ角ゴ Pro W3" charset="-128"/>
              </a:rPr>
              <a:t>De aprobarse la huelga, esta se hará efectiva a partir del inicio de la respectiva jornada del </a:t>
            </a:r>
            <a:r>
              <a:rPr lang="es-CL" sz="3200" u="sng" dirty="0">
                <a:solidFill>
                  <a:prstClr val="black"/>
                </a:solidFill>
                <a:latin typeface="Arial" pitchFamily="34" charset="0"/>
                <a:ea typeface="ヒラギノ角ゴ Pro W3" charset="-128"/>
              </a:rPr>
              <a:t>quinto día siguiente</a:t>
            </a:r>
            <a:r>
              <a:rPr lang="es-CL" sz="3200" dirty="0">
                <a:solidFill>
                  <a:prstClr val="black"/>
                </a:solidFill>
                <a:latin typeface="Arial" pitchFamily="34" charset="0"/>
                <a:ea typeface="ヒラギノ角ゴ Pro W3" charset="-128"/>
              </a:rPr>
              <a:t> a su aprobación.</a:t>
            </a:r>
          </a:p>
        </p:txBody>
      </p:sp>
    </p:spTree>
    <p:extLst>
      <p:ext uri="{BB962C8B-B14F-4D97-AF65-F5344CB8AC3E}">
        <p14:creationId xmlns:p14="http://schemas.microsoft.com/office/powerpoint/2010/main" val="33479580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819400" y="720726"/>
            <a:ext cx="325438" cy="1177543"/>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LUNES</a:t>
            </a:r>
          </a:p>
        </p:txBody>
      </p:sp>
      <p:grpSp>
        <p:nvGrpSpPr>
          <p:cNvPr id="2" name="Group 2"/>
          <p:cNvGrpSpPr>
            <a:grpSpLocks/>
          </p:cNvGrpSpPr>
          <p:nvPr/>
        </p:nvGrpSpPr>
        <p:grpSpPr bwMode="auto">
          <a:xfrm>
            <a:off x="2952750" y="2138364"/>
            <a:ext cx="5429250" cy="985837"/>
            <a:chOff x="900" y="1347"/>
            <a:chExt cx="1393" cy="621"/>
          </a:xfrm>
        </p:grpSpPr>
        <p:grpSp>
          <p:nvGrpSpPr>
            <p:cNvPr id="3" name="Group 3"/>
            <p:cNvGrpSpPr>
              <a:grpSpLocks/>
            </p:cNvGrpSpPr>
            <p:nvPr/>
          </p:nvGrpSpPr>
          <p:grpSpPr bwMode="auto">
            <a:xfrm>
              <a:off x="900" y="1347"/>
              <a:ext cx="1392" cy="617"/>
              <a:chOff x="900" y="1347"/>
              <a:chExt cx="1392" cy="617"/>
            </a:xfrm>
          </p:grpSpPr>
          <p:sp>
            <p:nvSpPr>
              <p:cNvPr id="36868" name="Line 4"/>
              <p:cNvSpPr>
                <a:spLocks noChangeShapeType="1"/>
              </p:cNvSpPr>
              <p:nvPr/>
            </p:nvSpPr>
            <p:spPr bwMode="auto">
              <a:xfrm>
                <a:off x="900" y="1347"/>
                <a:ext cx="1" cy="618"/>
              </a:xfrm>
              <a:prstGeom prst="line">
                <a:avLst/>
              </a:prstGeom>
              <a:noFill/>
              <a:ln w="12600">
                <a:solidFill>
                  <a:srgbClr val="FF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6869" name="Line 5"/>
              <p:cNvSpPr>
                <a:spLocks noChangeShapeType="1"/>
              </p:cNvSpPr>
              <p:nvPr/>
            </p:nvSpPr>
            <p:spPr bwMode="auto">
              <a:xfrm>
                <a:off x="2292" y="1347"/>
                <a:ext cx="1" cy="618"/>
              </a:xfrm>
              <a:prstGeom prst="line">
                <a:avLst/>
              </a:prstGeom>
              <a:noFill/>
              <a:ln w="12600">
                <a:solidFill>
                  <a:srgbClr val="FF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
          <p:nvSpPr>
            <p:cNvPr id="36870" name="Line 6"/>
            <p:cNvSpPr>
              <a:spLocks noChangeShapeType="1"/>
            </p:cNvSpPr>
            <p:nvPr/>
          </p:nvSpPr>
          <p:spPr bwMode="auto">
            <a:xfrm>
              <a:off x="912" y="1968"/>
              <a:ext cx="1382" cy="1"/>
            </a:xfrm>
            <a:prstGeom prst="line">
              <a:avLst/>
            </a:prstGeom>
            <a:noFill/>
            <a:ln w="12600">
              <a:solidFill>
                <a:srgbClr val="FF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grpSp>
        <p:nvGrpSpPr>
          <p:cNvPr id="4" name="Group 7"/>
          <p:cNvGrpSpPr>
            <a:grpSpLocks/>
          </p:cNvGrpSpPr>
          <p:nvPr/>
        </p:nvGrpSpPr>
        <p:grpSpPr bwMode="auto">
          <a:xfrm>
            <a:off x="3707144" y="2107876"/>
            <a:ext cx="4695724" cy="1366837"/>
            <a:chOff x="1380" y="1347"/>
            <a:chExt cx="1440" cy="861"/>
          </a:xfrm>
        </p:grpSpPr>
        <p:sp>
          <p:nvSpPr>
            <p:cNvPr id="36872" name="Line 8"/>
            <p:cNvSpPr>
              <a:spLocks noChangeShapeType="1"/>
            </p:cNvSpPr>
            <p:nvPr/>
          </p:nvSpPr>
          <p:spPr bwMode="auto">
            <a:xfrm>
              <a:off x="1380" y="1347"/>
              <a:ext cx="1" cy="858"/>
            </a:xfrm>
            <a:prstGeom prst="line">
              <a:avLst/>
            </a:prstGeom>
            <a:noFill/>
            <a:ln w="12600">
              <a:solidFill>
                <a:srgbClr val="00B0F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6873" name="Line 9"/>
            <p:cNvSpPr>
              <a:spLocks noChangeShapeType="1"/>
            </p:cNvSpPr>
            <p:nvPr/>
          </p:nvSpPr>
          <p:spPr bwMode="auto">
            <a:xfrm>
              <a:off x="2820" y="1347"/>
              <a:ext cx="1" cy="858"/>
            </a:xfrm>
            <a:prstGeom prst="line">
              <a:avLst/>
            </a:prstGeom>
            <a:noFill/>
            <a:ln w="12600">
              <a:solidFill>
                <a:srgbClr val="00B0F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6874" name="Line 10"/>
            <p:cNvSpPr>
              <a:spLocks noChangeShapeType="1"/>
            </p:cNvSpPr>
            <p:nvPr/>
          </p:nvSpPr>
          <p:spPr bwMode="auto">
            <a:xfrm>
              <a:off x="1385" y="2208"/>
              <a:ext cx="1430" cy="1"/>
            </a:xfrm>
            <a:prstGeom prst="line">
              <a:avLst/>
            </a:prstGeom>
            <a:noFill/>
            <a:ln w="12600">
              <a:solidFill>
                <a:srgbClr val="00B0F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grpSp>
        <p:nvGrpSpPr>
          <p:cNvPr id="5" name="Group 11"/>
          <p:cNvGrpSpPr>
            <a:grpSpLocks/>
          </p:cNvGrpSpPr>
          <p:nvPr/>
        </p:nvGrpSpPr>
        <p:grpSpPr bwMode="auto">
          <a:xfrm>
            <a:off x="6096000" y="2209800"/>
            <a:ext cx="3657600" cy="2227312"/>
            <a:chOff x="2880" y="1392"/>
            <a:chExt cx="1392" cy="2400"/>
          </a:xfrm>
        </p:grpSpPr>
        <p:sp>
          <p:nvSpPr>
            <p:cNvPr id="36876" name="Line 12"/>
            <p:cNvSpPr>
              <a:spLocks noChangeShapeType="1"/>
            </p:cNvSpPr>
            <p:nvPr/>
          </p:nvSpPr>
          <p:spPr bwMode="auto">
            <a:xfrm>
              <a:off x="2880" y="1392"/>
              <a:ext cx="1" cy="2395"/>
            </a:xfrm>
            <a:prstGeom prst="line">
              <a:avLst/>
            </a:prstGeom>
            <a:noFill/>
            <a:ln w="25560">
              <a:solidFill>
                <a:srgbClr val="00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6877" name="Line 13"/>
            <p:cNvSpPr>
              <a:spLocks noChangeShapeType="1"/>
            </p:cNvSpPr>
            <p:nvPr/>
          </p:nvSpPr>
          <p:spPr bwMode="auto">
            <a:xfrm>
              <a:off x="4272" y="1392"/>
              <a:ext cx="1" cy="2395"/>
            </a:xfrm>
            <a:prstGeom prst="line">
              <a:avLst/>
            </a:prstGeom>
            <a:noFill/>
            <a:ln w="25560">
              <a:solidFill>
                <a:srgbClr val="00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6878" name="Line 14"/>
            <p:cNvSpPr>
              <a:spLocks noChangeShapeType="1"/>
            </p:cNvSpPr>
            <p:nvPr/>
          </p:nvSpPr>
          <p:spPr bwMode="auto">
            <a:xfrm>
              <a:off x="2891" y="3792"/>
              <a:ext cx="1369" cy="1"/>
            </a:xfrm>
            <a:prstGeom prst="line">
              <a:avLst/>
            </a:prstGeom>
            <a:noFill/>
            <a:ln w="25560">
              <a:solidFill>
                <a:srgbClr val="00000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
        <p:nvSpPr>
          <p:cNvPr id="36879" name="Rectangle 15"/>
          <p:cNvSpPr>
            <a:spLocks noChangeArrowheads="1"/>
          </p:cNvSpPr>
          <p:nvPr/>
        </p:nvSpPr>
        <p:spPr bwMode="auto">
          <a:xfrm>
            <a:off x="3681414" y="152401"/>
            <a:ext cx="5430837" cy="373063"/>
          </a:xfrm>
          <a:prstGeom prst="rect">
            <a:avLst/>
          </a:prstGeom>
          <a:noFill/>
          <a:ln w="50760">
            <a:solidFill>
              <a:srgbClr val="000000"/>
            </a:solidFill>
            <a:miter lim="800000"/>
            <a:headEnd/>
            <a:tailEnd/>
          </a:ln>
          <a:effectLst/>
        </p:spPr>
        <p:txBody>
          <a:bodyPr lIns="90360" tIns="44280" rIns="90360" bIns="44280">
            <a:spAutoFit/>
          </a:bodyPr>
          <a:lstStyle/>
          <a:p>
            <a:pPr algn="ctr" defTabSz="457200" fontAlgn="base">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1F497D"/>
                </a:solidFill>
                <a:latin typeface="Arial" charset="0"/>
                <a:ea typeface="ヒラギノ角ゴ Pro W3" charset="-128"/>
              </a:rPr>
              <a:t>ESQUEMA INICIO DE LA HUELGA 5 DÍAS</a:t>
            </a:r>
          </a:p>
        </p:txBody>
      </p:sp>
      <p:sp>
        <p:nvSpPr>
          <p:cNvPr id="36880" name="Rectangle 16"/>
          <p:cNvSpPr>
            <a:spLocks noChangeArrowheads="1"/>
          </p:cNvSpPr>
          <p:nvPr/>
        </p:nvSpPr>
        <p:spPr bwMode="auto">
          <a:xfrm>
            <a:off x="5943600" y="762001"/>
            <a:ext cx="260350" cy="1612791"/>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VIERNES</a:t>
            </a:r>
          </a:p>
        </p:txBody>
      </p:sp>
      <p:sp>
        <p:nvSpPr>
          <p:cNvPr id="36881" name="Rectangle 17"/>
          <p:cNvSpPr>
            <a:spLocks noChangeArrowheads="1"/>
          </p:cNvSpPr>
          <p:nvPr/>
        </p:nvSpPr>
        <p:spPr bwMode="auto">
          <a:xfrm>
            <a:off x="3581401" y="838201"/>
            <a:ext cx="282575" cy="1395167"/>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MARTES</a:t>
            </a:r>
          </a:p>
        </p:txBody>
      </p:sp>
      <p:sp>
        <p:nvSpPr>
          <p:cNvPr id="36882" name="Rectangle 18"/>
          <p:cNvSpPr>
            <a:spLocks noChangeArrowheads="1"/>
          </p:cNvSpPr>
          <p:nvPr/>
        </p:nvSpPr>
        <p:spPr bwMode="auto">
          <a:xfrm>
            <a:off x="7467600" y="762001"/>
            <a:ext cx="304800" cy="1612791"/>
          </a:xfrm>
          <a:prstGeom prst="rect">
            <a:avLst/>
          </a:prstGeom>
          <a:solidFill>
            <a:srgbClr val="FFFFFF"/>
          </a:solidFill>
          <a:ln w="12600">
            <a:solidFill>
              <a:srgbClr val="FF0000"/>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DOMINGO</a:t>
            </a:r>
          </a:p>
        </p:txBody>
      </p:sp>
      <p:sp>
        <p:nvSpPr>
          <p:cNvPr id="36883" name="Rectangle 19"/>
          <p:cNvSpPr>
            <a:spLocks noChangeArrowheads="1"/>
          </p:cNvSpPr>
          <p:nvPr/>
        </p:nvSpPr>
        <p:spPr bwMode="auto">
          <a:xfrm>
            <a:off x="6705601" y="900114"/>
            <a:ext cx="398463" cy="1395167"/>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SABADO</a:t>
            </a:r>
          </a:p>
        </p:txBody>
      </p:sp>
      <p:sp>
        <p:nvSpPr>
          <p:cNvPr id="36884" name="Rectangle 20"/>
          <p:cNvSpPr>
            <a:spLocks noChangeArrowheads="1"/>
          </p:cNvSpPr>
          <p:nvPr/>
        </p:nvSpPr>
        <p:spPr bwMode="auto">
          <a:xfrm>
            <a:off x="5105401" y="844551"/>
            <a:ext cx="379413" cy="1395167"/>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JUEVES</a:t>
            </a:r>
          </a:p>
        </p:txBody>
      </p:sp>
      <p:sp>
        <p:nvSpPr>
          <p:cNvPr id="36885" name="Rectangle 21"/>
          <p:cNvSpPr>
            <a:spLocks noChangeArrowheads="1"/>
          </p:cNvSpPr>
          <p:nvPr/>
        </p:nvSpPr>
        <p:spPr bwMode="auto">
          <a:xfrm>
            <a:off x="4419600" y="720726"/>
            <a:ext cx="344488" cy="1395167"/>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latin typeface="Tahoma" pitchFamily="32" charset="0"/>
                <a:ea typeface="ヒラギノ角ゴ Pro W3" charset="-128"/>
              </a:rPr>
              <a:t>MIERCO</a:t>
            </a:r>
          </a:p>
        </p:txBody>
      </p:sp>
      <p:sp>
        <p:nvSpPr>
          <p:cNvPr id="36886" name="Rectangle 22"/>
          <p:cNvSpPr>
            <a:spLocks noChangeArrowheads="1"/>
          </p:cNvSpPr>
          <p:nvPr/>
        </p:nvSpPr>
        <p:spPr bwMode="auto">
          <a:xfrm>
            <a:off x="8229601" y="914401"/>
            <a:ext cx="314325" cy="1177543"/>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LUNES</a:t>
            </a:r>
          </a:p>
        </p:txBody>
      </p:sp>
      <p:sp>
        <p:nvSpPr>
          <p:cNvPr id="36889" name="Freeform 25"/>
          <p:cNvSpPr>
            <a:spLocks/>
          </p:cNvSpPr>
          <p:nvPr/>
        </p:nvSpPr>
        <p:spPr bwMode="auto">
          <a:xfrm>
            <a:off x="7133894" y="2424112"/>
            <a:ext cx="2514600" cy="2667000"/>
          </a:xfrm>
          <a:custGeom>
            <a:avLst/>
            <a:gdLst/>
            <a:ahLst/>
            <a:cxnLst>
              <a:cxn ang="0">
                <a:pos x="6985" y="7409"/>
              </a:cxn>
              <a:cxn ang="0">
                <a:pos x="0" y="0"/>
              </a:cxn>
            </a:cxnLst>
            <a:rect l="0" t="0" r="r" b="b"/>
            <a:pathLst>
              <a:path w="6986" h="7410">
                <a:moveTo>
                  <a:pt x="6985" y="7409"/>
                </a:moveTo>
                <a:lnTo>
                  <a:pt x="0" y="0"/>
                </a:lnTo>
              </a:path>
            </a:pathLst>
          </a:custGeom>
          <a:noFill/>
          <a:ln w="38160">
            <a:solidFill>
              <a:srgbClr val="438E00"/>
            </a:solidFill>
            <a:miter lim="800000"/>
            <a:headEnd type="triangle" w="med" len="med"/>
            <a:tailEnd type="triangle" w="med" len="me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6890" name="Text Box 26"/>
          <p:cNvSpPr txBox="1">
            <a:spLocks noChangeArrowheads="1"/>
          </p:cNvSpPr>
          <p:nvPr/>
        </p:nvSpPr>
        <p:spPr bwMode="auto">
          <a:xfrm>
            <a:off x="9069389" y="5181601"/>
            <a:ext cx="1010061" cy="374271"/>
          </a:xfrm>
          <a:prstGeom prst="rect">
            <a:avLst/>
          </a:prstGeom>
          <a:solidFill>
            <a:srgbClr val="000000"/>
          </a:solidFill>
          <a:ln w="9525">
            <a:noFill/>
            <a:round/>
            <a:headEnd/>
            <a:tailEnd/>
          </a:ln>
          <a:effectLst/>
        </p:spPr>
        <p:txBody>
          <a:bodyPr wrap="none" lIns="90000" tIns="46800" rIns="90000" bIns="46800">
            <a:spAutoFit/>
          </a:bodyPr>
          <a:lstStyle/>
          <a:p>
            <a:pP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latin typeface="Tahoma" pitchFamily="32" charset="0"/>
                <a:ea typeface="ヒラギノ角ゴ Pro W3" charset="-128"/>
              </a:rPr>
              <a:t>ART.312</a:t>
            </a:r>
          </a:p>
        </p:txBody>
      </p:sp>
      <p:sp>
        <p:nvSpPr>
          <p:cNvPr id="36891" name="Freeform 27"/>
          <p:cNvSpPr>
            <a:spLocks/>
          </p:cNvSpPr>
          <p:nvPr/>
        </p:nvSpPr>
        <p:spPr bwMode="auto">
          <a:xfrm>
            <a:off x="7696200" y="2514600"/>
            <a:ext cx="2057400" cy="2590800"/>
          </a:xfrm>
          <a:custGeom>
            <a:avLst/>
            <a:gdLst/>
            <a:ahLst/>
            <a:cxnLst>
              <a:cxn ang="0">
                <a:pos x="5715" y="7197"/>
              </a:cxn>
              <a:cxn ang="0">
                <a:pos x="0" y="0"/>
              </a:cxn>
            </a:cxnLst>
            <a:rect l="0" t="0" r="r" b="b"/>
            <a:pathLst>
              <a:path w="5716" h="7198">
                <a:moveTo>
                  <a:pt x="5715" y="7197"/>
                </a:moveTo>
                <a:lnTo>
                  <a:pt x="0" y="0"/>
                </a:lnTo>
              </a:path>
            </a:pathLst>
          </a:custGeom>
          <a:noFill/>
          <a:ln w="38160">
            <a:solidFill>
              <a:srgbClr val="438E00"/>
            </a:solidFill>
            <a:miter lim="800000"/>
            <a:headEnd type="triangle" w="med" len="med"/>
            <a:tailEnd type="triangle" w="med" len="med"/>
          </a:ln>
          <a:effectLst/>
        </p:spPr>
        <p:txBody>
          <a:bodyPr wrap="none" anchor="ct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29" name="Rectangle 17"/>
          <p:cNvSpPr>
            <a:spLocks noChangeArrowheads="1"/>
          </p:cNvSpPr>
          <p:nvPr/>
        </p:nvSpPr>
        <p:spPr bwMode="auto">
          <a:xfrm>
            <a:off x="8969010" y="825501"/>
            <a:ext cx="282575" cy="1395167"/>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latin typeface="Tahoma" pitchFamily="32" charset="0"/>
                <a:ea typeface="ヒラギノ角ゴ Pro W3" charset="-128"/>
              </a:rPr>
              <a:t>MARTES</a:t>
            </a:r>
          </a:p>
        </p:txBody>
      </p:sp>
      <p:sp>
        <p:nvSpPr>
          <p:cNvPr id="30" name="Rectangle 21"/>
          <p:cNvSpPr>
            <a:spLocks noChangeArrowheads="1"/>
          </p:cNvSpPr>
          <p:nvPr/>
        </p:nvSpPr>
        <p:spPr bwMode="auto">
          <a:xfrm>
            <a:off x="9615889" y="708026"/>
            <a:ext cx="344488" cy="1395167"/>
          </a:xfrm>
          <a:prstGeom prst="rect">
            <a:avLst/>
          </a:prstGeom>
          <a:solidFill>
            <a:srgbClr val="FFFFFF"/>
          </a:solidFill>
          <a:ln w="25560">
            <a:solidFill>
              <a:srgbClr val="3333CC"/>
            </a:solidFill>
            <a:miter lim="800000"/>
            <a:headEnd/>
            <a:tailEnd/>
          </a:ln>
          <a:effectLst/>
        </p:spPr>
        <p:txBody>
          <a:bodyPr lIns="90360" tIns="44280" rIns="90360" bIns="44280">
            <a:spAutoFit/>
          </a:bodyPr>
          <a:lstStyle/>
          <a:p>
            <a:pPr algn="ctr" defTabSz="457200" fontAlgn="base">
              <a:lnSpc>
                <a:spcPct val="101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latin typeface="Tahoma" pitchFamily="32" charset="0"/>
                <a:ea typeface="ヒラギノ角ゴ Pro W3" charset="-128"/>
              </a:rPr>
              <a:t>MIERCO</a:t>
            </a:r>
          </a:p>
        </p:txBody>
      </p:sp>
      <p:grpSp>
        <p:nvGrpSpPr>
          <p:cNvPr id="31" name="Group 2"/>
          <p:cNvGrpSpPr>
            <a:grpSpLocks/>
          </p:cNvGrpSpPr>
          <p:nvPr/>
        </p:nvGrpSpPr>
        <p:grpSpPr bwMode="auto">
          <a:xfrm>
            <a:off x="4514288" y="2224089"/>
            <a:ext cx="3888580" cy="1644649"/>
            <a:chOff x="900" y="1347"/>
            <a:chExt cx="1393" cy="621"/>
          </a:xfrm>
        </p:grpSpPr>
        <p:grpSp>
          <p:nvGrpSpPr>
            <p:cNvPr id="32" name="Group 3"/>
            <p:cNvGrpSpPr>
              <a:grpSpLocks/>
            </p:cNvGrpSpPr>
            <p:nvPr/>
          </p:nvGrpSpPr>
          <p:grpSpPr bwMode="auto">
            <a:xfrm>
              <a:off x="900" y="1347"/>
              <a:ext cx="1392" cy="617"/>
              <a:chOff x="900" y="1347"/>
              <a:chExt cx="1392" cy="617"/>
            </a:xfrm>
          </p:grpSpPr>
          <p:sp>
            <p:nvSpPr>
              <p:cNvPr id="34" name="Line 4"/>
              <p:cNvSpPr>
                <a:spLocks noChangeShapeType="1"/>
              </p:cNvSpPr>
              <p:nvPr/>
            </p:nvSpPr>
            <p:spPr bwMode="auto">
              <a:xfrm>
                <a:off x="900" y="1347"/>
                <a:ext cx="1" cy="618"/>
              </a:xfrm>
              <a:prstGeom prst="line">
                <a:avLst/>
              </a:prstGeom>
              <a:noFill/>
              <a:ln w="12600">
                <a:solidFill>
                  <a:srgbClr val="00B05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35" name="Line 5"/>
              <p:cNvSpPr>
                <a:spLocks noChangeShapeType="1"/>
              </p:cNvSpPr>
              <p:nvPr/>
            </p:nvSpPr>
            <p:spPr bwMode="auto">
              <a:xfrm>
                <a:off x="2292" y="1347"/>
                <a:ext cx="1" cy="618"/>
              </a:xfrm>
              <a:prstGeom prst="line">
                <a:avLst/>
              </a:prstGeom>
              <a:noFill/>
              <a:ln w="12600">
                <a:solidFill>
                  <a:srgbClr val="00B05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
          <p:nvSpPr>
            <p:cNvPr id="33" name="Line 6"/>
            <p:cNvSpPr>
              <a:spLocks noChangeShapeType="1"/>
            </p:cNvSpPr>
            <p:nvPr/>
          </p:nvSpPr>
          <p:spPr bwMode="auto">
            <a:xfrm>
              <a:off x="912" y="1968"/>
              <a:ext cx="1382" cy="1"/>
            </a:xfrm>
            <a:prstGeom prst="line">
              <a:avLst/>
            </a:prstGeom>
            <a:noFill/>
            <a:ln w="12600">
              <a:solidFill>
                <a:srgbClr val="00B05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grpSp>
        <p:nvGrpSpPr>
          <p:cNvPr id="36" name="Group 2"/>
          <p:cNvGrpSpPr>
            <a:grpSpLocks/>
          </p:cNvGrpSpPr>
          <p:nvPr/>
        </p:nvGrpSpPr>
        <p:grpSpPr bwMode="auto">
          <a:xfrm>
            <a:off x="5266553" y="2234875"/>
            <a:ext cx="3869840" cy="1868812"/>
            <a:chOff x="900" y="1347"/>
            <a:chExt cx="1393" cy="621"/>
          </a:xfrm>
        </p:grpSpPr>
        <p:grpSp>
          <p:nvGrpSpPr>
            <p:cNvPr id="37" name="Group 3"/>
            <p:cNvGrpSpPr>
              <a:grpSpLocks/>
            </p:cNvGrpSpPr>
            <p:nvPr/>
          </p:nvGrpSpPr>
          <p:grpSpPr bwMode="auto">
            <a:xfrm>
              <a:off x="900" y="1347"/>
              <a:ext cx="1392" cy="617"/>
              <a:chOff x="900" y="1347"/>
              <a:chExt cx="1392" cy="617"/>
            </a:xfrm>
          </p:grpSpPr>
          <p:sp>
            <p:nvSpPr>
              <p:cNvPr id="39" name="Line 4"/>
              <p:cNvSpPr>
                <a:spLocks noChangeShapeType="1"/>
              </p:cNvSpPr>
              <p:nvPr/>
            </p:nvSpPr>
            <p:spPr bwMode="auto">
              <a:xfrm>
                <a:off x="900" y="1347"/>
                <a:ext cx="1" cy="618"/>
              </a:xfrm>
              <a:prstGeom prst="line">
                <a:avLst/>
              </a:prstGeom>
              <a:noFill/>
              <a:ln w="12600">
                <a:solidFill>
                  <a:srgbClr val="7030A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sp>
            <p:nvSpPr>
              <p:cNvPr id="40" name="Line 5"/>
              <p:cNvSpPr>
                <a:spLocks noChangeShapeType="1"/>
              </p:cNvSpPr>
              <p:nvPr/>
            </p:nvSpPr>
            <p:spPr bwMode="auto">
              <a:xfrm>
                <a:off x="2292" y="1347"/>
                <a:ext cx="1" cy="618"/>
              </a:xfrm>
              <a:prstGeom prst="line">
                <a:avLst/>
              </a:prstGeom>
              <a:noFill/>
              <a:ln w="12600">
                <a:solidFill>
                  <a:srgbClr val="7030A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
          <p:nvSpPr>
            <p:cNvPr id="38" name="Line 6"/>
            <p:cNvSpPr>
              <a:spLocks noChangeShapeType="1"/>
            </p:cNvSpPr>
            <p:nvPr/>
          </p:nvSpPr>
          <p:spPr bwMode="auto">
            <a:xfrm>
              <a:off x="912" y="1968"/>
              <a:ext cx="1382" cy="1"/>
            </a:xfrm>
            <a:prstGeom prst="line">
              <a:avLst/>
            </a:prstGeom>
            <a:noFill/>
            <a:ln w="12600">
              <a:solidFill>
                <a:srgbClr val="7030A0"/>
              </a:solidFill>
              <a:miter lim="800000"/>
              <a:headEnd/>
              <a:tailEnd/>
            </a:ln>
            <a:effectLst/>
          </p:spPr>
          <p:txBody>
            <a:bodyPr/>
            <a:lstStyle/>
            <a:p>
              <a:pPr defTabSz="457200" fontAlgn="base">
                <a:spcBef>
                  <a:spcPct val="0"/>
                </a:spcBef>
                <a:spcAft>
                  <a:spcPct val="0"/>
                </a:spcAft>
              </a:pPr>
              <a:endParaRPr lang="es-ES">
                <a:solidFill>
                  <a:prstClr val="black"/>
                </a:solidFill>
                <a:latin typeface="Arial" pitchFamily="34" charset="0"/>
                <a:ea typeface="ヒラギノ角ゴ Pro W3" charset="-128"/>
              </a:endParaRPr>
            </a:p>
          </p:txBody>
        </p:sp>
      </p:grpSp>
    </p:spTree>
    <p:extLst>
      <p:ext uri="{BB962C8B-B14F-4D97-AF65-F5344CB8AC3E}">
        <p14:creationId xmlns:p14="http://schemas.microsoft.com/office/powerpoint/2010/main" val="2323921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1" y="152400"/>
            <a:ext cx="8164513" cy="756320"/>
          </a:xfrm>
        </p:spPr>
        <p:txBody>
          <a:bodyPr/>
          <a:lstStyle/>
          <a:p>
            <a:pPr algn="ctr"/>
            <a:r>
              <a:rPr lang="es-ES_tradnl" sz="3600" dirty="0">
                <a:solidFill>
                  <a:schemeClr val="tx1"/>
                </a:solidFill>
              </a:rPr>
              <a:t>Mediación Obligatoria Art. 351</a:t>
            </a:r>
            <a:br>
              <a:rPr lang="es-ES_tradnl" sz="3600" dirty="0">
                <a:solidFill>
                  <a:schemeClr val="tx1"/>
                </a:solidFill>
              </a:rPr>
            </a:br>
            <a:r>
              <a:rPr lang="es-ES_tradnl" sz="2800" dirty="0">
                <a:solidFill>
                  <a:schemeClr val="tx1"/>
                </a:solidFill>
              </a:rPr>
              <a:t>(Buenos Oficios)</a:t>
            </a:r>
            <a:endParaRPr lang="es-CL" sz="2800" dirty="0">
              <a:solidFill>
                <a:schemeClr val="tx1"/>
              </a:solidFill>
            </a:endParaRPr>
          </a:p>
        </p:txBody>
      </p:sp>
      <p:sp>
        <p:nvSpPr>
          <p:cNvPr id="13" name="12 CuadroTexto"/>
          <p:cNvSpPr txBox="1"/>
          <p:nvPr/>
        </p:nvSpPr>
        <p:spPr>
          <a:xfrm>
            <a:off x="3634420" y="1837273"/>
            <a:ext cx="4248472" cy="369332"/>
          </a:xfrm>
          <a:prstGeom prst="rect">
            <a:avLst/>
          </a:prstGeom>
          <a:noFill/>
        </p:spPr>
        <p:txBody>
          <a:bodyPr wrap="square" rtlCol="0">
            <a:spAutoFit/>
          </a:bodyPr>
          <a:lstStyle/>
          <a:p>
            <a:pPr algn="just" defTabSz="457200" fontAlgn="base">
              <a:spcBef>
                <a:spcPct val="0"/>
              </a:spcBef>
              <a:spcAft>
                <a:spcPct val="0"/>
              </a:spcAft>
            </a:pPr>
            <a:r>
              <a:rPr lang="es-ES_tradnl" b="1" dirty="0">
                <a:solidFill>
                  <a:srgbClr val="4F81BD">
                    <a:lumMod val="75000"/>
                  </a:srgbClr>
                </a:solidFill>
                <a:latin typeface="Arial" pitchFamily="34" charset="0"/>
                <a:ea typeface="ヒラギノ角ゴ Pro W3" charset="-128"/>
              </a:rPr>
              <a:t>.</a:t>
            </a:r>
            <a:endParaRPr lang="es-CL" b="1" dirty="0">
              <a:solidFill>
                <a:srgbClr val="4F81BD">
                  <a:lumMod val="75000"/>
                </a:srgbClr>
              </a:solidFill>
              <a:latin typeface="Arial" pitchFamily="34" charset="0"/>
              <a:ea typeface="ヒラギノ角ゴ Pro W3" charset="-128"/>
            </a:endParaRPr>
          </a:p>
        </p:txBody>
      </p:sp>
      <p:grpSp>
        <p:nvGrpSpPr>
          <p:cNvPr id="5" name="Grupo 4"/>
          <p:cNvGrpSpPr/>
          <p:nvPr/>
        </p:nvGrpSpPr>
        <p:grpSpPr>
          <a:xfrm>
            <a:off x="1775521" y="1340769"/>
            <a:ext cx="7848871" cy="5112568"/>
            <a:chOff x="3464875" y="1815539"/>
            <a:chExt cx="2862321" cy="2862321"/>
          </a:xfrm>
        </p:grpSpPr>
        <p:sp>
          <p:nvSpPr>
            <p:cNvPr id="6" name="Rombo 5"/>
            <p:cNvSpPr/>
            <p:nvPr/>
          </p:nvSpPr>
          <p:spPr>
            <a:xfrm>
              <a:off x="3464875" y="1815539"/>
              <a:ext cx="2862321" cy="2862321"/>
            </a:xfrm>
            <a:prstGeom prst="diamond">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7" name="Forma libre 6"/>
            <p:cNvSpPr/>
            <p:nvPr/>
          </p:nvSpPr>
          <p:spPr>
            <a:xfrm>
              <a:off x="3736795" y="2087459"/>
              <a:ext cx="1116305" cy="1116305"/>
            </a:xfrm>
            <a:custGeom>
              <a:avLst/>
              <a:gdLst>
                <a:gd name="connsiteX0" fmla="*/ 0 w 1116305"/>
                <a:gd name="connsiteY0" fmla="*/ 186055 h 1116305"/>
                <a:gd name="connsiteX1" fmla="*/ 186055 w 1116305"/>
                <a:gd name="connsiteY1" fmla="*/ 0 h 1116305"/>
                <a:gd name="connsiteX2" fmla="*/ 930250 w 1116305"/>
                <a:gd name="connsiteY2" fmla="*/ 0 h 1116305"/>
                <a:gd name="connsiteX3" fmla="*/ 1116305 w 1116305"/>
                <a:gd name="connsiteY3" fmla="*/ 186055 h 1116305"/>
                <a:gd name="connsiteX4" fmla="*/ 1116305 w 1116305"/>
                <a:gd name="connsiteY4" fmla="*/ 930250 h 1116305"/>
                <a:gd name="connsiteX5" fmla="*/ 930250 w 1116305"/>
                <a:gd name="connsiteY5" fmla="*/ 1116305 h 1116305"/>
                <a:gd name="connsiteX6" fmla="*/ 186055 w 1116305"/>
                <a:gd name="connsiteY6" fmla="*/ 1116305 h 1116305"/>
                <a:gd name="connsiteX7" fmla="*/ 0 w 1116305"/>
                <a:gd name="connsiteY7" fmla="*/ 930250 h 1116305"/>
                <a:gd name="connsiteX8" fmla="*/ 0 w 1116305"/>
                <a:gd name="connsiteY8" fmla="*/ 186055 h 11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305" h="1116305">
                  <a:moveTo>
                    <a:pt x="0" y="186055"/>
                  </a:moveTo>
                  <a:cubicBezTo>
                    <a:pt x="0" y="83300"/>
                    <a:pt x="83300" y="0"/>
                    <a:pt x="186055" y="0"/>
                  </a:cubicBezTo>
                  <a:lnTo>
                    <a:pt x="930250" y="0"/>
                  </a:lnTo>
                  <a:cubicBezTo>
                    <a:pt x="1033005" y="0"/>
                    <a:pt x="1116305" y="83300"/>
                    <a:pt x="1116305" y="186055"/>
                  </a:cubicBezTo>
                  <a:lnTo>
                    <a:pt x="1116305" y="930250"/>
                  </a:lnTo>
                  <a:cubicBezTo>
                    <a:pt x="1116305" y="1033005"/>
                    <a:pt x="1033005" y="1116305"/>
                    <a:pt x="930250" y="1116305"/>
                  </a:cubicBezTo>
                  <a:lnTo>
                    <a:pt x="186055" y="1116305"/>
                  </a:lnTo>
                  <a:cubicBezTo>
                    <a:pt x="83300" y="1116305"/>
                    <a:pt x="0" y="1033005"/>
                    <a:pt x="0" y="930250"/>
                  </a:cubicBezTo>
                  <a:lnTo>
                    <a:pt x="0" y="18605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164" tIns="81164" rIns="81164" bIns="81164" numCol="1" spcCol="1270" anchor="ctr" anchorCtr="0">
              <a:noAutofit/>
            </a:bodyPr>
            <a:lstStyle/>
            <a:p>
              <a:pPr algn="ctr" defTabSz="311150" fontAlgn="base">
                <a:lnSpc>
                  <a:spcPct val="90000"/>
                </a:lnSpc>
                <a:spcBef>
                  <a:spcPct val="0"/>
                </a:spcBef>
                <a:spcAft>
                  <a:spcPct val="35000"/>
                </a:spcAft>
              </a:pPr>
              <a:r>
                <a:rPr lang="es-ES_tradnl" sz="1400" b="1" u="sng">
                  <a:solidFill>
                    <a:prstClr val="black">
                      <a:hueOff val="0"/>
                      <a:satOff val="0"/>
                      <a:lumOff val="0"/>
                      <a:alphaOff val="0"/>
                    </a:prstClr>
                  </a:solidFill>
                </a:rPr>
                <a:t>Dentro de los cuatro días siguientes </a:t>
              </a:r>
              <a:r>
                <a:rPr lang="es-ES_tradnl" sz="1400" b="1">
                  <a:solidFill>
                    <a:prstClr val="black">
                      <a:hueOff val="0"/>
                      <a:satOff val="0"/>
                      <a:lumOff val="0"/>
                      <a:alphaOff val="0"/>
                    </a:prstClr>
                  </a:solidFill>
                </a:rPr>
                <a:t>de acordada la huelga, cualquiera de las partes podrá solicitar la mediación obligatoria del Inspector del Trabajo Competente </a:t>
              </a:r>
              <a:endParaRPr lang="es-CL" sz="1400">
                <a:solidFill>
                  <a:prstClr val="black">
                    <a:hueOff val="0"/>
                    <a:satOff val="0"/>
                    <a:lumOff val="0"/>
                    <a:alphaOff val="0"/>
                  </a:prstClr>
                </a:solidFill>
              </a:endParaRPr>
            </a:p>
          </p:txBody>
        </p:sp>
        <p:sp>
          <p:nvSpPr>
            <p:cNvPr id="8" name="Forma libre 7"/>
            <p:cNvSpPr/>
            <p:nvPr/>
          </p:nvSpPr>
          <p:spPr>
            <a:xfrm>
              <a:off x="4938970" y="2087459"/>
              <a:ext cx="1116305" cy="1116305"/>
            </a:xfrm>
            <a:custGeom>
              <a:avLst/>
              <a:gdLst>
                <a:gd name="connsiteX0" fmla="*/ 0 w 1116305"/>
                <a:gd name="connsiteY0" fmla="*/ 186055 h 1116305"/>
                <a:gd name="connsiteX1" fmla="*/ 186055 w 1116305"/>
                <a:gd name="connsiteY1" fmla="*/ 0 h 1116305"/>
                <a:gd name="connsiteX2" fmla="*/ 930250 w 1116305"/>
                <a:gd name="connsiteY2" fmla="*/ 0 h 1116305"/>
                <a:gd name="connsiteX3" fmla="*/ 1116305 w 1116305"/>
                <a:gd name="connsiteY3" fmla="*/ 186055 h 1116305"/>
                <a:gd name="connsiteX4" fmla="*/ 1116305 w 1116305"/>
                <a:gd name="connsiteY4" fmla="*/ 930250 h 1116305"/>
                <a:gd name="connsiteX5" fmla="*/ 930250 w 1116305"/>
                <a:gd name="connsiteY5" fmla="*/ 1116305 h 1116305"/>
                <a:gd name="connsiteX6" fmla="*/ 186055 w 1116305"/>
                <a:gd name="connsiteY6" fmla="*/ 1116305 h 1116305"/>
                <a:gd name="connsiteX7" fmla="*/ 0 w 1116305"/>
                <a:gd name="connsiteY7" fmla="*/ 930250 h 1116305"/>
                <a:gd name="connsiteX8" fmla="*/ 0 w 1116305"/>
                <a:gd name="connsiteY8" fmla="*/ 186055 h 11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305" h="1116305">
                  <a:moveTo>
                    <a:pt x="0" y="186055"/>
                  </a:moveTo>
                  <a:cubicBezTo>
                    <a:pt x="0" y="83300"/>
                    <a:pt x="83300" y="0"/>
                    <a:pt x="186055" y="0"/>
                  </a:cubicBezTo>
                  <a:lnTo>
                    <a:pt x="930250" y="0"/>
                  </a:lnTo>
                  <a:cubicBezTo>
                    <a:pt x="1033005" y="0"/>
                    <a:pt x="1116305" y="83300"/>
                    <a:pt x="1116305" y="186055"/>
                  </a:cubicBezTo>
                  <a:lnTo>
                    <a:pt x="1116305" y="930250"/>
                  </a:lnTo>
                  <a:cubicBezTo>
                    <a:pt x="1116305" y="1033005"/>
                    <a:pt x="1033005" y="1116305"/>
                    <a:pt x="930250" y="1116305"/>
                  </a:cubicBezTo>
                  <a:lnTo>
                    <a:pt x="186055" y="1116305"/>
                  </a:lnTo>
                  <a:cubicBezTo>
                    <a:pt x="83300" y="1116305"/>
                    <a:pt x="0" y="1033005"/>
                    <a:pt x="0" y="930250"/>
                  </a:cubicBezTo>
                  <a:lnTo>
                    <a:pt x="0" y="18605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164" tIns="81164" rIns="81164" bIns="81164" numCol="1" spcCol="1270" anchor="ctr" anchorCtr="0">
              <a:noAutofit/>
            </a:bodyPr>
            <a:lstStyle/>
            <a:p>
              <a:pPr algn="ctr" defTabSz="311150" fontAlgn="base">
                <a:lnSpc>
                  <a:spcPct val="90000"/>
                </a:lnSpc>
                <a:spcBef>
                  <a:spcPct val="0"/>
                </a:spcBef>
                <a:spcAft>
                  <a:spcPct val="35000"/>
                </a:spcAft>
              </a:pPr>
              <a:r>
                <a:rPr lang="es-ES_tradnl" sz="1400" b="1">
                  <a:solidFill>
                    <a:prstClr val="black">
                      <a:hueOff val="0"/>
                      <a:satOff val="0"/>
                      <a:lumOff val="0"/>
                      <a:alphaOff val="0"/>
                    </a:prstClr>
                  </a:solidFill>
                </a:rPr>
                <a:t>Objetivo: </a:t>
              </a:r>
              <a:r>
                <a:rPr lang="es-ES_tradnl" sz="1400">
                  <a:solidFill>
                    <a:prstClr val="black">
                      <a:hueOff val="0"/>
                      <a:satOff val="0"/>
                      <a:lumOff val="0"/>
                      <a:alphaOff val="0"/>
                    </a:prstClr>
                  </a:solidFill>
                </a:rPr>
                <a:t>Facilitar el acuerdo entre las partes.</a:t>
              </a:r>
              <a:endParaRPr lang="es-CL" sz="1400">
                <a:solidFill>
                  <a:prstClr val="black">
                    <a:hueOff val="0"/>
                    <a:satOff val="0"/>
                    <a:lumOff val="0"/>
                    <a:alphaOff val="0"/>
                  </a:prstClr>
                </a:solidFill>
              </a:endParaRPr>
            </a:p>
          </p:txBody>
        </p:sp>
        <p:sp>
          <p:nvSpPr>
            <p:cNvPr id="9" name="Forma libre 8"/>
            <p:cNvSpPr/>
            <p:nvPr/>
          </p:nvSpPr>
          <p:spPr>
            <a:xfrm>
              <a:off x="3736795" y="3289634"/>
              <a:ext cx="1116305" cy="1116305"/>
            </a:xfrm>
            <a:custGeom>
              <a:avLst/>
              <a:gdLst>
                <a:gd name="connsiteX0" fmla="*/ 0 w 1116305"/>
                <a:gd name="connsiteY0" fmla="*/ 186055 h 1116305"/>
                <a:gd name="connsiteX1" fmla="*/ 186055 w 1116305"/>
                <a:gd name="connsiteY1" fmla="*/ 0 h 1116305"/>
                <a:gd name="connsiteX2" fmla="*/ 930250 w 1116305"/>
                <a:gd name="connsiteY2" fmla="*/ 0 h 1116305"/>
                <a:gd name="connsiteX3" fmla="*/ 1116305 w 1116305"/>
                <a:gd name="connsiteY3" fmla="*/ 186055 h 1116305"/>
                <a:gd name="connsiteX4" fmla="*/ 1116305 w 1116305"/>
                <a:gd name="connsiteY4" fmla="*/ 930250 h 1116305"/>
                <a:gd name="connsiteX5" fmla="*/ 930250 w 1116305"/>
                <a:gd name="connsiteY5" fmla="*/ 1116305 h 1116305"/>
                <a:gd name="connsiteX6" fmla="*/ 186055 w 1116305"/>
                <a:gd name="connsiteY6" fmla="*/ 1116305 h 1116305"/>
                <a:gd name="connsiteX7" fmla="*/ 0 w 1116305"/>
                <a:gd name="connsiteY7" fmla="*/ 930250 h 1116305"/>
                <a:gd name="connsiteX8" fmla="*/ 0 w 1116305"/>
                <a:gd name="connsiteY8" fmla="*/ 186055 h 11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305" h="1116305">
                  <a:moveTo>
                    <a:pt x="0" y="186055"/>
                  </a:moveTo>
                  <a:cubicBezTo>
                    <a:pt x="0" y="83300"/>
                    <a:pt x="83300" y="0"/>
                    <a:pt x="186055" y="0"/>
                  </a:cubicBezTo>
                  <a:lnTo>
                    <a:pt x="930250" y="0"/>
                  </a:lnTo>
                  <a:cubicBezTo>
                    <a:pt x="1033005" y="0"/>
                    <a:pt x="1116305" y="83300"/>
                    <a:pt x="1116305" y="186055"/>
                  </a:cubicBezTo>
                  <a:lnTo>
                    <a:pt x="1116305" y="930250"/>
                  </a:lnTo>
                  <a:cubicBezTo>
                    <a:pt x="1116305" y="1033005"/>
                    <a:pt x="1033005" y="1116305"/>
                    <a:pt x="930250" y="1116305"/>
                  </a:cubicBezTo>
                  <a:lnTo>
                    <a:pt x="186055" y="1116305"/>
                  </a:lnTo>
                  <a:cubicBezTo>
                    <a:pt x="83300" y="1116305"/>
                    <a:pt x="0" y="1033005"/>
                    <a:pt x="0" y="930250"/>
                  </a:cubicBezTo>
                  <a:lnTo>
                    <a:pt x="0" y="18605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164" tIns="81164" rIns="81164" bIns="81164" numCol="1" spcCol="1270" anchor="ctr" anchorCtr="0">
              <a:noAutofit/>
            </a:bodyPr>
            <a:lstStyle/>
            <a:p>
              <a:pPr algn="ctr" defTabSz="311150" fontAlgn="base">
                <a:lnSpc>
                  <a:spcPct val="90000"/>
                </a:lnSpc>
                <a:spcBef>
                  <a:spcPct val="0"/>
                </a:spcBef>
                <a:spcAft>
                  <a:spcPct val="35000"/>
                </a:spcAft>
              </a:pPr>
              <a:r>
                <a:rPr lang="es-ES_tradnl" sz="1400" b="1">
                  <a:solidFill>
                    <a:prstClr val="black">
                      <a:hueOff val="0"/>
                      <a:satOff val="0"/>
                      <a:lumOff val="0"/>
                      <a:alphaOff val="0"/>
                    </a:prstClr>
                  </a:solidFill>
                </a:rPr>
                <a:t>Duración: </a:t>
              </a:r>
              <a:r>
                <a:rPr lang="es-ES_tradnl" sz="1400">
                  <a:solidFill>
                    <a:prstClr val="black">
                      <a:hueOff val="0"/>
                      <a:satOff val="0"/>
                      <a:lumOff val="0"/>
                      <a:alphaOff val="0"/>
                    </a:prstClr>
                  </a:solidFill>
                </a:rPr>
                <a:t>Cinco Días Hábiles. (Prorrogable en cinco días por acuerdo de las partes)</a:t>
              </a:r>
              <a:endParaRPr lang="es-CL" sz="1400">
                <a:solidFill>
                  <a:prstClr val="black">
                    <a:hueOff val="0"/>
                    <a:satOff val="0"/>
                    <a:lumOff val="0"/>
                    <a:alphaOff val="0"/>
                  </a:prstClr>
                </a:solidFill>
              </a:endParaRPr>
            </a:p>
          </p:txBody>
        </p:sp>
        <p:sp>
          <p:nvSpPr>
            <p:cNvPr id="10" name="Forma libre 9"/>
            <p:cNvSpPr/>
            <p:nvPr/>
          </p:nvSpPr>
          <p:spPr>
            <a:xfrm>
              <a:off x="4938970" y="3289634"/>
              <a:ext cx="1116305" cy="1116305"/>
            </a:xfrm>
            <a:custGeom>
              <a:avLst/>
              <a:gdLst>
                <a:gd name="connsiteX0" fmla="*/ 0 w 1116305"/>
                <a:gd name="connsiteY0" fmla="*/ 186055 h 1116305"/>
                <a:gd name="connsiteX1" fmla="*/ 186055 w 1116305"/>
                <a:gd name="connsiteY1" fmla="*/ 0 h 1116305"/>
                <a:gd name="connsiteX2" fmla="*/ 930250 w 1116305"/>
                <a:gd name="connsiteY2" fmla="*/ 0 h 1116305"/>
                <a:gd name="connsiteX3" fmla="*/ 1116305 w 1116305"/>
                <a:gd name="connsiteY3" fmla="*/ 186055 h 1116305"/>
                <a:gd name="connsiteX4" fmla="*/ 1116305 w 1116305"/>
                <a:gd name="connsiteY4" fmla="*/ 930250 h 1116305"/>
                <a:gd name="connsiteX5" fmla="*/ 930250 w 1116305"/>
                <a:gd name="connsiteY5" fmla="*/ 1116305 h 1116305"/>
                <a:gd name="connsiteX6" fmla="*/ 186055 w 1116305"/>
                <a:gd name="connsiteY6" fmla="*/ 1116305 h 1116305"/>
                <a:gd name="connsiteX7" fmla="*/ 0 w 1116305"/>
                <a:gd name="connsiteY7" fmla="*/ 930250 h 1116305"/>
                <a:gd name="connsiteX8" fmla="*/ 0 w 1116305"/>
                <a:gd name="connsiteY8" fmla="*/ 186055 h 11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305" h="1116305">
                  <a:moveTo>
                    <a:pt x="0" y="186055"/>
                  </a:moveTo>
                  <a:cubicBezTo>
                    <a:pt x="0" y="83300"/>
                    <a:pt x="83300" y="0"/>
                    <a:pt x="186055" y="0"/>
                  </a:cubicBezTo>
                  <a:lnTo>
                    <a:pt x="930250" y="0"/>
                  </a:lnTo>
                  <a:cubicBezTo>
                    <a:pt x="1033005" y="0"/>
                    <a:pt x="1116305" y="83300"/>
                    <a:pt x="1116305" y="186055"/>
                  </a:cubicBezTo>
                  <a:lnTo>
                    <a:pt x="1116305" y="930250"/>
                  </a:lnTo>
                  <a:cubicBezTo>
                    <a:pt x="1116305" y="1033005"/>
                    <a:pt x="1033005" y="1116305"/>
                    <a:pt x="930250" y="1116305"/>
                  </a:cubicBezTo>
                  <a:lnTo>
                    <a:pt x="186055" y="1116305"/>
                  </a:lnTo>
                  <a:cubicBezTo>
                    <a:pt x="83300" y="1116305"/>
                    <a:pt x="0" y="1033005"/>
                    <a:pt x="0" y="930250"/>
                  </a:cubicBezTo>
                  <a:lnTo>
                    <a:pt x="0" y="18605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164" tIns="81164" rIns="81164" bIns="81164" numCol="1" spcCol="1270" anchor="ctr" anchorCtr="0">
              <a:noAutofit/>
            </a:bodyPr>
            <a:lstStyle/>
            <a:p>
              <a:pPr algn="ctr" defTabSz="311150" fontAlgn="base">
                <a:lnSpc>
                  <a:spcPct val="90000"/>
                </a:lnSpc>
                <a:spcBef>
                  <a:spcPct val="0"/>
                </a:spcBef>
                <a:spcAft>
                  <a:spcPct val="35000"/>
                </a:spcAft>
              </a:pPr>
              <a:r>
                <a:rPr lang="es-ES_tradnl" sz="1400" b="1">
                  <a:solidFill>
                    <a:prstClr val="black">
                      <a:hueOff val="0"/>
                      <a:satOff val="0"/>
                      <a:lumOff val="0"/>
                      <a:alphaOff val="0"/>
                    </a:prstClr>
                  </a:solidFill>
                </a:rPr>
                <a:t>Efectos: </a:t>
              </a:r>
              <a:r>
                <a:rPr lang="es-ES_tradnl" sz="1400">
                  <a:solidFill>
                    <a:prstClr val="black">
                      <a:hueOff val="0"/>
                      <a:satOff val="0"/>
                      <a:lumOff val="0"/>
                      <a:alphaOff val="0"/>
                    </a:prstClr>
                  </a:solidFill>
                </a:rPr>
                <a:t>Prorroga el inicio de la huelga al día hábil siguiente de no alcanzarse acuerdo</a:t>
              </a:r>
              <a:endParaRPr lang="es-CL" sz="1400">
                <a:solidFill>
                  <a:prstClr val="black">
                    <a:hueOff val="0"/>
                    <a:satOff val="0"/>
                    <a:lumOff val="0"/>
                    <a:alphaOff val="0"/>
                  </a:prstClr>
                </a:solidFill>
              </a:endParaRPr>
            </a:p>
          </p:txBody>
        </p:sp>
      </p:grpSp>
      <p:sp>
        <p:nvSpPr>
          <p:cNvPr id="16" name="15 CuadroTexto"/>
          <p:cNvSpPr txBox="1"/>
          <p:nvPr/>
        </p:nvSpPr>
        <p:spPr>
          <a:xfrm>
            <a:off x="3791744" y="5951021"/>
            <a:ext cx="4896544" cy="369332"/>
          </a:xfrm>
          <a:prstGeom prst="rect">
            <a:avLst/>
          </a:prstGeom>
          <a:noFill/>
        </p:spPr>
        <p:txBody>
          <a:bodyPr wrap="square" rtlCol="0">
            <a:spAutoFit/>
          </a:bodyPr>
          <a:lstStyle/>
          <a:p>
            <a:pPr algn="ctr" defTabSz="457200" fontAlgn="base">
              <a:spcBef>
                <a:spcPct val="0"/>
              </a:spcBef>
              <a:spcAft>
                <a:spcPct val="0"/>
              </a:spcAft>
            </a:pPr>
            <a:r>
              <a:rPr lang="es-ES_tradnl" dirty="0">
                <a:solidFill>
                  <a:srgbClr val="4F81BD">
                    <a:lumMod val="75000"/>
                  </a:srgbClr>
                </a:solidFill>
                <a:latin typeface="Arial" pitchFamily="34" charset="0"/>
                <a:ea typeface="ヒラギノ角ゴ Pro W3" charset="-128"/>
              </a:rPr>
              <a:t>.</a:t>
            </a:r>
            <a:endParaRPr lang="es-CL" b="1" dirty="0">
              <a:solidFill>
                <a:srgbClr val="4F81BD">
                  <a:lumMod val="75000"/>
                </a:srgbClr>
              </a:solidFill>
              <a:latin typeface="Arial" pitchFamily="34" charset="0"/>
              <a:ea typeface="ヒラギノ角ゴ Pro W3" charset="-128"/>
            </a:endParaRPr>
          </a:p>
        </p:txBody>
      </p:sp>
    </p:spTree>
    <p:extLst>
      <p:ext uri="{BB962C8B-B14F-4D97-AF65-F5344CB8AC3E}">
        <p14:creationId xmlns:p14="http://schemas.microsoft.com/office/powerpoint/2010/main" val="19758143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392777933"/>
              </p:ext>
            </p:extLst>
          </p:nvPr>
        </p:nvGraphicFramePr>
        <p:xfrm>
          <a:off x="1271464" y="1124744"/>
          <a:ext cx="9433048" cy="5441816"/>
        </p:xfrm>
        <a:graphic>
          <a:graphicData uri="http://schemas.openxmlformats.org/drawingml/2006/table">
            <a:tbl>
              <a:tblPr firstRow="1" bandRow="1">
                <a:tableStyleId>{5C22544A-7EE6-4342-B048-85BDC9FD1C3A}</a:tableStyleId>
              </a:tblPr>
              <a:tblGrid>
                <a:gridCol w="4716524"/>
                <a:gridCol w="4716524"/>
              </a:tblGrid>
              <a:tr h="504056">
                <a:tc>
                  <a:txBody>
                    <a:bodyPr/>
                    <a:lstStyle/>
                    <a:p>
                      <a:pPr algn="ctr"/>
                      <a:r>
                        <a:rPr lang="es-MX" dirty="0" smtClean="0"/>
                        <a:t>Ley Antigua</a:t>
                      </a:r>
                      <a:endParaRPr lang="es-CL" dirty="0"/>
                    </a:p>
                  </a:txBody>
                  <a:tcPr/>
                </a:tc>
                <a:tc>
                  <a:txBody>
                    <a:bodyPr/>
                    <a:lstStyle/>
                    <a:p>
                      <a:pPr algn="ctr"/>
                      <a:r>
                        <a:rPr lang="es-MX" dirty="0" smtClean="0"/>
                        <a:t>Ley Nueva</a:t>
                      </a:r>
                      <a:endParaRPr lang="es-CL" dirty="0"/>
                    </a:p>
                  </a:txBody>
                  <a:tcPr/>
                </a:tc>
              </a:tr>
              <a:tr h="370840">
                <a:tc>
                  <a:txBody>
                    <a:bodyPr/>
                    <a:lstStyle/>
                    <a:p>
                      <a:pPr algn="l"/>
                      <a:r>
                        <a:rPr lang="es-CL" dirty="0" smtClean="0"/>
                        <a:t>No la reconoce  formalmente  como un derecho</a:t>
                      </a:r>
                      <a:endParaRPr lang="es-CL" dirty="0"/>
                    </a:p>
                  </a:txBody>
                  <a:tcPr/>
                </a:tc>
                <a:tc>
                  <a:txBody>
                    <a:bodyPr/>
                    <a:lstStyle/>
                    <a:p>
                      <a:r>
                        <a:rPr lang="es-CL" dirty="0" smtClean="0"/>
                        <a:t>Se reconoce expresamente la  existencia del derecho de huelga. “Es un derecho que debe ser ejercido colectivamente”</a:t>
                      </a:r>
                    </a:p>
                    <a:p>
                      <a:endParaRPr lang="es-CL" dirty="0"/>
                    </a:p>
                  </a:txBody>
                  <a:tcPr/>
                </a:tc>
              </a:tr>
              <a:tr h="1955120">
                <a:tc>
                  <a:txBody>
                    <a:bodyPr/>
                    <a:lstStyle/>
                    <a:p>
                      <a:pPr algn="l"/>
                      <a:r>
                        <a:rPr lang="es-CL" dirty="0" smtClean="0"/>
                        <a:t>Permite el reemplazo, desde el 1er día o desde el día 15, dependiendo si la última oferta cumplía</a:t>
                      </a:r>
                      <a:r>
                        <a:rPr lang="es-CL" baseline="0" dirty="0" smtClean="0"/>
                        <a:t> </a:t>
                      </a:r>
                      <a:r>
                        <a:rPr lang="es-CL" dirty="0" smtClean="0"/>
                        <a:t>con el  art. 381 del CT</a:t>
                      </a:r>
                    </a:p>
                    <a:p>
                      <a:pPr algn="l"/>
                      <a:endParaRPr lang="es-CL" dirty="0"/>
                    </a:p>
                  </a:txBody>
                  <a:tcPr/>
                </a:tc>
                <a:tc>
                  <a:txBody>
                    <a:bodyPr/>
                    <a:lstStyle/>
                    <a:p>
                      <a:r>
                        <a:rPr lang="es-CL" dirty="0" smtClean="0"/>
                        <a:t>Se prohíbe el reemplazo interno y  externo de trabajadores en huelga.</a:t>
                      </a:r>
                    </a:p>
                    <a:p>
                      <a:endParaRPr lang="es-CL" dirty="0" smtClean="0"/>
                    </a:p>
                    <a:p>
                      <a:r>
                        <a:rPr lang="es-CL" dirty="0" smtClean="0"/>
                        <a:t>Establece como práctica desleal el  cambio de establecimiento de un  trabajador durante la huelga.</a:t>
                      </a:r>
                    </a:p>
                    <a:p>
                      <a:endParaRPr lang="es-CL" dirty="0"/>
                    </a:p>
                  </a:txBody>
                  <a:tcPr/>
                </a:tc>
              </a:tr>
              <a:tr h="370840">
                <a:tc>
                  <a:txBody>
                    <a:bodyPr/>
                    <a:lstStyle/>
                    <a:p>
                      <a:pPr algn="l"/>
                      <a:r>
                        <a:rPr lang="es-CL" dirty="0" smtClean="0"/>
                        <a:t>Permite el  reintegro (“descuelgue“) de  trabajadores de la huelga sin  diferenciar el  tamaño de la  empresa. El descuelgue se puede producir al día 15 o al día 30. Si más  del 50% se  descuelga se  produce el  término de la  huelga.</a:t>
                      </a:r>
                    </a:p>
                    <a:p>
                      <a:pPr algn="l"/>
                      <a:endParaRPr lang="es-CL" dirty="0"/>
                    </a:p>
                  </a:txBody>
                  <a:tcPr/>
                </a:tc>
                <a:tc>
                  <a:txBody>
                    <a:bodyPr/>
                    <a:lstStyle/>
                    <a:p>
                      <a:r>
                        <a:rPr lang="es-CL" dirty="0" smtClean="0"/>
                        <a:t>Se reconoce el derecho de reincorporación individual de los trabajadores, estableciendo  criterios diferenciadores por tamaño  de empresa para hacerlo efectivo y  ello no afecta el quórum de la huelga.</a:t>
                      </a:r>
                    </a:p>
                    <a:p>
                      <a:endParaRPr lang="es-CL" dirty="0"/>
                    </a:p>
                  </a:txBody>
                  <a:tcPr/>
                </a:tc>
              </a:tr>
            </a:tbl>
          </a:graphicData>
        </a:graphic>
      </p:graphicFrame>
      <p:sp>
        <p:nvSpPr>
          <p:cNvPr id="6" name="Rectángulo 5"/>
          <p:cNvSpPr/>
          <p:nvPr/>
        </p:nvSpPr>
        <p:spPr>
          <a:xfrm>
            <a:off x="3071664" y="188640"/>
            <a:ext cx="5505610" cy="461665"/>
          </a:xfrm>
          <a:prstGeom prst="rect">
            <a:avLst/>
          </a:prstGeom>
        </p:spPr>
        <p:txBody>
          <a:bodyPr wrap="none">
            <a:spAutoFit/>
          </a:bodyPr>
          <a:lstStyle/>
          <a:p>
            <a:r>
              <a:rPr lang="es-CL" sz="2400" dirty="0"/>
              <a:t>Derecho a Huelga/Reemplazo/ Descuelgue</a:t>
            </a:r>
          </a:p>
        </p:txBody>
      </p:sp>
    </p:spTree>
    <p:extLst>
      <p:ext uri="{BB962C8B-B14F-4D97-AF65-F5344CB8AC3E}">
        <p14:creationId xmlns:p14="http://schemas.microsoft.com/office/powerpoint/2010/main" val="24773954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071440" y="211757"/>
            <a:ext cx="8164513" cy="1143000"/>
          </a:xfrm>
        </p:spPr>
        <p:txBody>
          <a:bodyPr/>
          <a:lstStyle/>
          <a:p>
            <a:pPr algn="ctr"/>
            <a:r>
              <a:rPr lang="es-ES_tradnl" sz="3200" dirty="0">
                <a:solidFill>
                  <a:schemeClr val="tx1"/>
                </a:solidFill>
              </a:rPr>
              <a:t>Derecho a Reincorporación Individual (Art.357)</a:t>
            </a:r>
            <a:endParaRPr lang="es-CL" sz="3200" dirty="0">
              <a:solidFill>
                <a:schemeClr val="tx1"/>
              </a:solidFill>
            </a:endParaRPr>
          </a:p>
        </p:txBody>
      </p:sp>
      <p:sp>
        <p:nvSpPr>
          <p:cNvPr id="6" name="5 CuadroTexto"/>
          <p:cNvSpPr txBox="1"/>
          <p:nvPr/>
        </p:nvSpPr>
        <p:spPr>
          <a:xfrm>
            <a:off x="4367808" y="1484785"/>
            <a:ext cx="2880320" cy="2462213"/>
          </a:xfrm>
          <a:prstGeom prst="rect">
            <a:avLst/>
          </a:prstGeom>
          <a:noFill/>
          <a:ln>
            <a:solidFill>
              <a:schemeClr val="tx2"/>
            </a:solidFill>
          </a:ln>
        </p:spPr>
        <p:txBody>
          <a:bodyPr wrap="square" rtlCol="0">
            <a:spAutoFit/>
          </a:bodyPr>
          <a:lstStyle/>
          <a:p>
            <a:pPr algn="just" defTabSz="457200" fontAlgn="base">
              <a:spcBef>
                <a:spcPct val="0"/>
              </a:spcBef>
              <a:spcAft>
                <a:spcPct val="0"/>
              </a:spcAft>
            </a:pPr>
            <a:r>
              <a:rPr lang="es-ES_tradnl" sz="1400" b="1" dirty="0">
                <a:solidFill>
                  <a:prstClr val="black"/>
                </a:solidFill>
                <a:latin typeface="Arial" pitchFamily="34" charset="0"/>
                <a:ea typeface="ヒラギノ角ゴ Pro W3" charset="-128"/>
              </a:rPr>
              <a:t>En la gran y mediana empresa:</a:t>
            </a:r>
          </a:p>
          <a:p>
            <a:pPr marL="342900" indent="-342900" algn="just" defTabSz="457200" fontAlgn="base">
              <a:spcBef>
                <a:spcPct val="0"/>
              </a:spcBef>
              <a:spcAft>
                <a:spcPct val="0"/>
              </a:spcAft>
              <a:buFontTx/>
              <a:buAutoNum type="arabicParenR"/>
            </a:pPr>
            <a:r>
              <a:rPr lang="es-ES_tradnl" sz="1400" u="sng" dirty="0">
                <a:solidFill>
                  <a:prstClr val="black"/>
                </a:solidFill>
                <a:latin typeface="Arial" pitchFamily="34" charset="0"/>
                <a:ea typeface="ヒラギノ角ゴ Pro W3" charset="-128"/>
              </a:rPr>
              <a:t>Última oferta </a:t>
            </a:r>
            <a:r>
              <a:rPr lang="es-ES_tradnl" sz="1400" dirty="0">
                <a:solidFill>
                  <a:prstClr val="black"/>
                </a:solidFill>
                <a:latin typeface="Arial" pitchFamily="34" charset="0"/>
                <a:ea typeface="ヒラギノ角ゴ Pro W3" charset="-128"/>
              </a:rPr>
              <a:t>formulada en la forma  y anticipación del artículo 346.</a:t>
            </a:r>
          </a:p>
          <a:p>
            <a:pPr marL="342900" indent="-342900" algn="just" defTabSz="457200" fontAlgn="base">
              <a:spcBef>
                <a:spcPct val="0"/>
              </a:spcBef>
              <a:spcAft>
                <a:spcPct val="0"/>
              </a:spcAft>
              <a:buFontTx/>
              <a:buAutoNum type="arabicParenR"/>
            </a:pPr>
            <a:r>
              <a:rPr lang="es-ES_tradnl" sz="1400" dirty="0">
                <a:solidFill>
                  <a:prstClr val="black"/>
                </a:solidFill>
                <a:latin typeface="Arial" pitchFamily="34" charset="0"/>
                <a:ea typeface="ヒラギノ角ゴ Pro W3" charset="-128"/>
              </a:rPr>
              <a:t>Idénticas estipulaciones que las contenidas en el instrumento colectivo </a:t>
            </a:r>
            <a:r>
              <a:rPr lang="es-ES_tradnl" sz="1400" u="sng" dirty="0">
                <a:solidFill>
                  <a:prstClr val="black"/>
                </a:solidFill>
                <a:latin typeface="Arial" pitchFamily="34" charset="0"/>
                <a:ea typeface="ヒラギノ角ゴ Pro W3" charset="-128"/>
              </a:rPr>
              <a:t>reajustada al IPC.</a:t>
            </a:r>
          </a:p>
          <a:p>
            <a:pPr marL="342900" indent="-342900" algn="just" defTabSz="457200" fontAlgn="base">
              <a:spcBef>
                <a:spcPct val="0"/>
              </a:spcBef>
              <a:spcAft>
                <a:spcPct val="0"/>
              </a:spcAft>
              <a:buFontTx/>
              <a:buAutoNum type="arabicParenR"/>
            </a:pPr>
            <a:r>
              <a:rPr lang="es-ES_tradnl" sz="1400" dirty="0">
                <a:solidFill>
                  <a:prstClr val="black"/>
                </a:solidFill>
                <a:latin typeface="Arial" pitchFamily="34" charset="0"/>
                <a:ea typeface="ヒラギノ角ゴ Pro W3" charset="-128"/>
              </a:rPr>
              <a:t>Ofrecer una </a:t>
            </a:r>
            <a:r>
              <a:rPr lang="es-ES_tradnl" sz="1400" u="sng" dirty="0" err="1">
                <a:solidFill>
                  <a:prstClr val="black"/>
                </a:solidFill>
                <a:latin typeface="Arial" pitchFamily="34" charset="0"/>
                <a:ea typeface="ヒラギノ角ゴ Pro W3" charset="-128"/>
              </a:rPr>
              <a:t>reajustabilidad</a:t>
            </a:r>
            <a:r>
              <a:rPr lang="es-ES_tradnl" sz="1400" u="sng" dirty="0">
                <a:solidFill>
                  <a:prstClr val="black"/>
                </a:solidFill>
                <a:latin typeface="Arial" pitchFamily="34" charset="0"/>
                <a:ea typeface="ヒラギノ角ゴ Pro W3" charset="-128"/>
              </a:rPr>
              <a:t> mínima anual </a:t>
            </a:r>
            <a:r>
              <a:rPr lang="es-ES_tradnl" sz="1400" dirty="0">
                <a:solidFill>
                  <a:prstClr val="black"/>
                </a:solidFill>
                <a:latin typeface="Arial" pitchFamily="34" charset="0"/>
                <a:ea typeface="ヒラギノ角ゴ Pro W3" charset="-128"/>
              </a:rPr>
              <a:t>según variación IPC.</a:t>
            </a:r>
            <a:endParaRPr lang="es-CL" sz="1400" dirty="0">
              <a:solidFill>
                <a:prstClr val="black"/>
              </a:solidFill>
              <a:latin typeface="Arial" pitchFamily="34" charset="0"/>
              <a:ea typeface="ヒラギノ角ゴ Pro W3" charset="-128"/>
            </a:endParaRPr>
          </a:p>
        </p:txBody>
      </p:sp>
      <p:sp>
        <p:nvSpPr>
          <p:cNvPr id="7" name="6 Rectángulo"/>
          <p:cNvSpPr/>
          <p:nvPr/>
        </p:nvSpPr>
        <p:spPr>
          <a:xfrm>
            <a:off x="1676400" y="2924944"/>
            <a:ext cx="2043336"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fontAlgn="base">
              <a:spcBef>
                <a:spcPct val="0"/>
              </a:spcBef>
              <a:spcAft>
                <a:spcPct val="0"/>
              </a:spcAft>
            </a:pPr>
            <a:r>
              <a:rPr lang="es-ES_tradnl" dirty="0">
                <a:solidFill>
                  <a:prstClr val="black"/>
                </a:solidFill>
              </a:rPr>
              <a:t>Esta Prohibida la reincorporación de trabajadores en huelga, </a:t>
            </a:r>
            <a:r>
              <a:rPr lang="es-ES_tradnl" b="1" u="sng" dirty="0">
                <a:solidFill>
                  <a:prstClr val="black"/>
                </a:solidFill>
              </a:rPr>
              <a:t>SALVO</a:t>
            </a:r>
            <a:r>
              <a:rPr lang="es-ES_tradnl" dirty="0">
                <a:solidFill>
                  <a:prstClr val="black"/>
                </a:solidFill>
              </a:rPr>
              <a:t> </a:t>
            </a:r>
            <a:endParaRPr lang="es-CL" dirty="0">
              <a:solidFill>
                <a:prstClr val="black"/>
              </a:solidFill>
            </a:endParaRPr>
          </a:p>
        </p:txBody>
      </p:sp>
      <p:cxnSp>
        <p:nvCxnSpPr>
          <p:cNvPr id="9" name="8 Forma"/>
          <p:cNvCxnSpPr>
            <a:stCxn id="7" idx="0"/>
          </p:cNvCxnSpPr>
          <p:nvPr/>
        </p:nvCxnSpPr>
        <p:spPr>
          <a:xfrm rot="5400000" flipH="1" flipV="1">
            <a:off x="3392410" y="2021551"/>
            <a:ext cx="209053" cy="159773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10 Conector recto de flecha"/>
          <p:cNvCxnSpPr>
            <a:stCxn id="6" idx="3"/>
          </p:cNvCxnSpPr>
          <p:nvPr/>
        </p:nvCxnSpPr>
        <p:spPr>
          <a:xfrm>
            <a:off x="7248128" y="2715891"/>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11 Terminador"/>
          <p:cNvSpPr/>
          <p:nvPr/>
        </p:nvSpPr>
        <p:spPr>
          <a:xfrm>
            <a:off x="7824192" y="2103822"/>
            <a:ext cx="2411760" cy="125317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ES_tradnl" dirty="0">
                <a:solidFill>
                  <a:prstClr val="black"/>
                </a:solidFill>
              </a:rPr>
              <a:t>Reintegro a partir del día decimosexto de iniciada la huelga.</a:t>
            </a:r>
            <a:endParaRPr lang="es-CL" dirty="0">
              <a:solidFill>
                <a:prstClr val="black"/>
              </a:solidFill>
            </a:endParaRPr>
          </a:p>
        </p:txBody>
      </p:sp>
      <p:sp>
        <p:nvSpPr>
          <p:cNvPr id="15" name="14 CuadroTexto"/>
          <p:cNvSpPr txBox="1"/>
          <p:nvPr/>
        </p:nvSpPr>
        <p:spPr>
          <a:xfrm>
            <a:off x="7824192" y="3337828"/>
            <a:ext cx="2771800" cy="523220"/>
          </a:xfrm>
          <a:prstGeom prst="rect">
            <a:avLst/>
          </a:prstGeom>
          <a:noFill/>
        </p:spPr>
        <p:txBody>
          <a:bodyPr wrap="square" rtlCol="0">
            <a:spAutoFit/>
          </a:bodyPr>
          <a:lstStyle/>
          <a:p>
            <a:pPr defTabSz="457200" fontAlgn="base">
              <a:spcBef>
                <a:spcPct val="0"/>
              </a:spcBef>
              <a:spcAft>
                <a:spcPct val="0"/>
              </a:spcAft>
            </a:pPr>
            <a:r>
              <a:rPr lang="es-ES_tradnl" sz="1400" dirty="0">
                <a:solidFill>
                  <a:prstClr val="black"/>
                </a:solidFill>
                <a:latin typeface="Arial" pitchFamily="34" charset="0"/>
                <a:ea typeface="ヒラギノ角ゴ Pro W3" charset="-128"/>
              </a:rPr>
              <a:t>*Si no se cumple artículo 346 desde el trigésimo día. </a:t>
            </a:r>
            <a:endParaRPr lang="es-CL" sz="1400" dirty="0">
              <a:solidFill>
                <a:prstClr val="black"/>
              </a:solidFill>
              <a:latin typeface="Arial" pitchFamily="34" charset="0"/>
              <a:ea typeface="ヒラギノ角ゴ Pro W3" charset="-128"/>
            </a:endParaRPr>
          </a:p>
        </p:txBody>
      </p:sp>
      <p:sp>
        <p:nvSpPr>
          <p:cNvPr id="18" name="17 CuadroTexto"/>
          <p:cNvSpPr txBox="1"/>
          <p:nvPr/>
        </p:nvSpPr>
        <p:spPr>
          <a:xfrm>
            <a:off x="4367808" y="4707722"/>
            <a:ext cx="2880320" cy="1169551"/>
          </a:xfrm>
          <a:prstGeom prst="rect">
            <a:avLst/>
          </a:prstGeom>
          <a:noFill/>
          <a:ln>
            <a:solidFill>
              <a:schemeClr val="tx2"/>
            </a:solidFill>
          </a:ln>
        </p:spPr>
        <p:txBody>
          <a:bodyPr wrap="square" rtlCol="0">
            <a:spAutoFit/>
          </a:bodyPr>
          <a:lstStyle/>
          <a:p>
            <a:pPr algn="just" defTabSz="457200" fontAlgn="base">
              <a:spcBef>
                <a:spcPct val="0"/>
              </a:spcBef>
              <a:spcAft>
                <a:spcPct val="0"/>
              </a:spcAft>
            </a:pPr>
            <a:r>
              <a:rPr lang="es-ES_tradnl" sz="1400" b="1" dirty="0">
                <a:solidFill>
                  <a:prstClr val="black"/>
                </a:solidFill>
                <a:latin typeface="Arial" pitchFamily="34" charset="0"/>
                <a:ea typeface="ヒラギノ角ゴ Pro W3" charset="-128"/>
              </a:rPr>
              <a:t>En la micro y pequeña empresa:</a:t>
            </a:r>
          </a:p>
          <a:p>
            <a:pPr algn="just" defTabSz="457200" fontAlgn="base">
              <a:spcBef>
                <a:spcPct val="0"/>
              </a:spcBef>
              <a:spcAft>
                <a:spcPct val="0"/>
              </a:spcAft>
            </a:pPr>
            <a:endParaRPr lang="es-ES_tradnl" sz="1400" b="1" dirty="0">
              <a:solidFill>
                <a:prstClr val="black"/>
              </a:solidFill>
              <a:latin typeface="Arial" pitchFamily="34" charset="0"/>
              <a:ea typeface="ヒラギノ角ゴ Pro W3" charset="-128"/>
            </a:endParaRPr>
          </a:p>
          <a:p>
            <a:pPr algn="just" defTabSz="457200" fontAlgn="base">
              <a:spcBef>
                <a:spcPct val="0"/>
              </a:spcBef>
              <a:spcAft>
                <a:spcPct val="0"/>
              </a:spcAft>
            </a:pPr>
            <a:r>
              <a:rPr lang="es-ES_tradnl" sz="1400" dirty="0">
                <a:solidFill>
                  <a:prstClr val="black"/>
                </a:solidFill>
                <a:latin typeface="Arial" pitchFamily="34" charset="0"/>
                <a:ea typeface="ヒラギノ角ゴ Pro W3" charset="-128"/>
              </a:rPr>
              <a:t>* Idénticos requisitos que  en la gran y mediana empresa. </a:t>
            </a:r>
          </a:p>
        </p:txBody>
      </p:sp>
      <p:cxnSp>
        <p:nvCxnSpPr>
          <p:cNvPr id="20" name="19 Forma"/>
          <p:cNvCxnSpPr>
            <a:stCxn id="7" idx="2"/>
            <a:endCxn id="18" idx="1"/>
          </p:cNvCxnSpPr>
          <p:nvPr/>
        </p:nvCxnSpPr>
        <p:spPr>
          <a:xfrm rot="16200000" flipH="1">
            <a:off x="3069243" y="3993930"/>
            <a:ext cx="927393" cy="166974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p:nvPr/>
        </p:nvCxnSpPr>
        <p:spPr>
          <a:xfrm>
            <a:off x="7248128" y="5337214"/>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21 Terminador"/>
          <p:cNvSpPr/>
          <p:nvPr/>
        </p:nvSpPr>
        <p:spPr>
          <a:xfrm>
            <a:off x="7824192" y="4707722"/>
            <a:ext cx="2411760" cy="1241559"/>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s-ES_tradnl" dirty="0">
                <a:solidFill>
                  <a:prstClr val="black"/>
                </a:solidFill>
              </a:rPr>
              <a:t>Reintegro a partir del sexto día de iniciada la huelga.</a:t>
            </a:r>
            <a:endParaRPr lang="es-CL" dirty="0">
              <a:solidFill>
                <a:prstClr val="black"/>
              </a:solidFill>
            </a:endParaRPr>
          </a:p>
        </p:txBody>
      </p:sp>
      <p:sp>
        <p:nvSpPr>
          <p:cNvPr id="23" name="22 CuadroTexto"/>
          <p:cNvSpPr txBox="1"/>
          <p:nvPr/>
        </p:nvSpPr>
        <p:spPr>
          <a:xfrm>
            <a:off x="7824192" y="5949280"/>
            <a:ext cx="2771800" cy="523220"/>
          </a:xfrm>
          <a:prstGeom prst="rect">
            <a:avLst/>
          </a:prstGeom>
          <a:noFill/>
        </p:spPr>
        <p:txBody>
          <a:bodyPr wrap="square" rtlCol="0">
            <a:spAutoFit/>
          </a:bodyPr>
          <a:lstStyle/>
          <a:p>
            <a:pPr defTabSz="457200" fontAlgn="base">
              <a:spcBef>
                <a:spcPct val="0"/>
              </a:spcBef>
              <a:spcAft>
                <a:spcPct val="0"/>
              </a:spcAft>
            </a:pPr>
            <a:r>
              <a:rPr lang="es-ES_tradnl" sz="1400" dirty="0">
                <a:solidFill>
                  <a:prstClr val="black"/>
                </a:solidFill>
                <a:latin typeface="Arial" pitchFamily="34" charset="0"/>
                <a:ea typeface="ヒラギノ角ゴ Pro W3" charset="-128"/>
              </a:rPr>
              <a:t>*Si no se cumple artículo 346 desde el decimosexto día. </a:t>
            </a:r>
            <a:endParaRPr lang="es-CL" sz="1400" dirty="0">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val="238225963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5 Marcador de número de diapositiva"/>
          <p:cNvSpPr>
            <a:spLocks noGrp="1"/>
          </p:cNvSpPr>
          <p:nvPr>
            <p:ph type="sldNum" sz="quarter" idx="11"/>
          </p:nvPr>
        </p:nvSpPr>
        <p:spPr bwMode="auto">
          <a:noFill/>
          <a:ln>
            <a:miter lim="800000"/>
            <a:headEnd/>
            <a:tailEnd/>
          </a:ln>
        </p:spPr>
        <p:txBody>
          <a:bodyPr/>
          <a:lstStyle/>
          <a:p>
            <a:fld id="{99A3480F-8BFB-4997-8166-92518D894599}" type="slidenum">
              <a:rPr lang="en-US" smtClean="0"/>
              <a:pPr/>
              <a:t>88</a:t>
            </a:fld>
            <a:endParaRPr lang="en-US" smtClean="0"/>
          </a:p>
        </p:txBody>
      </p:sp>
      <p:sp>
        <p:nvSpPr>
          <p:cNvPr id="6" name="5 Título"/>
          <p:cNvSpPr>
            <a:spLocks noGrp="1"/>
          </p:cNvSpPr>
          <p:nvPr>
            <p:ph type="title"/>
          </p:nvPr>
        </p:nvSpPr>
        <p:spPr/>
        <p:txBody>
          <a:bodyPr/>
          <a:lstStyle/>
          <a:p>
            <a:pPr algn="ctr"/>
            <a:r>
              <a:rPr lang="es-ES_tradnl" sz="3600" dirty="0">
                <a:solidFill>
                  <a:schemeClr val="tx1"/>
                </a:solidFill>
              </a:rPr>
              <a:t>Nueva oferta del empleador y su votación Art. 356.</a:t>
            </a:r>
            <a:endParaRPr lang="es-CL" sz="3600" dirty="0">
              <a:solidFill>
                <a:schemeClr val="tx1"/>
              </a:solidFill>
            </a:endParaRPr>
          </a:p>
        </p:txBody>
      </p:sp>
      <p:grpSp>
        <p:nvGrpSpPr>
          <p:cNvPr id="3" name="Grupo 2"/>
          <p:cNvGrpSpPr/>
          <p:nvPr/>
        </p:nvGrpSpPr>
        <p:grpSpPr>
          <a:xfrm>
            <a:off x="1829785" y="1306011"/>
            <a:ext cx="7632848" cy="5232400"/>
            <a:chOff x="755576" y="1351489"/>
            <a:chExt cx="7632848" cy="2975003"/>
          </a:xfrm>
        </p:grpSpPr>
        <p:sp>
          <p:nvSpPr>
            <p:cNvPr id="4" name="Forma libre 3"/>
            <p:cNvSpPr/>
            <p:nvPr/>
          </p:nvSpPr>
          <p:spPr>
            <a:xfrm>
              <a:off x="755576" y="3868096"/>
              <a:ext cx="7632848" cy="458396"/>
            </a:xfrm>
            <a:custGeom>
              <a:avLst/>
              <a:gdLst>
                <a:gd name="connsiteX0" fmla="*/ 0 w 7632848"/>
                <a:gd name="connsiteY0" fmla="*/ 0 h 458396"/>
                <a:gd name="connsiteX1" fmla="*/ 7632848 w 7632848"/>
                <a:gd name="connsiteY1" fmla="*/ 0 h 458396"/>
                <a:gd name="connsiteX2" fmla="*/ 7632848 w 7632848"/>
                <a:gd name="connsiteY2" fmla="*/ 458396 h 458396"/>
                <a:gd name="connsiteX3" fmla="*/ 0 w 7632848"/>
                <a:gd name="connsiteY3" fmla="*/ 458396 h 458396"/>
                <a:gd name="connsiteX4" fmla="*/ 0 w 7632848"/>
                <a:gd name="connsiteY4" fmla="*/ 0 h 45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848" h="458396">
                  <a:moveTo>
                    <a:pt x="0" y="0"/>
                  </a:moveTo>
                  <a:lnTo>
                    <a:pt x="7632848" y="0"/>
                  </a:lnTo>
                  <a:lnTo>
                    <a:pt x="7632848" y="458396"/>
                  </a:lnTo>
                  <a:lnTo>
                    <a:pt x="0" y="458396"/>
                  </a:lnTo>
                  <a:lnTo>
                    <a:pt x="0" y="0"/>
                  </a:lnTo>
                  <a:close/>
                </a:path>
              </a:pathLst>
            </a:cu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0688" tIns="170688" rIns="170688" bIns="170688" numCol="1" spcCol="1270" anchor="ctr" anchorCtr="0">
              <a:noAutofit/>
            </a:bodyPr>
            <a:lstStyle/>
            <a:p>
              <a:pPr algn="ctr" defTabSz="1066800" fontAlgn="base">
                <a:lnSpc>
                  <a:spcPct val="90000"/>
                </a:lnSpc>
                <a:spcBef>
                  <a:spcPct val="0"/>
                </a:spcBef>
                <a:spcAft>
                  <a:spcPct val="35000"/>
                </a:spcAft>
              </a:pPr>
              <a:r>
                <a:rPr lang="es-CL" sz="1600" dirty="0">
                  <a:solidFill>
                    <a:prstClr val="black"/>
                  </a:solidFill>
                </a:rPr>
                <a:t>Voto: </a:t>
              </a:r>
              <a:r>
                <a:rPr lang="es-CL" sz="1600" dirty="0" smtClean="0">
                  <a:solidFill>
                    <a:prstClr val="black"/>
                  </a:solidFill>
                </a:rPr>
                <a:t>“Se </a:t>
              </a:r>
              <a:r>
                <a:rPr lang="es-CL" sz="1600" dirty="0">
                  <a:solidFill>
                    <a:prstClr val="black"/>
                  </a:solidFill>
                </a:rPr>
                <a:t>mantiene la </a:t>
              </a:r>
              <a:r>
                <a:rPr lang="es-CL" sz="1600" dirty="0" smtClean="0">
                  <a:solidFill>
                    <a:prstClr val="black"/>
                  </a:solidFill>
                </a:rPr>
                <a:t>huelga” </a:t>
              </a:r>
              <a:r>
                <a:rPr lang="es-CL" sz="1600" dirty="0">
                  <a:solidFill>
                    <a:prstClr val="black"/>
                  </a:solidFill>
                </a:rPr>
                <a:t>versus </a:t>
              </a:r>
              <a:r>
                <a:rPr lang="es-CL" sz="1600" dirty="0" smtClean="0">
                  <a:solidFill>
                    <a:prstClr val="black"/>
                  </a:solidFill>
                </a:rPr>
                <a:t>“Se </a:t>
              </a:r>
              <a:r>
                <a:rPr lang="es-CL" sz="1600" dirty="0">
                  <a:solidFill>
                    <a:prstClr val="black"/>
                  </a:solidFill>
                </a:rPr>
                <a:t>acepta nueva </a:t>
              </a:r>
              <a:r>
                <a:rPr lang="es-CL" sz="1600" dirty="0" smtClean="0">
                  <a:solidFill>
                    <a:prstClr val="black"/>
                  </a:solidFill>
                </a:rPr>
                <a:t>oferta”</a:t>
              </a:r>
              <a:endParaRPr lang="es-CL" sz="1600" dirty="0">
                <a:solidFill>
                  <a:prstClr val="black"/>
                </a:solidFill>
              </a:endParaRPr>
            </a:p>
          </p:txBody>
        </p:sp>
        <p:sp>
          <p:nvSpPr>
            <p:cNvPr id="5" name="Forma libre 4"/>
            <p:cNvSpPr/>
            <p:nvPr/>
          </p:nvSpPr>
          <p:spPr>
            <a:xfrm rot="21600000">
              <a:off x="755576" y="3169958"/>
              <a:ext cx="7632848" cy="705015"/>
            </a:xfrm>
            <a:custGeom>
              <a:avLst/>
              <a:gdLst>
                <a:gd name="connsiteX0" fmla="*/ 0 w 7632848"/>
                <a:gd name="connsiteY0" fmla="*/ 246917 h 705013"/>
                <a:gd name="connsiteX1" fmla="*/ 3728297 w 7632848"/>
                <a:gd name="connsiteY1" fmla="*/ 246917 h 705013"/>
                <a:gd name="connsiteX2" fmla="*/ 3728297 w 7632848"/>
                <a:gd name="connsiteY2" fmla="*/ 176253 h 705013"/>
                <a:gd name="connsiteX3" fmla="*/ 3640171 w 7632848"/>
                <a:gd name="connsiteY3" fmla="*/ 176253 h 705013"/>
                <a:gd name="connsiteX4" fmla="*/ 3816424 w 7632848"/>
                <a:gd name="connsiteY4" fmla="*/ 0 h 705013"/>
                <a:gd name="connsiteX5" fmla="*/ 3992677 w 7632848"/>
                <a:gd name="connsiteY5" fmla="*/ 176253 h 705013"/>
                <a:gd name="connsiteX6" fmla="*/ 3904551 w 7632848"/>
                <a:gd name="connsiteY6" fmla="*/ 176253 h 705013"/>
                <a:gd name="connsiteX7" fmla="*/ 3904551 w 7632848"/>
                <a:gd name="connsiteY7" fmla="*/ 246917 h 705013"/>
                <a:gd name="connsiteX8" fmla="*/ 7632848 w 7632848"/>
                <a:gd name="connsiteY8" fmla="*/ 246917 h 705013"/>
                <a:gd name="connsiteX9" fmla="*/ 7632848 w 7632848"/>
                <a:gd name="connsiteY9" fmla="*/ 705013 h 705013"/>
                <a:gd name="connsiteX10" fmla="*/ 0 w 7632848"/>
                <a:gd name="connsiteY10" fmla="*/ 705013 h 705013"/>
                <a:gd name="connsiteX11" fmla="*/ 0 w 7632848"/>
                <a:gd name="connsiteY11" fmla="*/ 246917 h 7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2848" h="705013">
                  <a:moveTo>
                    <a:pt x="7632848" y="458096"/>
                  </a:moveTo>
                  <a:lnTo>
                    <a:pt x="3904551" y="458096"/>
                  </a:lnTo>
                  <a:lnTo>
                    <a:pt x="3904551" y="528760"/>
                  </a:lnTo>
                  <a:lnTo>
                    <a:pt x="3992677" y="528760"/>
                  </a:lnTo>
                  <a:lnTo>
                    <a:pt x="3816424" y="705012"/>
                  </a:lnTo>
                  <a:lnTo>
                    <a:pt x="3640171" y="528760"/>
                  </a:lnTo>
                  <a:lnTo>
                    <a:pt x="3728297" y="528760"/>
                  </a:lnTo>
                  <a:lnTo>
                    <a:pt x="3728297" y="458096"/>
                  </a:lnTo>
                  <a:lnTo>
                    <a:pt x="0" y="458096"/>
                  </a:lnTo>
                  <a:lnTo>
                    <a:pt x="0" y="1"/>
                  </a:lnTo>
                  <a:lnTo>
                    <a:pt x="7632848" y="1"/>
                  </a:lnTo>
                  <a:lnTo>
                    <a:pt x="7632848" y="458096"/>
                  </a:lnTo>
                  <a:close/>
                </a:path>
              </a:pathLst>
            </a:cu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0687" tIns="170689" rIns="170688" bIns="417606" numCol="1" spcCol="1270" anchor="ctr" anchorCtr="0">
              <a:noAutofit/>
            </a:bodyPr>
            <a:lstStyle/>
            <a:p>
              <a:pPr algn="ctr" defTabSz="1066800" fontAlgn="base">
                <a:lnSpc>
                  <a:spcPct val="90000"/>
                </a:lnSpc>
                <a:spcBef>
                  <a:spcPct val="0"/>
                </a:spcBef>
                <a:spcAft>
                  <a:spcPct val="35000"/>
                </a:spcAft>
              </a:pPr>
              <a:r>
                <a:rPr lang="es-ES_tradnl" sz="1600" dirty="0">
                  <a:solidFill>
                    <a:prstClr val="black"/>
                  </a:solidFill>
                </a:rPr>
                <a:t>El empleador podrá presentar otra nueva oferta transcurridos cinco días posteriores al rechazo, debiendo ser votada en los términos y plazos señalados.</a:t>
              </a:r>
              <a:endParaRPr lang="es-CL" sz="1600" dirty="0">
                <a:solidFill>
                  <a:prstClr val="black"/>
                </a:solidFill>
              </a:endParaRPr>
            </a:p>
          </p:txBody>
        </p:sp>
        <p:sp>
          <p:nvSpPr>
            <p:cNvPr id="10" name="Forma libre 9"/>
            <p:cNvSpPr/>
            <p:nvPr/>
          </p:nvSpPr>
          <p:spPr>
            <a:xfrm rot="21600000">
              <a:off x="755576" y="2471820"/>
              <a:ext cx="7632848" cy="705015"/>
            </a:xfrm>
            <a:custGeom>
              <a:avLst/>
              <a:gdLst>
                <a:gd name="connsiteX0" fmla="*/ 0 w 7632848"/>
                <a:gd name="connsiteY0" fmla="*/ 246917 h 705013"/>
                <a:gd name="connsiteX1" fmla="*/ 3728297 w 7632848"/>
                <a:gd name="connsiteY1" fmla="*/ 246917 h 705013"/>
                <a:gd name="connsiteX2" fmla="*/ 3728297 w 7632848"/>
                <a:gd name="connsiteY2" fmla="*/ 176253 h 705013"/>
                <a:gd name="connsiteX3" fmla="*/ 3640171 w 7632848"/>
                <a:gd name="connsiteY3" fmla="*/ 176253 h 705013"/>
                <a:gd name="connsiteX4" fmla="*/ 3816424 w 7632848"/>
                <a:gd name="connsiteY4" fmla="*/ 0 h 705013"/>
                <a:gd name="connsiteX5" fmla="*/ 3992677 w 7632848"/>
                <a:gd name="connsiteY5" fmla="*/ 176253 h 705013"/>
                <a:gd name="connsiteX6" fmla="*/ 3904551 w 7632848"/>
                <a:gd name="connsiteY6" fmla="*/ 176253 h 705013"/>
                <a:gd name="connsiteX7" fmla="*/ 3904551 w 7632848"/>
                <a:gd name="connsiteY7" fmla="*/ 246917 h 705013"/>
                <a:gd name="connsiteX8" fmla="*/ 7632848 w 7632848"/>
                <a:gd name="connsiteY8" fmla="*/ 246917 h 705013"/>
                <a:gd name="connsiteX9" fmla="*/ 7632848 w 7632848"/>
                <a:gd name="connsiteY9" fmla="*/ 705013 h 705013"/>
                <a:gd name="connsiteX10" fmla="*/ 0 w 7632848"/>
                <a:gd name="connsiteY10" fmla="*/ 705013 h 705013"/>
                <a:gd name="connsiteX11" fmla="*/ 0 w 7632848"/>
                <a:gd name="connsiteY11" fmla="*/ 246917 h 7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2848" h="705013">
                  <a:moveTo>
                    <a:pt x="7632848" y="458096"/>
                  </a:moveTo>
                  <a:lnTo>
                    <a:pt x="3904551" y="458096"/>
                  </a:lnTo>
                  <a:lnTo>
                    <a:pt x="3904551" y="528760"/>
                  </a:lnTo>
                  <a:lnTo>
                    <a:pt x="3992677" y="528760"/>
                  </a:lnTo>
                  <a:lnTo>
                    <a:pt x="3816424" y="705012"/>
                  </a:lnTo>
                  <a:lnTo>
                    <a:pt x="3640171" y="528760"/>
                  </a:lnTo>
                  <a:lnTo>
                    <a:pt x="3728297" y="528760"/>
                  </a:lnTo>
                  <a:lnTo>
                    <a:pt x="3728297" y="458096"/>
                  </a:lnTo>
                  <a:lnTo>
                    <a:pt x="0" y="458096"/>
                  </a:lnTo>
                  <a:lnTo>
                    <a:pt x="0" y="1"/>
                  </a:lnTo>
                  <a:lnTo>
                    <a:pt x="7632848" y="1"/>
                  </a:lnTo>
                  <a:lnTo>
                    <a:pt x="7632848" y="458096"/>
                  </a:lnTo>
                  <a:close/>
                </a:path>
              </a:pathLst>
            </a:cu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0688" tIns="170689" rIns="170688" bIns="417606" numCol="1" spcCol="1270" anchor="ctr" anchorCtr="0">
              <a:noAutofit/>
            </a:bodyPr>
            <a:lstStyle/>
            <a:p>
              <a:pPr algn="ctr" defTabSz="1066800" fontAlgn="base">
                <a:lnSpc>
                  <a:spcPct val="90000"/>
                </a:lnSpc>
                <a:spcBef>
                  <a:spcPct val="0"/>
                </a:spcBef>
                <a:spcAft>
                  <a:spcPct val="35000"/>
                </a:spcAft>
              </a:pPr>
              <a:r>
                <a:rPr lang="es-ES_tradnl" sz="1600" dirty="0">
                  <a:solidFill>
                    <a:prstClr val="black"/>
                  </a:solidFill>
                </a:rPr>
                <a:t>La </a:t>
              </a:r>
              <a:r>
                <a:rPr lang="es-ES_tradnl" sz="1600" b="1" dirty="0">
                  <a:solidFill>
                    <a:prstClr val="black"/>
                  </a:solidFill>
                </a:rPr>
                <a:t>aceptación de la nueva oferta </a:t>
              </a:r>
              <a:r>
                <a:rPr lang="es-ES_tradnl" sz="1600" dirty="0">
                  <a:solidFill>
                    <a:prstClr val="black"/>
                  </a:solidFill>
                </a:rPr>
                <a:t>deberá ser aprobada por la mayoría absoluta de los trabajadores involucrados en votación secreta y ante ministro de fe</a:t>
              </a:r>
              <a:endParaRPr lang="es-CL" sz="1600" dirty="0">
                <a:solidFill>
                  <a:prstClr val="black"/>
                </a:solidFill>
              </a:endParaRPr>
            </a:p>
          </p:txBody>
        </p:sp>
        <p:sp>
          <p:nvSpPr>
            <p:cNvPr id="11" name="Forma libre 10"/>
            <p:cNvSpPr/>
            <p:nvPr/>
          </p:nvSpPr>
          <p:spPr>
            <a:xfrm>
              <a:off x="755576" y="1351489"/>
              <a:ext cx="7632848" cy="655069"/>
            </a:xfrm>
            <a:custGeom>
              <a:avLst/>
              <a:gdLst>
                <a:gd name="connsiteX0" fmla="*/ 0 w 7632848"/>
                <a:gd name="connsiteY0" fmla="*/ 246917 h 705013"/>
                <a:gd name="connsiteX1" fmla="*/ 3728297 w 7632848"/>
                <a:gd name="connsiteY1" fmla="*/ 246917 h 705013"/>
                <a:gd name="connsiteX2" fmla="*/ 3728297 w 7632848"/>
                <a:gd name="connsiteY2" fmla="*/ 176253 h 705013"/>
                <a:gd name="connsiteX3" fmla="*/ 3640171 w 7632848"/>
                <a:gd name="connsiteY3" fmla="*/ 176253 h 705013"/>
                <a:gd name="connsiteX4" fmla="*/ 3816424 w 7632848"/>
                <a:gd name="connsiteY4" fmla="*/ 0 h 705013"/>
                <a:gd name="connsiteX5" fmla="*/ 3992677 w 7632848"/>
                <a:gd name="connsiteY5" fmla="*/ 176253 h 705013"/>
                <a:gd name="connsiteX6" fmla="*/ 3904551 w 7632848"/>
                <a:gd name="connsiteY6" fmla="*/ 176253 h 705013"/>
                <a:gd name="connsiteX7" fmla="*/ 3904551 w 7632848"/>
                <a:gd name="connsiteY7" fmla="*/ 246917 h 705013"/>
                <a:gd name="connsiteX8" fmla="*/ 7632848 w 7632848"/>
                <a:gd name="connsiteY8" fmla="*/ 246917 h 705013"/>
                <a:gd name="connsiteX9" fmla="*/ 7632848 w 7632848"/>
                <a:gd name="connsiteY9" fmla="*/ 705013 h 705013"/>
                <a:gd name="connsiteX10" fmla="*/ 0 w 7632848"/>
                <a:gd name="connsiteY10" fmla="*/ 705013 h 705013"/>
                <a:gd name="connsiteX11" fmla="*/ 0 w 7632848"/>
                <a:gd name="connsiteY11" fmla="*/ 246917 h 7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2848" h="705013">
                  <a:moveTo>
                    <a:pt x="7632848" y="458096"/>
                  </a:moveTo>
                  <a:lnTo>
                    <a:pt x="3904551" y="458096"/>
                  </a:lnTo>
                  <a:lnTo>
                    <a:pt x="3904551" y="528760"/>
                  </a:lnTo>
                  <a:lnTo>
                    <a:pt x="3992677" y="528760"/>
                  </a:lnTo>
                  <a:lnTo>
                    <a:pt x="3816424" y="705012"/>
                  </a:lnTo>
                  <a:lnTo>
                    <a:pt x="3640171" y="528760"/>
                  </a:lnTo>
                  <a:lnTo>
                    <a:pt x="3728297" y="528760"/>
                  </a:lnTo>
                  <a:lnTo>
                    <a:pt x="3728297" y="458096"/>
                  </a:lnTo>
                  <a:lnTo>
                    <a:pt x="0" y="458096"/>
                  </a:lnTo>
                  <a:lnTo>
                    <a:pt x="0" y="1"/>
                  </a:lnTo>
                  <a:lnTo>
                    <a:pt x="7632848" y="1"/>
                  </a:lnTo>
                  <a:lnTo>
                    <a:pt x="7632848" y="458096"/>
                  </a:lnTo>
                  <a:close/>
                </a:path>
              </a:pathLst>
            </a:cu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0688" tIns="170689" rIns="170688" bIns="628243" numCol="1" spcCol="1270" anchor="ctr" anchorCtr="0">
              <a:noAutofit/>
            </a:bodyPr>
            <a:lstStyle/>
            <a:p>
              <a:pPr algn="ctr" defTabSz="1066800" fontAlgn="base">
                <a:lnSpc>
                  <a:spcPct val="90000"/>
                </a:lnSpc>
                <a:spcBef>
                  <a:spcPct val="0"/>
                </a:spcBef>
                <a:spcAft>
                  <a:spcPct val="35000"/>
                </a:spcAft>
              </a:pPr>
              <a:r>
                <a:rPr lang="es-ES_tradnl" sz="1600" b="1" dirty="0">
                  <a:solidFill>
                    <a:prstClr val="black"/>
                  </a:solidFill>
                </a:rPr>
                <a:t>Iniciada la huelga</a:t>
              </a:r>
              <a:r>
                <a:rPr lang="es-ES_tradnl" sz="1600" dirty="0">
                  <a:solidFill>
                    <a:prstClr val="black"/>
                  </a:solidFill>
                </a:rPr>
                <a:t>, la comisión negociadora de la empresa podrá presentar una nueva oferta, con las mismas formalidades y publicidad de </a:t>
              </a:r>
              <a:r>
                <a:rPr lang="es-ES_tradnl" sz="1600" u="sng" dirty="0">
                  <a:solidFill>
                    <a:prstClr val="black"/>
                  </a:solidFill>
                </a:rPr>
                <a:t>la última oferta.</a:t>
              </a:r>
              <a:endParaRPr lang="es-CL" sz="1600" dirty="0">
                <a:solidFill>
                  <a:prstClr val="black"/>
                </a:solidFill>
              </a:endParaRPr>
            </a:p>
          </p:txBody>
        </p:sp>
        <p:sp>
          <p:nvSpPr>
            <p:cNvPr id="12" name="Forma libre 11"/>
            <p:cNvSpPr/>
            <p:nvPr/>
          </p:nvSpPr>
          <p:spPr>
            <a:xfrm>
              <a:off x="755577" y="2000514"/>
              <a:ext cx="3816423" cy="336827"/>
            </a:xfrm>
            <a:custGeom>
              <a:avLst/>
              <a:gdLst>
                <a:gd name="connsiteX0" fmla="*/ 0 w 3816423"/>
                <a:gd name="connsiteY0" fmla="*/ 0 h 210798"/>
                <a:gd name="connsiteX1" fmla="*/ 3816423 w 3816423"/>
                <a:gd name="connsiteY1" fmla="*/ 0 h 210798"/>
                <a:gd name="connsiteX2" fmla="*/ 3816423 w 3816423"/>
                <a:gd name="connsiteY2" fmla="*/ 210798 h 210798"/>
                <a:gd name="connsiteX3" fmla="*/ 0 w 3816423"/>
                <a:gd name="connsiteY3" fmla="*/ 210798 h 210798"/>
                <a:gd name="connsiteX4" fmla="*/ 0 w 3816423"/>
                <a:gd name="connsiteY4" fmla="*/ 0 h 21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3" h="210798">
                  <a:moveTo>
                    <a:pt x="0" y="0"/>
                  </a:moveTo>
                  <a:lnTo>
                    <a:pt x="3816423" y="0"/>
                  </a:lnTo>
                  <a:lnTo>
                    <a:pt x="3816423" y="210798"/>
                  </a:lnTo>
                  <a:lnTo>
                    <a:pt x="0" y="210798"/>
                  </a:lnTo>
                  <a:lnTo>
                    <a:pt x="0" y="0"/>
                  </a:lnTo>
                  <a:close/>
                </a:path>
              </a:pathLst>
            </a:cu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28016" tIns="22860" rIns="128016" bIns="22860" numCol="1" spcCol="1270" anchor="ctr" anchorCtr="0">
              <a:noAutofit/>
            </a:bodyPr>
            <a:lstStyle/>
            <a:p>
              <a:pPr algn="ctr" defTabSz="800100" fontAlgn="base">
                <a:lnSpc>
                  <a:spcPct val="90000"/>
                </a:lnSpc>
                <a:spcBef>
                  <a:spcPct val="0"/>
                </a:spcBef>
                <a:spcAft>
                  <a:spcPct val="35000"/>
                </a:spcAft>
              </a:pPr>
              <a:r>
                <a:rPr lang="es-ES_tradnl" sz="1200" dirty="0">
                  <a:solidFill>
                    <a:prstClr val="black"/>
                  </a:solidFill>
                </a:rPr>
                <a:t>En la </a:t>
              </a:r>
              <a:r>
                <a:rPr lang="es-ES_tradnl" sz="1200" b="1" dirty="0">
                  <a:solidFill>
                    <a:prstClr val="black"/>
                  </a:solidFill>
                </a:rPr>
                <a:t>gran y mediana empresa </a:t>
              </a:r>
              <a:r>
                <a:rPr lang="es-ES_tradnl" sz="1200" dirty="0">
                  <a:solidFill>
                    <a:prstClr val="black"/>
                  </a:solidFill>
                </a:rPr>
                <a:t>deberá ser votada </a:t>
              </a:r>
              <a:r>
                <a:rPr lang="es-ES_tradnl" sz="1200" b="1" dirty="0">
                  <a:solidFill>
                    <a:prstClr val="black"/>
                  </a:solidFill>
                </a:rPr>
                <a:t>dentro de los cinco días siguientes a su presentación.</a:t>
              </a:r>
              <a:endParaRPr lang="es-CL" sz="1200" dirty="0">
                <a:solidFill>
                  <a:prstClr val="black"/>
                </a:solidFill>
              </a:endParaRPr>
            </a:p>
          </p:txBody>
        </p:sp>
        <p:sp>
          <p:nvSpPr>
            <p:cNvPr id="13" name="Forma libre 12"/>
            <p:cNvSpPr/>
            <p:nvPr/>
          </p:nvSpPr>
          <p:spPr>
            <a:xfrm>
              <a:off x="4572000" y="2000514"/>
              <a:ext cx="3816423" cy="341052"/>
            </a:xfrm>
            <a:custGeom>
              <a:avLst/>
              <a:gdLst>
                <a:gd name="connsiteX0" fmla="*/ 0 w 3816423"/>
                <a:gd name="connsiteY0" fmla="*/ 0 h 210798"/>
                <a:gd name="connsiteX1" fmla="*/ 3816423 w 3816423"/>
                <a:gd name="connsiteY1" fmla="*/ 0 h 210798"/>
                <a:gd name="connsiteX2" fmla="*/ 3816423 w 3816423"/>
                <a:gd name="connsiteY2" fmla="*/ 210798 h 210798"/>
                <a:gd name="connsiteX3" fmla="*/ 0 w 3816423"/>
                <a:gd name="connsiteY3" fmla="*/ 210798 h 210798"/>
                <a:gd name="connsiteX4" fmla="*/ 0 w 3816423"/>
                <a:gd name="connsiteY4" fmla="*/ 0 h 21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3" h="210798">
                  <a:moveTo>
                    <a:pt x="0" y="0"/>
                  </a:moveTo>
                  <a:lnTo>
                    <a:pt x="3816423" y="0"/>
                  </a:lnTo>
                  <a:lnTo>
                    <a:pt x="3816423" y="210798"/>
                  </a:lnTo>
                  <a:lnTo>
                    <a:pt x="0" y="210798"/>
                  </a:lnTo>
                  <a:lnTo>
                    <a:pt x="0" y="0"/>
                  </a:lnTo>
                  <a:close/>
                </a:path>
              </a:pathLst>
            </a:cu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28016" tIns="22860" rIns="128016" bIns="22860" numCol="1" spcCol="1270" anchor="ctr" anchorCtr="0">
              <a:noAutofit/>
            </a:bodyPr>
            <a:lstStyle/>
            <a:p>
              <a:pPr algn="ctr" defTabSz="800100" fontAlgn="base">
                <a:lnSpc>
                  <a:spcPct val="90000"/>
                </a:lnSpc>
                <a:spcBef>
                  <a:spcPct val="0"/>
                </a:spcBef>
                <a:spcAft>
                  <a:spcPct val="35000"/>
                </a:spcAft>
              </a:pPr>
              <a:r>
                <a:rPr lang="es-ES_tradnl" sz="1200" dirty="0">
                  <a:solidFill>
                    <a:prstClr val="black"/>
                  </a:solidFill>
                </a:rPr>
                <a:t>En la </a:t>
              </a:r>
              <a:r>
                <a:rPr lang="es-ES_tradnl" sz="1200" b="1" dirty="0">
                  <a:solidFill>
                    <a:prstClr val="black"/>
                  </a:solidFill>
                </a:rPr>
                <a:t>Micro y pequeña empresa </a:t>
              </a:r>
              <a:r>
                <a:rPr lang="es-ES_tradnl" sz="1200" dirty="0">
                  <a:solidFill>
                    <a:prstClr val="black"/>
                  </a:solidFill>
                </a:rPr>
                <a:t>la votación se realizará </a:t>
              </a:r>
              <a:r>
                <a:rPr lang="es-ES_tradnl" sz="1200" b="1" dirty="0">
                  <a:solidFill>
                    <a:prstClr val="black"/>
                  </a:solidFill>
                </a:rPr>
                <a:t>dentro de los dos días siguientes a su presentación.</a:t>
              </a:r>
              <a:endParaRPr lang="es-CL" sz="1200" dirty="0">
                <a:solidFill>
                  <a:prstClr val="black"/>
                </a:solidFill>
              </a:endParaRPr>
            </a:p>
          </p:txBody>
        </p:sp>
      </p:grpSp>
    </p:spTree>
    <p:extLst>
      <p:ext uri="{BB962C8B-B14F-4D97-AF65-F5344CB8AC3E}">
        <p14:creationId xmlns:p14="http://schemas.microsoft.com/office/powerpoint/2010/main" val="21441388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581400"/>
            <a:ext cx="10886017" cy="609600"/>
          </a:xfrm>
        </p:spPr>
        <p:txBody>
          <a:bodyPr/>
          <a:lstStyle/>
          <a:p>
            <a:pPr algn="ctr"/>
            <a:r>
              <a:rPr lang="es-ES_tradnl" sz="3200" dirty="0" smtClean="0">
                <a:solidFill>
                  <a:schemeClr val="tx1"/>
                </a:solidFill>
              </a:rPr>
              <a:t>Pero luego señala…</a:t>
            </a:r>
            <a:endParaRPr lang="es-CL" sz="3200" dirty="0">
              <a:solidFill>
                <a:schemeClr val="tx1"/>
              </a:solidFill>
            </a:endParaRPr>
          </a:p>
        </p:txBody>
      </p:sp>
      <p:sp>
        <p:nvSpPr>
          <p:cNvPr id="4" name="3 Rectángulo"/>
          <p:cNvSpPr/>
          <p:nvPr/>
        </p:nvSpPr>
        <p:spPr>
          <a:xfrm>
            <a:off x="1447800" y="4419600"/>
            <a:ext cx="8839199"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defTabSz="457200" fontAlgn="base">
              <a:spcBef>
                <a:spcPct val="0"/>
              </a:spcBef>
              <a:spcAft>
                <a:spcPct val="0"/>
              </a:spcAft>
            </a:pPr>
            <a:r>
              <a:rPr lang="es-CL" sz="2000" dirty="0" smtClean="0">
                <a:solidFill>
                  <a:prstClr val="black"/>
                </a:solidFill>
                <a:latin typeface="Arial" pitchFamily="34" charset="0"/>
                <a:ea typeface="ヒラギノ角ゴ Pro W3" charset="-128"/>
              </a:rPr>
              <a:t>El </a:t>
            </a:r>
            <a:r>
              <a:rPr lang="es-CL" sz="2000" dirty="0">
                <a:solidFill>
                  <a:prstClr val="black"/>
                </a:solidFill>
                <a:latin typeface="Arial" pitchFamily="34" charset="0"/>
                <a:ea typeface="ヒラギノ角ゴ Pro W3" charset="-128"/>
              </a:rPr>
              <a:t>empleador, en el ejercicio de sus facultades legales, podrá modificar los turnos u horarios de trabajo, y efectuar las </a:t>
            </a:r>
            <a:r>
              <a:rPr lang="es-CL" sz="2000" b="1" dirty="0">
                <a:solidFill>
                  <a:prstClr val="black"/>
                </a:solidFill>
                <a:latin typeface="Arial" pitchFamily="34" charset="0"/>
                <a:ea typeface="ヒラギノ角ゴ Pro W3" charset="-128"/>
              </a:rPr>
              <a:t>adecuaciones necesarias </a:t>
            </a:r>
            <a:r>
              <a:rPr lang="es-CL" sz="2000" dirty="0">
                <a:solidFill>
                  <a:prstClr val="black"/>
                </a:solidFill>
                <a:latin typeface="Arial" pitchFamily="34" charset="0"/>
                <a:ea typeface="ヒラギノ角ゴ Pro W3" charset="-128"/>
              </a:rPr>
              <a:t>con el </a:t>
            </a:r>
            <a:r>
              <a:rPr lang="es-CL" sz="2000" b="1" u="sng" dirty="0">
                <a:solidFill>
                  <a:prstClr val="black"/>
                </a:solidFill>
                <a:latin typeface="Arial" pitchFamily="34" charset="0"/>
                <a:ea typeface="ヒラギノ角ゴ Pro W3" charset="-128"/>
              </a:rPr>
              <a:t>objeto</a:t>
            </a:r>
            <a:r>
              <a:rPr lang="es-CL" sz="2000" dirty="0">
                <a:solidFill>
                  <a:prstClr val="black"/>
                </a:solidFill>
                <a:latin typeface="Arial" pitchFamily="34" charset="0"/>
                <a:ea typeface="ヒラギノ角ゴ Pro W3" charset="-128"/>
              </a:rPr>
              <a:t> de asegurar que los trabajadores no involucrados en la huelga puedan ejecutar las funciones convenidas en sus contratos de trabajo, sin que constituya práctica desleal ni importe una infracción a la prohibición de reemplazo</a:t>
            </a:r>
          </a:p>
        </p:txBody>
      </p:sp>
      <p:sp>
        <p:nvSpPr>
          <p:cNvPr id="6" name="1 Título"/>
          <p:cNvSpPr txBox="1">
            <a:spLocks/>
          </p:cNvSpPr>
          <p:nvPr/>
        </p:nvSpPr>
        <p:spPr bwMode="auto">
          <a:xfrm>
            <a:off x="1937421" y="32297"/>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457200" eaLnBrk="0" fontAlgn="base" hangingPunct="0">
              <a:spcBef>
                <a:spcPct val="0"/>
              </a:spcBef>
              <a:spcAft>
                <a:spcPct val="0"/>
              </a:spcAft>
              <a:defRPr/>
            </a:pPr>
            <a:r>
              <a:rPr lang="es-ES_tradnl" sz="3200" dirty="0">
                <a:solidFill>
                  <a:prstClr val="black"/>
                </a:solidFill>
                <a:latin typeface="Verdana"/>
                <a:ea typeface="ヒラギノ角ゴ Pro W3" charset="-128"/>
                <a:cs typeface="Verdana"/>
              </a:rPr>
              <a:t>Sanción al reemplazo de trabajadores en huelga:</a:t>
            </a:r>
            <a:endParaRPr lang="es-CL" sz="3200" dirty="0">
              <a:solidFill>
                <a:prstClr val="black"/>
              </a:solidFill>
              <a:latin typeface="Verdana"/>
              <a:ea typeface="ヒラギノ角ゴ Pro W3" charset="-128"/>
              <a:cs typeface="Verdana"/>
            </a:endParaRPr>
          </a:p>
        </p:txBody>
      </p:sp>
      <p:sp>
        <p:nvSpPr>
          <p:cNvPr id="7" name="6 Rectángulo"/>
          <p:cNvSpPr/>
          <p:nvPr/>
        </p:nvSpPr>
        <p:spPr>
          <a:xfrm>
            <a:off x="1447800" y="1216240"/>
            <a:ext cx="88392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defTabSz="457200" fontAlgn="base">
              <a:spcBef>
                <a:spcPct val="0"/>
              </a:spcBef>
              <a:spcAft>
                <a:spcPct val="0"/>
              </a:spcAft>
            </a:pPr>
            <a:r>
              <a:rPr lang="es-CL" sz="2000" b="1" dirty="0">
                <a:solidFill>
                  <a:prstClr val="black"/>
                </a:solidFill>
                <a:latin typeface="Arial" pitchFamily="34" charset="0"/>
                <a:ea typeface="ヒラギノ角ゴ Pro W3" charset="-128"/>
              </a:rPr>
              <a:t>Artículo 403. </a:t>
            </a:r>
            <a:r>
              <a:rPr lang="es-CL" sz="2000" dirty="0">
                <a:solidFill>
                  <a:prstClr val="black"/>
                </a:solidFill>
                <a:latin typeface="Arial" pitchFamily="34" charset="0"/>
                <a:ea typeface="ヒラギノ角ゴ Pro W3" charset="-128"/>
              </a:rPr>
              <a:t>Serán consideradas </a:t>
            </a:r>
            <a:r>
              <a:rPr lang="es-CL" sz="2000" b="1" dirty="0">
                <a:solidFill>
                  <a:prstClr val="black"/>
                </a:solidFill>
                <a:latin typeface="Arial" pitchFamily="34" charset="0"/>
                <a:ea typeface="ヒラギノ角ゴ Pro W3" charset="-128"/>
              </a:rPr>
              <a:t>prácticas desleales del empleador </a:t>
            </a:r>
            <a:r>
              <a:rPr lang="es-CL" sz="2000" dirty="0">
                <a:solidFill>
                  <a:prstClr val="black"/>
                </a:solidFill>
                <a:latin typeface="Arial" pitchFamily="34" charset="0"/>
                <a:ea typeface="ヒラギノ角ゴ Pro W3" charset="-128"/>
              </a:rPr>
              <a:t>las acciones que entorpezcan la negociación colectiva y sus procedimientos. Entre otras, se considerarán las siguientes:</a:t>
            </a:r>
          </a:p>
          <a:p>
            <a:pPr algn="just" defTabSz="457200" fontAlgn="base">
              <a:spcBef>
                <a:spcPct val="0"/>
              </a:spcBef>
              <a:spcAft>
                <a:spcPct val="0"/>
              </a:spcAft>
            </a:pPr>
            <a:endParaRPr lang="es-CL" sz="2000" dirty="0">
              <a:solidFill>
                <a:prstClr val="black"/>
              </a:solidFill>
              <a:latin typeface="Arial" pitchFamily="34" charset="0"/>
              <a:ea typeface="ヒラギノ角ゴ Pro W3" charset="-128"/>
            </a:endParaRPr>
          </a:p>
          <a:p>
            <a:pPr algn="just" defTabSz="457200" fontAlgn="base">
              <a:spcBef>
                <a:spcPct val="0"/>
              </a:spcBef>
              <a:spcAft>
                <a:spcPct val="0"/>
              </a:spcAft>
            </a:pPr>
            <a:r>
              <a:rPr lang="es-CL" sz="2000" dirty="0">
                <a:solidFill>
                  <a:prstClr val="black"/>
                </a:solidFill>
                <a:latin typeface="Arial" pitchFamily="34" charset="0"/>
                <a:ea typeface="ヒラギノ角ゴ Pro W3" charset="-128"/>
              </a:rPr>
              <a:t>d) El reemplazo de los trabajadores que hubieren hecho efectiva la huelga dentro del procedimiento de negociación colectiva reglada del Titulo IV de este Libro.</a:t>
            </a:r>
          </a:p>
        </p:txBody>
      </p:sp>
    </p:spTree>
    <p:extLst>
      <p:ext uri="{BB962C8B-B14F-4D97-AF65-F5344CB8AC3E}">
        <p14:creationId xmlns:p14="http://schemas.microsoft.com/office/powerpoint/2010/main" val="1681988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81200" y="1219200"/>
            <a:ext cx="8686800" cy="4800600"/>
          </a:xfrm>
          <a:prstGeom prst="rect">
            <a:avLst/>
          </a:prstGeom>
          <a:noFill/>
          <a:ln w="9525">
            <a:noFill/>
            <a:miter lim="800000"/>
            <a:headEnd/>
            <a:tailEnd/>
          </a:ln>
        </p:spPr>
        <p:txBody>
          <a:bodyPr/>
          <a:lstStyle/>
          <a:p>
            <a:pPr marL="342900" indent="-342900" algn="just" defTabSz="457200" fontAlgn="base">
              <a:lnSpc>
                <a:spcPct val="90000"/>
              </a:lnSpc>
              <a:spcBef>
                <a:spcPct val="20000"/>
              </a:spcBef>
              <a:spcAft>
                <a:spcPct val="0"/>
              </a:spcAft>
              <a:buFont typeface="Arial" charset="0"/>
              <a:buChar char="•"/>
              <a:defRPr/>
            </a:pPr>
            <a:endParaRPr lang="es-ES_tradnl" sz="2800" b="1" dirty="0">
              <a:solidFill>
                <a:srgbClr val="002060"/>
              </a:solidFill>
              <a:effectLst>
                <a:outerShdw blurRad="38100" dist="38100" dir="2700000" algn="tl">
                  <a:srgbClr val="C0C0C0"/>
                </a:outerShdw>
              </a:effectLst>
              <a:ea typeface="ヒラギノ角ゴ Pro W3" charset="-128"/>
            </a:endParaRPr>
          </a:p>
        </p:txBody>
      </p:sp>
      <p:sp>
        <p:nvSpPr>
          <p:cNvPr id="2" name="Rectángulo 1"/>
          <p:cNvSpPr/>
          <p:nvPr/>
        </p:nvSpPr>
        <p:spPr>
          <a:xfrm>
            <a:off x="2086732" y="1688824"/>
            <a:ext cx="7561337" cy="4785926"/>
          </a:xfrm>
          <a:prstGeom prst="rect">
            <a:avLst/>
          </a:prstGeom>
        </p:spPr>
        <p:txBody>
          <a:bodyPr wrap="square">
            <a:spAutoFit/>
          </a:bodyPr>
          <a:lstStyle/>
          <a:p>
            <a:pPr algn="just" defTabSz="457200" fontAlgn="base">
              <a:spcBef>
                <a:spcPct val="0"/>
              </a:spcBef>
              <a:spcAft>
                <a:spcPts val="1000"/>
              </a:spcAft>
            </a:pPr>
            <a:r>
              <a:rPr lang="es-CL" sz="20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Los delegados sindicales gozarán del fuero a que se refiere el artículo 243.</a:t>
            </a:r>
          </a:p>
          <a:p>
            <a:pPr algn="just" defTabSz="457200" fontAlgn="base">
              <a:spcBef>
                <a:spcPct val="0"/>
              </a:spcBef>
              <a:spcAft>
                <a:spcPts val="1000"/>
              </a:spcAft>
            </a:pPr>
            <a:r>
              <a:rPr lang="es-CL" sz="2000" dirty="0">
                <a:solidFill>
                  <a:srgbClr val="FF0000"/>
                </a:solidFill>
                <a:latin typeface="Segoe UI" panose="020B0502040204020203" pitchFamily="34" charset="0"/>
                <a:ea typeface="Yu Gothic UI Semilight" panose="020B0400000000000000" pitchFamily="34" charset="-128"/>
                <a:cs typeface="Segoe UI" panose="020B0502040204020203" pitchFamily="34" charset="0"/>
              </a:rPr>
              <a:t>Las elecciones </a:t>
            </a:r>
            <a:r>
              <a:rPr lang="es-CL" sz="20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de los </a:t>
            </a:r>
            <a:r>
              <a:rPr lang="es-CL" sz="2000" dirty="0">
                <a:solidFill>
                  <a:srgbClr val="FF0000"/>
                </a:solidFill>
                <a:latin typeface="Segoe UI" panose="020B0502040204020203" pitchFamily="34" charset="0"/>
                <a:ea typeface="Yu Gothic UI Semilight" panose="020B0400000000000000" pitchFamily="34" charset="-128"/>
                <a:cs typeface="Segoe UI" panose="020B0502040204020203" pitchFamily="34" charset="0"/>
              </a:rPr>
              <a:t>delegados sindicales </a:t>
            </a:r>
            <a:r>
              <a:rPr lang="es-CL" sz="20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se realizarán en </a:t>
            </a:r>
            <a:r>
              <a:rPr lang="es-CL" sz="2000" dirty="0">
                <a:solidFill>
                  <a:srgbClr val="FF0000"/>
                </a:solidFill>
                <a:latin typeface="Segoe UI" panose="020B0502040204020203" pitchFamily="34" charset="0"/>
                <a:ea typeface="Yu Gothic UI Semilight" panose="020B0400000000000000" pitchFamily="34" charset="-128"/>
                <a:cs typeface="Segoe UI" panose="020B0502040204020203" pitchFamily="34" charset="0"/>
              </a:rPr>
              <a:t>presencia de un ministro de fe </a:t>
            </a:r>
            <a:r>
              <a:rPr lang="es-CL" sz="20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y respecto de ellas se deberá hacer la comunicación a que se refiere el artículo 225, con copia a la Inspección del Trabajo respectiva</a:t>
            </a:r>
            <a:r>
              <a:rPr lang="es-CL" sz="2000" dirty="0" smtClean="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 (</a:t>
            </a:r>
            <a:r>
              <a:rPr lang="es-CL" sz="1400" dirty="0" smtClean="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Notificar a la empresa 3 días hábiles)</a:t>
            </a:r>
            <a:endParaRPr lang="es-CL" sz="14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endParaRPr>
          </a:p>
          <a:p>
            <a:pPr algn="just" defTabSz="457200" fontAlgn="base">
              <a:spcBef>
                <a:spcPct val="0"/>
              </a:spcBef>
              <a:spcAft>
                <a:spcPts val="1000"/>
              </a:spcAft>
            </a:pPr>
            <a:r>
              <a:rPr lang="es-CL" sz="20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La alteración en el número de afiliados no modificará el número de delegados, el que deberá adecuarse en la próxima elección, sin perjuicio de informar a la Dirección del Trabajo sobre este hecho, a más tardar dentro del quinto día hábil de haberse producido la alteración.</a:t>
            </a:r>
          </a:p>
          <a:p>
            <a:pPr algn="just" defTabSz="457200" fontAlgn="base">
              <a:spcBef>
                <a:spcPct val="0"/>
              </a:spcBef>
              <a:spcAft>
                <a:spcPts val="1000"/>
              </a:spcAft>
            </a:pPr>
            <a:r>
              <a:rPr lang="es-CL" sz="2000" dirty="0">
                <a:solidFill>
                  <a:srgbClr val="1F497D">
                    <a:lumMod val="75000"/>
                  </a:srgbClr>
                </a:solidFill>
                <a:latin typeface="Segoe UI" panose="020B0502040204020203" pitchFamily="34" charset="0"/>
                <a:ea typeface="Yu Gothic UI Semilight" panose="020B0400000000000000" pitchFamily="34" charset="-128"/>
                <a:cs typeface="Segoe UI" panose="020B0502040204020203" pitchFamily="34" charset="0"/>
              </a:rPr>
              <a:t>El mandato de los delegados durará el tiempo que señalen los estatutos, y si estos no lo regulan, tendrá la misma duración que el establecido para los directores sindicales</a:t>
            </a:r>
          </a:p>
        </p:txBody>
      </p:sp>
      <p:sp>
        <p:nvSpPr>
          <p:cNvPr id="6" name="Rectangle 3"/>
          <p:cNvSpPr>
            <a:spLocks noChangeArrowheads="1"/>
          </p:cNvSpPr>
          <p:nvPr/>
        </p:nvSpPr>
        <p:spPr bwMode="auto">
          <a:xfrm>
            <a:off x="2180469" y="338282"/>
            <a:ext cx="7467600" cy="1130300"/>
          </a:xfrm>
          <a:prstGeom prst="rect">
            <a:avLst/>
          </a:prstGeom>
          <a:solidFill>
            <a:schemeClr val="bg2"/>
          </a:solidFill>
          <a:ln w="9525">
            <a:noFill/>
            <a:miter lim="800000"/>
            <a:headEnd/>
            <a:tailEnd/>
          </a:ln>
        </p:spPr>
        <p:txBody>
          <a:bodyPr anchor="ctr"/>
          <a:lstStyle/>
          <a:p>
            <a:pPr algn="ctr" defTabSz="457200" fontAlgn="base">
              <a:spcBef>
                <a:spcPct val="0"/>
              </a:spcBef>
              <a:spcAft>
                <a:spcPct val="0"/>
              </a:spcAft>
              <a:defRPr/>
            </a:pPr>
            <a:r>
              <a:rPr lang="es-ES_tradnl" sz="3600" b="1" dirty="0">
                <a:solidFill>
                  <a:srgbClr val="002060"/>
                </a:solidFill>
                <a:latin typeface="Segoe UI" panose="020B0502040204020203" pitchFamily="34" charset="0"/>
                <a:ea typeface="ヒラギノ角ゴ Pro W3" charset="-128"/>
                <a:cs typeface="Segoe UI" panose="020B0502040204020203" pitchFamily="34" charset="0"/>
              </a:rPr>
              <a:t>3. Elección de delegados sindicales (art 229)</a:t>
            </a:r>
            <a:endParaRPr lang="es-ES_tradnl" sz="4400" dirty="0">
              <a:solidFill>
                <a:srgbClr val="002060"/>
              </a:solidFill>
              <a:latin typeface="Segoe UI" panose="020B0502040204020203" pitchFamily="34" charset="0"/>
              <a:ea typeface="ヒラギノ角ゴ Pro W3" charset="-128"/>
              <a:cs typeface="Segoe UI" panose="020B0502040204020203" pitchFamily="34" charset="0"/>
            </a:endParaRPr>
          </a:p>
        </p:txBody>
      </p:sp>
    </p:spTree>
    <p:extLst>
      <p:ext uri="{BB962C8B-B14F-4D97-AF65-F5344CB8AC3E}">
        <p14:creationId xmlns:p14="http://schemas.microsoft.com/office/powerpoint/2010/main" val="1753161812"/>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775520" y="76702"/>
          <a:ext cx="8712968"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pPr algn="ctr"/>
            <a:r>
              <a:rPr lang="es-ES_tradnl" sz="3600" dirty="0">
                <a:solidFill>
                  <a:schemeClr val="tx1"/>
                </a:solidFill>
              </a:rPr>
              <a:t>Suspensión de </a:t>
            </a:r>
            <a:r>
              <a:rPr lang="es-ES_tradnl" sz="3600" dirty="0" smtClean="0">
                <a:solidFill>
                  <a:schemeClr val="tx1"/>
                </a:solidFill>
              </a:rPr>
              <a:t>Huelga (Art</a:t>
            </a:r>
            <a:r>
              <a:rPr lang="es-ES_tradnl" sz="3600" dirty="0">
                <a:solidFill>
                  <a:schemeClr val="tx1"/>
                </a:solidFill>
              </a:rPr>
              <a:t>. 358)</a:t>
            </a:r>
            <a:endParaRPr lang="es-CL" sz="3600" dirty="0">
              <a:solidFill>
                <a:schemeClr val="tx1"/>
              </a:solidFill>
            </a:endParaRPr>
          </a:p>
        </p:txBody>
      </p:sp>
      <p:sp>
        <p:nvSpPr>
          <p:cNvPr id="6" name="5 CuadroTexto"/>
          <p:cNvSpPr txBox="1"/>
          <p:nvPr/>
        </p:nvSpPr>
        <p:spPr>
          <a:xfrm>
            <a:off x="2171316" y="1295401"/>
            <a:ext cx="7633345" cy="646331"/>
          </a:xfrm>
          <a:prstGeom prst="rect">
            <a:avLst/>
          </a:prstGeom>
          <a:noFill/>
        </p:spPr>
        <p:txBody>
          <a:bodyPr wrap="square" rtlCol="0">
            <a:spAutoFit/>
          </a:bodyPr>
          <a:lstStyle/>
          <a:p>
            <a:pPr algn="ctr" defTabSz="457200" fontAlgn="base">
              <a:spcBef>
                <a:spcPct val="0"/>
              </a:spcBef>
              <a:spcAft>
                <a:spcPct val="0"/>
              </a:spcAft>
            </a:pPr>
            <a:r>
              <a:rPr lang="es-ES_tradnl" i="1" dirty="0">
                <a:solidFill>
                  <a:prstClr val="black"/>
                </a:solidFill>
                <a:latin typeface="Arial" pitchFamily="34" charset="0"/>
                <a:ea typeface="ヒラギノ角ゴ Pro W3" charset="-128"/>
              </a:rPr>
              <a:t>“ Las partes podrán acordar la suspensión temporal de la huelga por el plazo que estimen pertinente”</a:t>
            </a:r>
            <a:endParaRPr lang="es-CL" i="1" dirty="0">
              <a:solidFill>
                <a:prstClr val="black"/>
              </a:solidFill>
              <a:latin typeface="Arial" pitchFamily="34" charset="0"/>
              <a:ea typeface="ヒラギノ角ゴ Pro W3" charset="-128"/>
            </a:endParaRPr>
          </a:p>
        </p:txBody>
      </p:sp>
      <p:graphicFrame>
        <p:nvGraphicFramePr>
          <p:cNvPr id="8" name="7 Tabla"/>
          <p:cNvGraphicFramePr>
            <a:graphicFrameLocks noGrp="1"/>
          </p:cNvGraphicFramePr>
          <p:nvPr>
            <p:extLst/>
          </p:nvPr>
        </p:nvGraphicFramePr>
        <p:xfrm>
          <a:off x="3935760" y="2420888"/>
          <a:ext cx="4104456" cy="2570584"/>
        </p:xfrm>
        <a:graphic>
          <a:graphicData uri="http://schemas.openxmlformats.org/drawingml/2006/table">
            <a:tbl>
              <a:tblPr firstRow="1" bandRow="1">
                <a:tableStyleId>{D7AC3CCA-C797-4891-BE02-D94E43425B78}</a:tableStyleId>
              </a:tblPr>
              <a:tblGrid>
                <a:gridCol w="4104456"/>
              </a:tblGrid>
              <a:tr h="288032">
                <a:tc>
                  <a:txBody>
                    <a:bodyPr/>
                    <a:lstStyle/>
                    <a:p>
                      <a:pPr algn="ctr"/>
                      <a:r>
                        <a:rPr lang="es-ES_tradnl" sz="1800" dirty="0" smtClean="0"/>
                        <a:t>Es un acuerdo entre las partes</a:t>
                      </a:r>
                      <a:r>
                        <a:rPr lang="es-ES_tradnl" sz="1800" baseline="0" dirty="0" smtClean="0"/>
                        <a:t> por el plazo que deseen</a:t>
                      </a:r>
                      <a:endParaRPr lang="es-CL" dirty="0"/>
                    </a:p>
                  </a:txBody>
                  <a:tcPr/>
                </a:tc>
              </a:tr>
              <a:tr h="370840">
                <a:tc>
                  <a:txBody>
                    <a:bodyPr/>
                    <a:lstStyle/>
                    <a:p>
                      <a:pPr algn="ctr"/>
                      <a:r>
                        <a:rPr lang="es-ES_tradnl" sz="1800" dirty="0" smtClean="0"/>
                        <a:t>Debe ser suscrito por las Comisiones negociadoras.</a:t>
                      </a:r>
                      <a:endParaRPr lang="es-CL" b="1" dirty="0">
                        <a:solidFill>
                          <a:schemeClr val="bg1"/>
                        </a:solidFill>
                      </a:endParaRPr>
                    </a:p>
                  </a:txBody>
                  <a:tcPr/>
                </a:tc>
              </a:tr>
              <a:tr h="6503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800" dirty="0" smtClean="0"/>
                        <a:t>Debe ser depositado el acuerdo en la Inspección del Trabajo.</a:t>
                      </a:r>
                      <a:endParaRPr lang="es-CL" dirty="0"/>
                    </a:p>
                  </a:txBody>
                  <a:tcPr/>
                </a:tc>
              </a:tr>
              <a:tr h="6263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800" dirty="0" smtClean="0"/>
                        <a:t>También se entenderá suspendido el cierre temporal de la empresa</a:t>
                      </a:r>
                      <a:endParaRPr lang="es-CL" dirty="0"/>
                    </a:p>
                  </a:txBody>
                  <a:tcPr/>
                </a:tc>
              </a:tr>
            </a:tbl>
          </a:graphicData>
        </a:graphic>
      </p:graphicFrame>
    </p:spTree>
    <p:extLst>
      <p:ext uri="{BB962C8B-B14F-4D97-AF65-F5344CB8AC3E}">
        <p14:creationId xmlns:p14="http://schemas.microsoft.com/office/powerpoint/2010/main" val="71176284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30" name="Rectangle 38"/>
          <p:cNvSpPr>
            <a:spLocks noChangeArrowheads="1"/>
          </p:cNvSpPr>
          <p:nvPr/>
        </p:nvSpPr>
        <p:spPr bwMode="auto">
          <a:xfrm>
            <a:off x="8245476" y="6205539"/>
            <a:ext cx="677813" cy="261139"/>
          </a:xfrm>
          <a:prstGeom prst="rect">
            <a:avLst/>
          </a:prstGeom>
          <a:noFill/>
          <a:ln w="9525">
            <a:noFill/>
            <a:round/>
            <a:headEnd/>
            <a:tailEnd/>
          </a:ln>
          <a:effectLst/>
        </p:spPr>
        <p:txBody>
          <a:bodyPr wrap="none" lIns="90360" tIns="44280" rIns="90360" bIns="4428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FFFFFF"/>
                </a:solidFill>
                <a:latin typeface="Arial" charset="0"/>
              </a:rPr>
              <a:t>5 DIAS</a:t>
            </a:r>
          </a:p>
        </p:txBody>
      </p:sp>
      <p:sp>
        <p:nvSpPr>
          <p:cNvPr id="4" name="3 Título"/>
          <p:cNvSpPr>
            <a:spLocks noGrp="1"/>
          </p:cNvSpPr>
          <p:nvPr>
            <p:ph type="title"/>
          </p:nvPr>
        </p:nvSpPr>
        <p:spPr>
          <a:xfrm>
            <a:off x="2038648" y="62495"/>
            <a:ext cx="8164513" cy="1143000"/>
          </a:xfrm>
        </p:spPr>
        <p:txBody>
          <a:bodyPr/>
          <a:lstStyle/>
          <a:p>
            <a:pPr algn="ctr"/>
            <a:r>
              <a:rPr lang="es-ES_tradnl" b="1" dirty="0">
                <a:solidFill>
                  <a:schemeClr val="tx1"/>
                </a:solidFill>
              </a:rPr>
              <a:t>DERECHO A </a:t>
            </a:r>
            <a:r>
              <a:rPr lang="es-ES_tradnl" b="1" dirty="0" smtClean="0">
                <a:solidFill>
                  <a:schemeClr val="tx1"/>
                </a:solidFill>
              </a:rPr>
              <a:t>LOCKOUT o cierre temporal </a:t>
            </a:r>
            <a:r>
              <a:rPr lang="es-ES_tradnl" b="1" dirty="0">
                <a:solidFill>
                  <a:schemeClr val="tx1"/>
                </a:solidFill>
              </a:rPr>
              <a:t/>
            </a:r>
            <a:br>
              <a:rPr lang="es-ES_tradnl" b="1" dirty="0">
                <a:solidFill>
                  <a:schemeClr val="tx1"/>
                </a:solidFill>
              </a:rPr>
            </a:br>
            <a:r>
              <a:rPr lang="es-ES_tradnl" b="1" dirty="0">
                <a:solidFill>
                  <a:schemeClr val="tx1"/>
                </a:solidFill>
              </a:rPr>
              <a:t>(ART. 353)</a:t>
            </a:r>
            <a:endParaRPr lang="es-CL" b="1" dirty="0">
              <a:solidFill>
                <a:schemeClr val="tx1"/>
              </a:solidFill>
            </a:endParaRPr>
          </a:p>
        </p:txBody>
      </p:sp>
      <p:sp>
        <p:nvSpPr>
          <p:cNvPr id="13" name="12 CuadroTexto"/>
          <p:cNvSpPr txBox="1"/>
          <p:nvPr/>
        </p:nvSpPr>
        <p:spPr>
          <a:xfrm>
            <a:off x="2061030" y="984731"/>
            <a:ext cx="7538640" cy="584775"/>
          </a:xfrm>
          <a:prstGeom prst="rect">
            <a:avLst/>
          </a:prstGeom>
          <a:noFill/>
        </p:spPr>
        <p:txBody>
          <a:bodyPr wrap="square" rtlCol="0">
            <a:spAutoFit/>
          </a:bodyPr>
          <a:lstStyle/>
          <a:p>
            <a:pPr algn="just"/>
            <a:r>
              <a:rPr lang="es-ES_tradnl" sz="1600" dirty="0" smtClean="0"/>
              <a:t>Es el </a:t>
            </a:r>
            <a:r>
              <a:rPr lang="es-ES_tradnl" sz="1600" dirty="0"/>
              <a:t>derecho del empleador, </a:t>
            </a:r>
            <a:r>
              <a:rPr lang="es-ES_tradnl" sz="1600" dirty="0" smtClean="0"/>
              <a:t>una vez iniciada </a:t>
            </a:r>
            <a:r>
              <a:rPr lang="es-ES_tradnl" sz="1600" dirty="0"/>
              <a:t>la huelga, </a:t>
            </a:r>
            <a:r>
              <a:rPr lang="es-ES_tradnl" sz="1600" b="1" dirty="0"/>
              <a:t>a impedir temporalmente el acceso de todos de los trabajadores a la empresa, predio o establecimiento”</a:t>
            </a:r>
          </a:p>
        </p:txBody>
      </p:sp>
      <p:grpSp>
        <p:nvGrpSpPr>
          <p:cNvPr id="3" name="Grupo 2"/>
          <p:cNvGrpSpPr/>
          <p:nvPr/>
        </p:nvGrpSpPr>
        <p:grpSpPr>
          <a:xfrm>
            <a:off x="1582478" y="2077186"/>
            <a:ext cx="8651362" cy="4780814"/>
            <a:chOff x="1258599" y="2060848"/>
            <a:chExt cx="6154627" cy="4150930"/>
          </a:xfrm>
        </p:grpSpPr>
        <p:sp>
          <p:nvSpPr>
            <p:cNvPr id="5" name="Forma libre 4"/>
            <p:cNvSpPr/>
            <p:nvPr/>
          </p:nvSpPr>
          <p:spPr>
            <a:xfrm>
              <a:off x="2744178" y="2060848"/>
              <a:ext cx="4647221" cy="1276255"/>
            </a:xfrm>
            <a:custGeom>
              <a:avLst/>
              <a:gdLst>
                <a:gd name="connsiteX0" fmla="*/ 0 w 3657600"/>
                <a:gd name="connsiteY0" fmla="*/ 159532 h 1276255"/>
                <a:gd name="connsiteX1" fmla="*/ 3019473 w 3657600"/>
                <a:gd name="connsiteY1" fmla="*/ 159532 h 1276255"/>
                <a:gd name="connsiteX2" fmla="*/ 3019473 w 3657600"/>
                <a:gd name="connsiteY2" fmla="*/ 0 h 1276255"/>
                <a:gd name="connsiteX3" fmla="*/ 3657600 w 3657600"/>
                <a:gd name="connsiteY3" fmla="*/ 638128 h 1276255"/>
                <a:gd name="connsiteX4" fmla="*/ 3019473 w 3657600"/>
                <a:gd name="connsiteY4" fmla="*/ 1276255 h 1276255"/>
                <a:gd name="connsiteX5" fmla="*/ 3019473 w 3657600"/>
                <a:gd name="connsiteY5" fmla="*/ 1116723 h 1276255"/>
                <a:gd name="connsiteX6" fmla="*/ 0 w 3657600"/>
                <a:gd name="connsiteY6" fmla="*/ 1116723 h 1276255"/>
                <a:gd name="connsiteX7" fmla="*/ 0 w 3657600"/>
                <a:gd name="connsiteY7" fmla="*/ 159532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76255">
                  <a:moveTo>
                    <a:pt x="0" y="159532"/>
                  </a:moveTo>
                  <a:lnTo>
                    <a:pt x="3019473" y="159532"/>
                  </a:lnTo>
                  <a:lnTo>
                    <a:pt x="3019473" y="0"/>
                  </a:lnTo>
                  <a:lnTo>
                    <a:pt x="3657600" y="638128"/>
                  </a:lnTo>
                  <a:lnTo>
                    <a:pt x="3019473" y="1276255"/>
                  </a:lnTo>
                  <a:lnTo>
                    <a:pt x="3019473" y="1116723"/>
                  </a:lnTo>
                  <a:lnTo>
                    <a:pt x="0" y="1116723"/>
                  </a:lnTo>
                  <a:lnTo>
                    <a:pt x="0" y="159532"/>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45" tIns="163977" rIns="483041" bIns="163977" numCol="1" spcCol="1270" anchor="t" anchorCtr="0">
              <a:noAutofit/>
            </a:bodyPr>
            <a:lstStyle/>
            <a:p>
              <a:pPr marL="57150" lvl="1" indent="-57150" defTabSz="311150">
                <a:lnSpc>
                  <a:spcPct val="90000"/>
                </a:lnSpc>
                <a:spcBef>
                  <a:spcPct val="0"/>
                </a:spcBef>
                <a:spcAft>
                  <a:spcPct val="15000"/>
                </a:spcAft>
                <a:buChar char="••"/>
              </a:pPr>
              <a:r>
                <a:rPr lang="es-ES_tradnl" dirty="0"/>
                <a:t>Acordada la huelga y una vez esta se ha hecho efectiva.</a:t>
              </a:r>
              <a:endParaRPr lang="es-CL" dirty="0"/>
            </a:p>
            <a:p>
              <a:pPr marL="57150" lvl="1" indent="-57150" defTabSz="311150">
                <a:lnSpc>
                  <a:spcPct val="90000"/>
                </a:lnSpc>
                <a:spcBef>
                  <a:spcPct val="0"/>
                </a:spcBef>
                <a:spcAft>
                  <a:spcPct val="15000"/>
                </a:spcAft>
                <a:buChar char="••"/>
              </a:pPr>
              <a:endParaRPr lang="es-CL" dirty="0"/>
            </a:p>
          </p:txBody>
        </p:sp>
        <p:sp>
          <p:nvSpPr>
            <p:cNvPr id="6" name="Forma libre 5"/>
            <p:cNvSpPr/>
            <p:nvPr/>
          </p:nvSpPr>
          <p:spPr>
            <a:xfrm>
              <a:off x="1295401" y="2060848"/>
              <a:ext cx="1448777" cy="1276255"/>
            </a:xfrm>
            <a:custGeom>
              <a:avLst/>
              <a:gdLst>
                <a:gd name="connsiteX0" fmla="*/ 0 w 2438400"/>
                <a:gd name="connsiteY0" fmla="*/ 212713 h 1276255"/>
                <a:gd name="connsiteX1" fmla="*/ 212713 w 2438400"/>
                <a:gd name="connsiteY1" fmla="*/ 0 h 1276255"/>
                <a:gd name="connsiteX2" fmla="*/ 2225687 w 2438400"/>
                <a:gd name="connsiteY2" fmla="*/ 0 h 1276255"/>
                <a:gd name="connsiteX3" fmla="*/ 2438400 w 2438400"/>
                <a:gd name="connsiteY3" fmla="*/ 212713 h 1276255"/>
                <a:gd name="connsiteX4" fmla="*/ 2438400 w 2438400"/>
                <a:gd name="connsiteY4" fmla="*/ 1063542 h 1276255"/>
                <a:gd name="connsiteX5" fmla="*/ 2225687 w 2438400"/>
                <a:gd name="connsiteY5" fmla="*/ 1276255 h 1276255"/>
                <a:gd name="connsiteX6" fmla="*/ 212713 w 2438400"/>
                <a:gd name="connsiteY6" fmla="*/ 1276255 h 1276255"/>
                <a:gd name="connsiteX7" fmla="*/ 0 w 2438400"/>
                <a:gd name="connsiteY7" fmla="*/ 1063542 h 1276255"/>
                <a:gd name="connsiteX8" fmla="*/ 0 w 2438400"/>
                <a:gd name="connsiteY8" fmla="*/ 212713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76255">
                  <a:moveTo>
                    <a:pt x="0" y="212713"/>
                  </a:moveTo>
                  <a:cubicBezTo>
                    <a:pt x="0" y="95235"/>
                    <a:pt x="95235" y="0"/>
                    <a:pt x="212713" y="0"/>
                  </a:cubicBezTo>
                  <a:lnTo>
                    <a:pt x="2225687" y="0"/>
                  </a:lnTo>
                  <a:cubicBezTo>
                    <a:pt x="2343165" y="0"/>
                    <a:pt x="2438400" y="95235"/>
                    <a:pt x="2438400" y="212713"/>
                  </a:cubicBezTo>
                  <a:lnTo>
                    <a:pt x="2438400" y="1063542"/>
                  </a:lnTo>
                  <a:cubicBezTo>
                    <a:pt x="2438400" y="1181020"/>
                    <a:pt x="2343165" y="1276255"/>
                    <a:pt x="2225687" y="1276255"/>
                  </a:cubicBezTo>
                  <a:lnTo>
                    <a:pt x="212713" y="1276255"/>
                  </a:lnTo>
                  <a:cubicBezTo>
                    <a:pt x="95235" y="1276255"/>
                    <a:pt x="0" y="1181020"/>
                    <a:pt x="0" y="1063542"/>
                  </a:cubicBezTo>
                  <a:lnTo>
                    <a:pt x="0" y="21271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2792" tIns="117547" rIns="172792" bIns="117547" numCol="1" spcCol="1270" anchor="ctr" anchorCtr="0">
              <a:noAutofit/>
            </a:bodyPr>
            <a:lstStyle/>
            <a:p>
              <a:pPr algn="ctr" defTabSz="1289050">
                <a:lnSpc>
                  <a:spcPct val="90000"/>
                </a:lnSpc>
                <a:spcBef>
                  <a:spcPct val="0"/>
                </a:spcBef>
                <a:spcAft>
                  <a:spcPct val="35000"/>
                </a:spcAft>
              </a:pPr>
              <a:r>
                <a:rPr lang="es-ES_tradnl" sz="2400" b="1" dirty="0"/>
                <a:t>Oportunidad</a:t>
              </a:r>
              <a:endParaRPr lang="es-CL" sz="2400" dirty="0"/>
            </a:p>
          </p:txBody>
        </p:sp>
        <p:sp>
          <p:nvSpPr>
            <p:cNvPr id="12" name="Forma libre 11"/>
            <p:cNvSpPr/>
            <p:nvPr/>
          </p:nvSpPr>
          <p:spPr>
            <a:xfrm>
              <a:off x="2744178" y="3464728"/>
              <a:ext cx="4647221" cy="1276255"/>
            </a:xfrm>
            <a:custGeom>
              <a:avLst/>
              <a:gdLst>
                <a:gd name="connsiteX0" fmla="*/ 0 w 3657600"/>
                <a:gd name="connsiteY0" fmla="*/ 159532 h 1276255"/>
                <a:gd name="connsiteX1" fmla="*/ 3019473 w 3657600"/>
                <a:gd name="connsiteY1" fmla="*/ 159532 h 1276255"/>
                <a:gd name="connsiteX2" fmla="*/ 3019473 w 3657600"/>
                <a:gd name="connsiteY2" fmla="*/ 0 h 1276255"/>
                <a:gd name="connsiteX3" fmla="*/ 3657600 w 3657600"/>
                <a:gd name="connsiteY3" fmla="*/ 638128 h 1276255"/>
                <a:gd name="connsiteX4" fmla="*/ 3019473 w 3657600"/>
                <a:gd name="connsiteY4" fmla="*/ 1276255 h 1276255"/>
                <a:gd name="connsiteX5" fmla="*/ 3019473 w 3657600"/>
                <a:gd name="connsiteY5" fmla="*/ 1116723 h 1276255"/>
                <a:gd name="connsiteX6" fmla="*/ 0 w 3657600"/>
                <a:gd name="connsiteY6" fmla="*/ 1116723 h 1276255"/>
                <a:gd name="connsiteX7" fmla="*/ 0 w 3657600"/>
                <a:gd name="connsiteY7" fmla="*/ 159532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76255">
                  <a:moveTo>
                    <a:pt x="0" y="159532"/>
                  </a:moveTo>
                  <a:lnTo>
                    <a:pt x="3019473" y="159532"/>
                  </a:lnTo>
                  <a:lnTo>
                    <a:pt x="3019473" y="0"/>
                  </a:lnTo>
                  <a:lnTo>
                    <a:pt x="3657600" y="638128"/>
                  </a:lnTo>
                  <a:lnTo>
                    <a:pt x="3019473" y="1276255"/>
                  </a:lnTo>
                  <a:lnTo>
                    <a:pt x="3019473" y="1116723"/>
                  </a:lnTo>
                  <a:lnTo>
                    <a:pt x="0" y="1116723"/>
                  </a:lnTo>
                  <a:lnTo>
                    <a:pt x="0" y="159532"/>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45" tIns="163977" rIns="483041" bIns="163977" numCol="1" spcCol="1270" anchor="t" anchorCtr="0">
              <a:noAutofit/>
            </a:bodyPr>
            <a:lstStyle/>
            <a:p>
              <a:pPr marL="57150" lvl="1" indent="-57150" defTabSz="311150">
                <a:lnSpc>
                  <a:spcPct val="90000"/>
                </a:lnSpc>
                <a:spcBef>
                  <a:spcPct val="0"/>
                </a:spcBef>
                <a:spcAft>
                  <a:spcPct val="15000"/>
                </a:spcAft>
                <a:buChar char="••"/>
              </a:pPr>
              <a:r>
                <a:rPr lang="es-ES_tradnl" sz="1400" dirty="0"/>
                <a:t>Total: todos los trabajadores de la empresa.</a:t>
              </a:r>
              <a:endParaRPr lang="es-CL" sz="1400" dirty="0"/>
            </a:p>
            <a:p>
              <a:pPr marL="57150" lvl="1" indent="-57150" defTabSz="311150">
                <a:lnSpc>
                  <a:spcPct val="90000"/>
                </a:lnSpc>
                <a:spcBef>
                  <a:spcPct val="0"/>
                </a:spcBef>
                <a:spcAft>
                  <a:spcPct val="15000"/>
                </a:spcAft>
                <a:buChar char="••"/>
              </a:pPr>
              <a:r>
                <a:rPr lang="es-ES_tradnl" sz="1400" dirty="0"/>
                <a:t>Parcial: todos los trabajadores de uno o más establecimientos de la empresa.</a:t>
              </a:r>
              <a:endParaRPr lang="es-CL" sz="1400" dirty="0"/>
            </a:p>
          </p:txBody>
        </p:sp>
        <p:sp>
          <p:nvSpPr>
            <p:cNvPr id="14" name="Forma libre 13"/>
            <p:cNvSpPr/>
            <p:nvPr/>
          </p:nvSpPr>
          <p:spPr>
            <a:xfrm>
              <a:off x="1295401" y="3464728"/>
              <a:ext cx="1448777" cy="1276255"/>
            </a:xfrm>
            <a:custGeom>
              <a:avLst/>
              <a:gdLst>
                <a:gd name="connsiteX0" fmla="*/ 0 w 2438400"/>
                <a:gd name="connsiteY0" fmla="*/ 212713 h 1276255"/>
                <a:gd name="connsiteX1" fmla="*/ 212713 w 2438400"/>
                <a:gd name="connsiteY1" fmla="*/ 0 h 1276255"/>
                <a:gd name="connsiteX2" fmla="*/ 2225687 w 2438400"/>
                <a:gd name="connsiteY2" fmla="*/ 0 h 1276255"/>
                <a:gd name="connsiteX3" fmla="*/ 2438400 w 2438400"/>
                <a:gd name="connsiteY3" fmla="*/ 212713 h 1276255"/>
                <a:gd name="connsiteX4" fmla="*/ 2438400 w 2438400"/>
                <a:gd name="connsiteY4" fmla="*/ 1063542 h 1276255"/>
                <a:gd name="connsiteX5" fmla="*/ 2225687 w 2438400"/>
                <a:gd name="connsiteY5" fmla="*/ 1276255 h 1276255"/>
                <a:gd name="connsiteX6" fmla="*/ 212713 w 2438400"/>
                <a:gd name="connsiteY6" fmla="*/ 1276255 h 1276255"/>
                <a:gd name="connsiteX7" fmla="*/ 0 w 2438400"/>
                <a:gd name="connsiteY7" fmla="*/ 1063542 h 1276255"/>
                <a:gd name="connsiteX8" fmla="*/ 0 w 2438400"/>
                <a:gd name="connsiteY8" fmla="*/ 212713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76255">
                  <a:moveTo>
                    <a:pt x="0" y="212713"/>
                  </a:moveTo>
                  <a:cubicBezTo>
                    <a:pt x="0" y="95235"/>
                    <a:pt x="95235" y="0"/>
                    <a:pt x="212713" y="0"/>
                  </a:cubicBezTo>
                  <a:lnTo>
                    <a:pt x="2225687" y="0"/>
                  </a:lnTo>
                  <a:cubicBezTo>
                    <a:pt x="2343165" y="0"/>
                    <a:pt x="2438400" y="95235"/>
                    <a:pt x="2438400" y="212713"/>
                  </a:cubicBezTo>
                  <a:lnTo>
                    <a:pt x="2438400" y="1063542"/>
                  </a:lnTo>
                  <a:cubicBezTo>
                    <a:pt x="2438400" y="1181020"/>
                    <a:pt x="2343165" y="1276255"/>
                    <a:pt x="2225687" y="1276255"/>
                  </a:cubicBezTo>
                  <a:lnTo>
                    <a:pt x="212713" y="1276255"/>
                  </a:lnTo>
                  <a:cubicBezTo>
                    <a:pt x="95235" y="1276255"/>
                    <a:pt x="0" y="1181020"/>
                    <a:pt x="0" y="1063542"/>
                  </a:cubicBezTo>
                  <a:lnTo>
                    <a:pt x="0" y="21271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2792" tIns="117547" rIns="172792" bIns="117547" numCol="1" spcCol="1270" anchor="ctr" anchorCtr="0">
              <a:noAutofit/>
            </a:bodyPr>
            <a:lstStyle/>
            <a:p>
              <a:pPr algn="ctr" defTabSz="1289050">
                <a:lnSpc>
                  <a:spcPct val="90000"/>
                </a:lnSpc>
                <a:spcBef>
                  <a:spcPct val="0"/>
                </a:spcBef>
                <a:spcAft>
                  <a:spcPct val="35000"/>
                </a:spcAft>
              </a:pPr>
              <a:r>
                <a:rPr lang="es-CL" sz="2400" b="1" dirty="0"/>
                <a:t>Alcance</a:t>
              </a:r>
            </a:p>
          </p:txBody>
        </p:sp>
        <p:sp>
          <p:nvSpPr>
            <p:cNvPr id="15" name="Forma libre 14"/>
            <p:cNvSpPr/>
            <p:nvPr/>
          </p:nvSpPr>
          <p:spPr>
            <a:xfrm>
              <a:off x="2766003" y="4761665"/>
              <a:ext cx="4647223" cy="1450113"/>
            </a:xfrm>
            <a:custGeom>
              <a:avLst/>
              <a:gdLst>
                <a:gd name="connsiteX0" fmla="*/ 0 w 3657600"/>
                <a:gd name="connsiteY0" fmla="*/ 159532 h 1276255"/>
                <a:gd name="connsiteX1" fmla="*/ 3019473 w 3657600"/>
                <a:gd name="connsiteY1" fmla="*/ 159532 h 1276255"/>
                <a:gd name="connsiteX2" fmla="*/ 3019473 w 3657600"/>
                <a:gd name="connsiteY2" fmla="*/ 0 h 1276255"/>
                <a:gd name="connsiteX3" fmla="*/ 3657600 w 3657600"/>
                <a:gd name="connsiteY3" fmla="*/ 638128 h 1276255"/>
                <a:gd name="connsiteX4" fmla="*/ 3019473 w 3657600"/>
                <a:gd name="connsiteY4" fmla="*/ 1276255 h 1276255"/>
                <a:gd name="connsiteX5" fmla="*/ 3019473 w 3657600"/>
                <a:gd name="connsiteY5" fmla="*/ 1116723 h 1276255"/>
                <a:gd name="connsiteX6" fmla="*/ 0 w 3657600"/>
                <a:gd name="connsiteY6" fmla="*/ 1116723 h 1276255"/>
                <a:gd name="connsiteX7" fmla="*/ 0 w 3657600"/>
                <a:gd name="connsiteY7" fmla="*/ 159532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76255">
                  <a:moveTo>
                    <a:pt x="0" y="159532"/>
                  </a:moveTo>
                  <a:lnTo>
                    <a:pt x="3019473" y="159532"/>
                  </a:lnTo>
                  <a:lnTo>
                    <a:pt x="3019473" y="0"/>
                  </a:lnTo>
                  <a:lnTo>
                    <a:pt x="3657600" y="638128"/>
                  </a:lnTo>
                  <a:lnTo>
                    <a:pt x="3019473" y="1276255"/>
                  </a:lnTo>
                  <a:lnTo>
                    <a:pt x="3019473" y="1116723"/>
                  </a:lnTo>
                  <a:lnTo>
                    <a:pt x="0" y="1116723"/>
                  </a:lnTo>
                  <a:lnTo>
                    <a:pt x="0" y="159532"/>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45" tIns="163977" rIns="483041" bIns="163977" numCol="1" spcCol="1270" anchor="t" anchorCtr="0">
              <a:noAutofit/>
            </a:bodyPr>
            <a:lstStyle/>
            <a:p>
              <a:pPr marL="57150" lvl="1" indent="-57150" defTabSz="311150">
                <a:lnSpc>
                  <a:spcPct val="90000"/>
                </a:lnSpc>
                <a:spcBef>
                  <a:spcPct val="0"/>
                </a:spcBef>
                <a:spcAft>
                  <a:spcPct val="15000"/>
                </a:spcAft>
                <a:buChar char="••"/>
              </a:pPr>
              <a:endParaRPr lang="es-ES_tradnl" sz="1200" b="1" dirty="0" smtClean="0"/>
            </a:p>
            <a:p>
              <a:pPr marL="57150" lvl="1" indent="-57150" defTabSz="311150">
                <a:lnSpc>
                  <a:spcPct val="90000"/>
                </a:lnSpc>
                <a:spcBef>
                  <a:spcPct val="0"/>
                </a:spcBef>
                <a:spcAft>
                  <a:spcPct val="15000"/>
                </a:spcAft>
                <a:buChar char="••"/>
              </a:pPr>
              <a:r>
                <a:rPr lang="es-ES_tradnl" sz="1200" b="1" dirty="0" smtClean="0"/>
                <a:t>1</a:t>
              </a:r>
              <a:r>
                <a:rPr lang="es-ES_tradnl" sz="1200" b="1" dirty="0"/>
                <a:t>) </a:t>
              </a:r>
              <a:r>
                <a:rPr lang="es-ES_tradnl" sz="1200" dirty="0"/>
                <a:t>No podrá afectar a los trabajadores impedidos de negociar;</a:t>
              </a:r>
              <a:endParaRPr lang="es-CL" sz="1200" dirty="0"/>
            </a:p>
            <a:p>
              <a:pPr marL="57150" lvl="1" indent="-57150" defTabSz="311150">
                <a:lnSpc>
                  <a:spcPct val="90000"/>
                </a:lnSpc>
                <a:spcBef>
                  <a:spcPct val="0"/>
                </a:spcBef>
                <a:spcAft>
                  <a:spcPct val="15000"/>
                </a:spcAft>
                <a:buChar char="••"/>
              </a:pPr>
              <a:r>
                <a:rPr lang="es-ES_tradnl" sz="1200" b="1" dirty="0"/>
                <a:t>2) </a:t>
              </a:r>
              <a:r>
                <a:rPr lang="es-ES_tradnl" sz="1200" dirty="0"/>
                <a:t>En el establecimiento cerrado deben existir trabajadores afectos a la negociación;</a:t>
              </a:r>
              <a:r>
                <a:rPr lang="es-ES_tradnl" sz="1200" b="1" dirty="0"/>
                <a:t> </a:t>
              </a:r>
              <a:endParaRPr lang="es-CL" sz="1200" dirty="0"/>
            </a:p>
            <a:p>
              <a:pPr marL="57150" lvl="1" indent="-57150" defTabSz="311150">
                <a:lnSpc>
                  <a:spcPct val="90000"/>
                </a:lnSpc>
                <a:spcBef>
                  <a:spcPct val="0"/>
                </a:spcBef>
                <a:spcAft>
                  <a:spcPct val="15000"/>
                </a:spcAft>
                <a:buChar char="••"/>
              </a:pPr>
              <a:r>
                <a:rPr lang="es-ES_tradnl" sz="1200" b="1" dirty="0"/>
                <a:t>3) </a:t>
              </a:r>
              <a:r>
                <a:rPr lang="es-ES_tradnl" sz="1200" dirty="0"/>
                <a:t>la huelga debe afectar a más del 50% del total de trabajadores de la empresa o del establecimiento en su caso, o significare la paralización de actividades imprescindibles;</a:t>
              </a:r>
              <a:endParaRPr lang="es-CL" sz="1200" dirty="0"/>
            </a:p>
            <a:p>
              <a:pPr marL="57150" lvl="1" indent="-57150" defTabSz="311150">
                <a:lnSpc>
                  <a:spcPct val="90000"/>
                </a:lnSpc>
                <a:spcBef>
                  <a:spcPct val="0"/>
                </a:spcBef>
                <a:spcAft>
                  <a:spcPct val="15000"/>
                </a:spcAft>
                <a:buChar char="••"/>
              </a:pPr>
              <a:r>
                <a:rPr lang="es-ES_tradnl" sz="1200" dirty="0"/>
                <a:t> </a:t>
              </a:r>
              <a:r>
                <a:rPr lang="es-ES_tradnl" sz="1200" b="1" dirty="0"/>
                <a:t>4) </a:t>
              </a:r>
              <a:r>
                <a:rPr lang="es-ES_tradnl" sz="1200" dirty="0"/>
                <a:t>No podrá extenderse más allá del día treinta desde que la huelga se hizo efectiva o del día de su término; </a:t>
              </a:r>
              <a:endParaRPr lang="es-CL" sz="1200" dirty="0"/>
            </a:p>
          </p:txBody>
        </p:sp>
        <p:sp>
          <p:nvSpPr>
            <p:cNvPr id="16" name="Forma libre 15"/>
            <p:cNvSpPr/>
            <p:nvPr/>
          </p:nvSpPr>
          <p:spPr>
            <a:xfrm>
              <a:off x="1258599" y="5052803"/>
              <a:ext cx="1485579" cy="1000332"/>
            </a:xfrm>
            <a:custGeom>
              <a:avLst/>
              <a:gdLst>
                <a:gd name="connsiteX0" fmla="*/ 0 w 2438400"/>
                <a:gd name="connsiteY0" fmla="*/ 212713 h 1276255"/>
                <a:gd name="connsiteX1" fmla="*/ 212713 w 2438400"/>
                <a:gd name="connsiteY1" fmla="*/ 0 h 1276255"/>
                <a:gd name="connsiteX2" fmla="*/ 2225687 w 2438400"/>
                <a:gd name="connsiteY2" fmla="*/ 0 h 1276255"/>
                <a:gd name="connsiteX3" fmla="*/ 2438400 w 2438400"/>
                <a:gd name="connsiteY3" fmla="*/ 212713 h 1276255"/>
                <a:gd name="connsiteX4" fmla="*/ 2438400 w 2438400"/>
                <a:gd name="connsiteY4" fmla="*/ 1063542 h 1276255"/>
                <a:gd name="connsiteX5" fmla="*/ 2225687 w 2438400"/>
                <a:gd name="connsiteY5" fmla="*/ 1276255 h 1276255"/>
                <a:gd name="connsiteX6" fmla="*/ 212713 w 2438400"/>
                <a:gd name="connsiteY6" fmla="*/ 1276255 h 1276255"/>
                <a:gd name="connsiteX7" fmla="*/ 0 w 2438400"/>
                <a:gd name="connsiteY7" fmla="*/ 1063542 h 1276255"/>
                <a:gd name="connsiteX8" fmla="*/ 0 w 2438400"/>
                <a:gd name="connsiteY8" fmla="*/ 212713 h 12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76255">
                  <a:moveTo>
                    <a:pt x="0" y="212713"/>
                  </a:moveTo>
                  <a:cubicBezTo>
                    <a:pt x="0" y="95235"/>
                    <a:pt x="95235" y="0"/>
                    <a:pt x="212713" y="0"/>
                  </a:cubicBezTo>
                  <a:lnTo>
                    <a:pt x="2225687" y="0"/>
                  </a:lnTo>
                  <a:cubicBezTo>
                    <a:pt x="2343165" y="0"/>
                    <a:pt x="2438400" y="95235"/>
                    <a:pt x="2438400" y="212713"/>
                  </a:cubicBezTo>
                  <a:lnTo>
                    <a:pt x="2438400" y="1063542"/>
                  </a:lnTo>
                  <a:cubicBezTo>
                    <a:pt x="2438400" y="1181020"/>
                    <a:pt x="2343165" y="1276255"/>
                    <a:pt x="2225687" y="1276255"/>
                  </a:cubicBezTo>
                  <a:lnTo>
                    <a:pt x="212713" y="1276255"/>
                  </a:lnTo>
                  <a:cubicBezTo>
                    <a:pt x="95235" y="1276255"/>
                    <a:pt x="0" y="1181020"/>
                    <a:pt x="0" y="1063542"/>
                  </a:cubicBezTo>
                  <a:lnTo>
                    <a:pt x="0" y="21271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2792" tIns="117547" rIns="172792" bIns="117547" numCol="1" spcCol="1270" anchor="ctr" anchorCtr="0">
              <a:noAutofit/>
            </a:bodyPr>
            <a:lstStyle/>
            <a:p>
              <a:pPr algn="ctr" defTabSz="1289050">
                <a:lnSpc>
                  <a:spcPct val="90000"/>
                </a:lnSpc>
                <a:spcBef>
                  <a:spcPct val="0"/>
                </a:spcBef>
                <a:spcAft>
                  <a:spcPct val="35000"/>
                </a:spcAft>
              </a:pPr>
              <a:r>
                <a:rPr lang="es-ES_tradnl" sz="2400" b="1" dirty="0"/>
                <a:t>Requisitos o límites</a:t>
              </a:r>
              <a:r>
                <a:rPr lang="es-ES_tradnl" sz="2800" b="1" dirty="0"/>
                <a:t>.</a:t>
              </a:r>
              <a:endParaRPr lang="es-CL" sz="2800" dirty="0"/>
            </a:p>
          </p:txBody>
        </p:sp>
      </p:grpSp>
    </p:spTree>
    <p:extLst>
      <p:ext uri="{BB962C8B-B14F-4D97-AF65-F5344CB8AC3E}">
        <p14:creationId xmlns:p14="http://schemas.microsoft.com/office/powerpoint/2010/main" val="294499178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_tradnl" sz="3600" dirty="0">
                <a:solidFill>
                  <a:schemeClr val="tx1"/>
                </a:solidFill>
              </a:rPr>
              <a:t>Arbitraje Laboral ( Art. 385 y SS.)</a:t>
            </a:r>
            <a:endParaRPr lang="es-CL" sz="3600" dirty="0">
              <a:solidFill>
                <a:schemeClr val="tx1"/>
              </a:solidFill>
            </a:endParaRPr>
          </a:p>
        </p:txBody>
      </p:sp>
      <p:sp>
        <p:nvSpPr>
          <p:cNvPr id="39940" name="3 Marcador de número de diapositiva"/>
          <p:cNvSpPr>
            <a:spLocks noGrp="1"/>
          </p:cNvSpPr>
          <p:nvPr>
            <p:ph type="sldNum" sz="quarter" idx="11"/>
          </p:nvPr>
        </p:nvSpPr>
        <p:spPr bwMode="auto">
          <a:noFill/>
          <a:ln>
            <a:miter lim="800000"/>
            <a:headEnd/>
            <a:tailEnd/>
          </a:ln>
        </p:spPr>
        <p:txBody>
          <a:bodyPr/>
          <a:lstStyle/>
          <a:p>
            <a:fld id="{93502EF3-B056-41FD-9030-408C9AB1C171}" type="slidenum">
              <a:rPr lang="en-US" smtClean="0"/>
              <a:pPr/>
              <a:t>92</a:t>
            </a:fld>
            <a:endParaRPr lang="en-US" smtClean="0"/>
          </a:p>
        </p:txBody>
      </p:sp>
      <p:sp>
        <p:nvSpPr>
          <p:cNvPr id="5" name="4 Elipse"/>
          <p:cNvSpPr/>
          <p:nvPr/>
        </p:nvSpPr>
        <p:spPr>
          <a:xfrm>
            <a:off x="1631504" y="2420888"/>
            <a:ext cx="2088232" cy="20882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fontAlgn="base">
              <a:spcBef>
                <a:spcPct val="0"/>
              </a:spcBef>
              <a:spcAft>
                <a:spcPct val="0"/>
              </a:spcAft>
            </a:pPr>
            <a:r>
              <a:rPr lang="es-ES_tradnl" sz="3200" b="1" dirty="0">
                <a:solidFill>
                  <a:prstClr val="black"/>
                </a:solidFill>
              </a:rPr>
              <a:t>Tipos</a:t>
            </a:r>
            <a:endParaRPr lang="es-CL" sz="3200" b="1" dirty="0">
              <a:solidFill>
                <a:prstClr val="black"/>
              </a:solidFill>
            </a:endParaRPr>
          </a:p>
        </p:txBody>
      </p:sp>
      <p:sp>
        <p:nvSpPr>
          <p:cNvPr id="6" name="5 CuadroTexto"/>
          <p:cNvSpPr txBox="1"/>
          <p:nvPr/>
        </p:nvSpPr>
        <p:spPr>
          <a:xfrm>
            <a:off x="3900264" y="1484784"/>
            <a:ext cx="2483768"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s-ES_tradnl" sz="2000" dirty="0">
                <a:solidFill>
                  <a:srgbClr val="1F497D"/>
                </a:solidFill>
              </a:rPr>
              <a:t>Arbitraje Forzoso.</a:t>
            </a:r>
            <a:endParaRPr lang="es-CL" sz="2000" dirty="0">
              <a:solidFill>
                <a:srgbClr val="1F497D"/>
              </a:solidFill>
            </a:endParaRPr>
          </a:p>
        </p:txBody>
      </p:sp>
      <p:sp>
        <p:nvSpPr>
          <p:cNvPr id="7" name="6 CuadroTexto"/>
          <p:cNvSpPr txBox="1"/>
          <p:nvPr/>
        </p:nvSpPr>
        <p:spPr>
          <a:xfrm>
            <a:off x="3972272" y="5045114"/>
            <a:ext cx="2483768"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s-ES_tradnl" sz="2000" dirty="0">
                <a:solidFill>
                  <a:srgbClr val="1F497D"/>
                </a:solidFill>
              </a:rPr>
              <a:t>Arbitraje Voluntario.</a:t>
            </a:r>
            <a:endParaRPr lang="es-CL" sz="2000" dirty="0">
              <a:solidFill>
                <a:srgbClr val="1F497D"/>
              </a:solidFill>
            </a:endParaRPr>
          </a:p>
        </p:txBody>
      </p:sp>
      <p:cxnSp>
        <p:nvCxnSpPr>
          <p:cNvPr id="9" name="8 Forma"/>
          <p:cNvCxnSpPr>
            <a:stCxn id="5" idx="0"/>
            <a:endCxn id="6" idx="1"/>
          </p:cNvCxnSpPr>
          <p:nvPr/>
        </p:nvCxnSpPr>
        <p:spPr>
          <a:xfrm rot="5400000" flipH="1" flipV="1">
            <a:off x="2919919" y="1440542"/>
            <a:ext cx="736049" cy="12246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10 Forma"/>
          <p:cNvCxnSpPr>
            <a:stCxn id="5" idx="4"/>
            <a:endCxn id="7" idx="1"/>
          </p:cNvCxnSpPr>
          <p:nvPr/>
        </p:nvCxnSpPr>
        <p:spPr>
          <a:xfrm rot="16200000" flipH="1">
            <a:off x="2955923" y="4228818"/>
            <a:ext cx="736049" cy="129665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13 CuadroTexto"/>
          <p:cNvSpPr txBox="1"/>
          <p:nvPr/>
        </p:nvSpPr>
        <p:spPr>
          <a:xfrm>
            <a:off x="7635306" y="980729"/>
            <a:ext cx="2709167" cy="1354217"/>
          </a:xfrm>
          <a:prstGeom prst="rect">
            <a:avLst/>
          </a:prstGeom>
          <a:noFill/>
        </p:spPr>
        <p:txBody>
          <a:bodyPr wrap="square" rtlCol="0">
            <a:spAutoFit/>
          </a:bodyPr>
          <a:lstStyle/>
          <a:p>
            <a:pPr algn="just" defTabSz="457200" fontAlgn="base">
              <a:spcBef>
                <a:spcPct val="0"/>
              </a:spcBef>
              <a:spcAft>
                <a:spcPct val="0"/>
              </a:spcAft>
            </a:pPr>
            <a:r>
              <a:rPr lang="es-ES_tradnl" sz="1600" dirty="0">
                <a:solidFill>
                  <a:prstClr val="black"/>
                </a:solidFill>
                <a:latin typeface="Arial" pitchFamily="34" charset="0"/>
                <a:ea typeface="ヒラギノ角ゴ Pro W3" charset="-128"/>
              </a:rPr>
              <a:t>En caso de reanudación de faenas</a:t>
            </a:r>
          </a:p>
          <a:p>
            <a:pPr algn="just" defTabSz="457200" fontAlgn="base">
              <a:spcBef>
                <a:spcPct val="0"/>
              </a:spcBef>
              <a:spcAft>
                <a:spcPct val="0"/>
              </a:spcAft>
              <a:buFont typeface="Arial" pitchFamily="34" charset="0"/>
              <a:buChar char="•"/>
            </a:pPr>
            <a:endParaRPr lang="es-ES_tradnl" sz="1600" dirty="0">
              <a:solidFill>
                <a:prstClr val="black"/>
              </a:solidFill>
              <a:latin typeface="Arial" pitchFamily="34" charset="0"/>
              <a:ea typeface="ヒラギノ角ゴ Pro W3" charset="-128"/>
            </a:endParaRPr>
          </a:p>
          <a:p>
            <a:pPr algn="just" defTabSz="457200" fontAlgn="base">
              <a:spcBef>
                <a:spcPct val="0"/>
              </a:spcBef>
              <a:spcAft>
                <a:spcPct val="0"/>
              </a:spcAft>
            </a:pPr>
            <a:r>
              <a:rPr lang="es-ES_tradnl" sz="1600" dirty="0">
                <a:solidFill>
                  <a:prstClr val="black"/>
                </a:solidFill>
                <a:latin typeface="Arial" pitchFamily="34" charset="0"/>
                <a:ea typeface="ヒラギノ角ゴ Pro W3" charset="-128"/>
              </a:rPr>
              <a:t>En caso de prohibición de huelga (Art. 362)</a:t>
            </a:r>
            <a:endParaRPr lang="es-CL" sz="1600" dirty="0">
              <a:solidFill>
                <a:prstClr val="black"/>
              </a:solidFill>
              <a:latin typeface="Arial" pitchFamily="34" charset="0"/>
              <a:ea typeface="ヒラギノ角ゴ Pro W3" charset="-128"/>
            </a:endParaRPr>
          </a:p>
        </p:txBody>
      </p:sp>
      <p:sp>
        <p:nvSpPr>
          <p:cNvPr id="15" name="14 CuadroTexto"/>
          <p:cNvSpPr txBox="1"/>
          <p:nvPr/>
        </p:nvSpPr>
        <p:spPr>
          <a:xfrm>
            <a:off x="7635306" y="4595064"/>
            <a:ext cx="2709167" cy="1354217"/>
          </a:xfrm>
          <a:prstGeom prst="rect">
            <a:avLst/>
          </a:prstGeom>
          <a:noFill/>
        </p:spPr>
        <p:txBody>
          <a:bodyPr wrap="square" rtlCol="0">
            <a:spAutoFit/>
          </a:bodyPr>
          <a:lstStyle/>
          <a:p>
            <a:pPr algn="just" defTabSz="457200" fontAlgn="base">
              <a:spcBef>
                <a:spcPct val="0"/>
              </a:spcBef>
              <a:spcAft>
                <a:spcPct val="0"/>
              </a:spcAft>
            </a:pPr>
            <a:r>
              <a:rPr lang="es-ES_tradnl" sz="1600" dirty="0">
                <a:solidFill>
                  <a:prstClr val="black"/>
                </a:solidFill>
                <a:latin typeface="Arial" pitchFamily="34" charset="0"/>
                <a:ea typeface="ヒラギノ角ゴ Pro W3" charset="-128"/>
              </a:rPr>
              <a:t>Las partes en cualquier momento podrán voluntariamente someter la negociación colectiva a arbitraje. </a:t>
            </a:r>
            <a:endParaRPr lang="es-CL" sz="1600" dirty="0">
              <a:solidFill>
                <a:prstClr val="black"/>
              </a:solidFill>
              <a:latin typeface="Arial" pitchFamily="34" charset="0"/>
              <a:ea typeface="ヒラギノ角ゴ Pro W3" charset="-128"/>
            </a:endParaRPr>
          </a:p>
        </p:txBody>
      </p:sp>
      <p:cxnSp>
        <p:nvCxnSpPr>
          <p:cNvPr id="19" name="18 Conector recto de flecha"/>
          <p:cNvCxnSpPr>
            <a:stCxn id="7" idx="3"/>
            <a:endCxn id="15" idx="1"/>
          </p:cNvCxnSpPr>
          <p:nvPr/>
        </p:nvCxnSpPr>
        <p:spPr>
          <a:xfrm>
            <a:off x="6456041" y="5245170"/>
            <a:ext cx="1179265" cy="27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a:stCxn id="6" idx="3"/>
            <a:endCxn id="14" idx="1"/>
          </p:cNvCxnSpPr>
          <p:nvPr/>
        </p:nvCxnSpPr>
        <p:spPr>
          <a:xfrm flipV="1">
            <a:off x="6384033" y="1657837"/>
            <a:ext cx="1251273" cy="27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9534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sz="3600" dirty="0">
                <a:solidFill>
                  <a:schemeClr val="tx1"/>
                </a:solidFill>
              </a:rPr>
              <a:t>Características del nuevo arbitraje laboral.</a:t>
            </a:r>
            <a:endParaRPr lang="es-CL" sz="36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897629011"/>
              </p:ext>
            </p:extLst>
          </p:nvPr>
        </p:nvGraphicFramePr>
        <p:xfrm>
          <a:off x="3200400" y="1916832"/>
          <a:ext cx="5867400" cy="4206240"/>
        </p:xfrm>
        <a:graphic>
          <a:graphicData uri="http://schemas.openxmlformats.org/drawingml/2006/table">
            <a:tbl>
              <a:tblPr firstRow="1" bandRow="1">
                <a:tableStyleId>{16D9F66E-5EB9-4882-86FB-DCBF35E3C3E4}</a:tableStyleId>
              </a:tblPr>
              <a:tblGrid>
                <a:gridCol w="5867400"/>
              </a:tblGrid>
              <a:tr h="288032">
                <a:tc>
                  <a:txBody>
                    <a:bodyPr/>
                    <a:lstStyle/>
                    <a:p>
                      <a:pPr algn="ctr"/>
                      <a:r>
                        <a:rPr lang="es-ES_tradnl" sz="1800" dirty="0" smtClean="0"/>
                        <a:t>Gratuito </a:t>
                      </a:r>
                      <a:r>
                        <a:rPr lang="es-ES_tradnl" sz="1800" u="sng" dirty="0" smtClean="0"/>
                        <a:t>salvo</a:t>
                      </a:r>
                      <a:r>
                        <a:rPr lang="es-ES_tradnl" sz="1800" u="sng" baseline="0" dirty="0" smtClean="0"/>
                        <a:t> </a:t>
                      </a:r>
                      <a:r>
                        <a:rPr lang="es-ES_tradnl" sz="1800" u="none" baseline="0" dirty="0" smtClean="0"/>
                        <a:t> en el caso de la Gran Empresa. (El costo deberá asumirlo el empleador)</a:t>
                      </a:r>
                      <a:endParaRPr lang="es-ES_tradnl" sz="1800" dirty="0" smtClean="0"/>
                    </a:p>
                    <a:p>
                      <a:pPr algn="ctr"/>
                      <a:endParaRPr lang="es-CL" dirty="0"/>
                    </a:p>
                  </a:txBody>
                  <a:tcPr/>
                </a:tc>
              </a:tr>
              <a:tr h="370840">
                <a:tc>
                  <a:txBody>
                    <a:bodyPr/>
                    <a:lstStyle/>
                    <a:p>
                      <a:pPr algn="ctr"/>
                      <a:r>
                        <a:rPr lang="es-ES_tradnl" dirty="0" smtClean="0"/>
                        <a:t>Existe</a:t>
                      </a:r>
                      <a:r>
                        <a:rPr lang="es-ES_tradnl" baseline="0" dirty="0" smtClean="0"/>
                        <a:t> una instancia de designación y de conformación del Tribunal Arbitral ante la DT, y el tribunal  será colegiado (3 árbitros)</a:t>
                      </a:r>
                    </a:p>
                    <a:p>
                      <a:pPr algn="ctr"/>
                      <a:endParaRPr lang="es-CL" b="1" dirty="0">
                        <a:solidFill>
                          <a:schemeClr val="bg1"/>
                        </a:solidFill>
                      </a:endParaRPr>
                    </a:p>
                  </a:txBody>
                  <a:tcPr/>
                </a:tc>
              </a:tr>
              <a:tr h="6503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800" dirty="0" smtClean="0"/>
                        <a:t>Existe</a:t>
                      </a:r>
                      <a:r>
                        <a:rPr lang="es-ES_tradnl" sz="1800" baseline="0" dirty="0" smtClean="0"/>
                        <a:t> una nomina de árbitros llevada por la Dirección del Trabajo y su composición apunta a  que sea un tribunal multidisciplinario ( Art. 394)</a:t>
                      </a:r>
                      <a:endParaRPr lang="es-ES_tradnl" sz="180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s-CL" dirty="0"/>
                    </a:p>
                  </a:txBody>
                  <a:tcPr/>
                </a:tc>
              </a:tr>
              <a:tr h="6263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800" dirty="0" smtClean="0"/>
                        <a:t>Se</a:t>
                      </a:r>
                      <a:r>
                        <a:rPr lang="es-ES_tradnl" sz="1800" baseline="0" dirty="0" smtClean="0"/>
                        <a:t> establece un plazo máximo  de 30 días desde la constitución del tribunal arbitral para el fallo.</a:t>
                      </a:r>
                      <a:endParaRPr lang="es-CL" sz="1800" dirty="0" smtClean="0"/>
                    </a:p>
                    <a:p>
                      <a:endParaRPr lang="es-CL" dirty="0"/>
                    </a:p>
                  </a:txBody>
                  <a:tcPr/>
                </a:tc>
              </a:tr>
            </a:tbl>
          </a:graphicData>
        </a:graphic>
      </p:graphicFrame>
    </p:spTree>
    <p:extLst>
      <p:ext uri="{BB962C8B-B14F-4D97-AF65-F5344CB8AC3E}">
        <p14:creationId xmlns:p14="http://schemas.microsoft.com/office/powerpoint/2010/main" val="39026091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sz="3600" b="1" dirty="0">
                <a:solidFill>
                  <a:schemeClr val="tx1"/>
                </a:solidFill>
              </a:rPr>
              <a:t>Huelga y Reemplazo de trabajadores</a:t>
            </a:r>
            <a:r>
              <a:rPr lang="es-ES_tradnl" sz="3600" dirty="0">
                <a:solidFill>
                  <a:schemeClr val="tx1"/>
                </a:solidFill>
              </a:rPr>
              <a:t>.</a:t>
            </a:r>
            <a:endParaRPr lang="es-CL" sz="3600" dirty="0">
              <a:solidFill>
                <a:schemeClr val="tx1"/>
              </a:solidFill>
            </a:endParaRPr>
          </a:p>
        </p:txBody>
      </p:sp>
      <p:sp>
        <p:nvSpPr>
          <p:cNvPr id="4" name="3 Rectángulo"/>
          <p:cNvSpPr/>
          <p:nvPr/>
        </p:nvSpPr>
        <p:spPr>
          <a:xfrm>
            <a:off x="2927648" y="2178730"/>
            <a:ext cx="6552728" cy="1477328"/>
          </a:xfrm>
          <a:prstGeom prst="rect">
            <a:avLst/>
          </a:prstGeom>
        </p:spPr>
        <p:txBody>
          <a:bodyPr wrap="square">
            <a:spAutoFit/>
          </a:bodyPr>
          <a:lstStyle/>
          <a:p>
            <a:pPr algn="just" defTabSz="457200" fontAlgn="base">
              <a:spcBef>
                <a:spcPct val="0"/>
              </a:spcBef>
              <a:spcAft>
                <a:spcPct val="0"/>
              </a:spcAft>
            </a:pPr>
            <a:r>
              <a:rPr lang="es-CL" b="1" dirty="0">
                <a:solidFill>
                  <a:prstClr val="black"/>
                </a:solidFill>
                <a:latin typeface="Arial" pitchFamily="34" charset="0"/>
                <a:ea typeface="ヒラギノ角ゴ Pro W3" charset="-128"/>
              </a:rPr>
              <a:t>Artículo 345. </a:t>
            </a:r>
            <a:r>
              <a:rPr lang="es-CL" dirty="0">
                <a:solidFill>
                  <a:prstClr val="black"/>
                </a:solidFill>
                <a:latin typeface="Arial" pitchFamily="34" charset="0"/>
                <a:ea typeface="ヒラギノ角ゴ Pro W3" charset="-128"/>
              </a:rPr>
              <a:t>Se prohíbe el reemplazo de los trabajadores en huelga.</a:t>
            </a:r>
          </a:p>
          <a:p>
            <a:pPr algn="just" defTabSz="457200" fontAlgn="base">
              <a:spcBef>
                <a:spcPct val="0"/>
              </a:spcBef>
              <a:spcAft>
                <a:spcPct val="0"/>
              </a:spcAft>
            </a:pPr>
            <a:r>
              <a:rPr lang="es-CL" dirty="0">
                <a:solidFill>
                  <a:prstClr val="black"/>
                </a:solidFill>
                <a:latin typeface="Arial" pitchFamily="34" charset="0"/>
                <a:ea typeface="ヒラギノ角ゴ Pro W3" charset="-128"/>
              </a:rPr>
              <a:t>	La huelga no afectará la libertad de trabajo de los trabajadores no involucrados en ella, ni la ejecución de las funciones convenidas en sus contratos de trabajo.</a:t>
            </a:r>
          </a:p>
        </p:txBody>
      </p:sp>
      <p:sp>
        <p:nvSpPr>
          <p:cNvPr id="5" name="4 Rectángulo"/>
          <p:cNvSpPr/>
          <p:nvPr/>
        </p:nvSpPr>
        <p:spPr>
          <a:xfrm>
            <a:off x="2855640" y="4627002"/>
            <a:ext cx="6768752" cy="1754326"/>
          </a:xfrm>
          <a:prstGeom prst="rect">
            <a:avLst/>
          </a:prstGeom>
        </p:spPr>
        <p:txBody>
          <a:bodyPr wrap="square">
            <a:spAutoFit/>
          </a:bodyPr>
          <a:lstStyle/>
          <a:p>
            <a:pPr algn="just" defTabSz="457200" fontAlgn="base">
              <a:spcBef>
                <a:spcPct val="0"/>
              </a:spcBef>
              <a:spcAft>
                <a:spcPct val="0"/>
              </a:spcAft>
            </a:pPr>
            <a:r>
              <a:rPr lang="es-CL" b="1" dirty="0">
                <a:solidFill>
                  <a:prstClr val="black"/>
                </a:solidFill>
                <a:latin typeface="Arial" pitchFamily="34" charset="0"/>
                <a:ea typeface="ヒラギノ角ゴ Pro W3" charset="-128"/>
              </a:rPr>
              <a:t>Artículo 306.</a:t>
            </a:r>
            <a:r>
              <a:rPr lang="es-CL" dirty="0">
                <a:solidFill>
                  <a:prstClr val="black"/>
                </a:solidFill>
                <a:latin typeface="Arial" pitchFamily="34" charset="0"/>
                <a:ea typeface="ヒラギノ角ゴ Pro W3" charset="-128"/>
              </a:rPr>
              <a:t> La negociación colectiva en una empresa contratista o subcontratista no afectará las facultades de administración de la empresa principal, la que podrá ejecutar directamente o a través de un tercero la provisión de la obra o el servicio subcontratado que haya dejado de prestarse en caso de huelga.</a:t>
            </a:r>
          </a:p>
        </p:txBody>
      </p:sp>
      <p:sp>
        <p:nvSpPr>
          <p:cNvPr id="7" name="6 CuadroTexto"/>
          <p:cNvSpPr txBox="1"/>
          <p:nvPr/>
        </p:nvSpPr>
        <p:spPr>
          <a:xfrm>
            <a:off x="3238376" y="1508592"/>
            <a:ext cx="5040560" cy="369332"/>
          </a:xfrm>
          <a:prstGeom prst="rect">
            <a:avLst/>
          </a:prstGeom>
          <a:noFill/>
        </p:spPr>
        <p:txBody>
          <a:bodyPr wrap="square" rtlCol="0">
            <a:spAutoFit/>
          </a:bodyPr>
          <a:lstStyle/>
          <a:p>
            <a:pPr algn="ctr" defTabSz="457200" fontAlgn="base">
              <a:spcBef>
                <a:spcPct val="0"/>
              </a:spcBef>
              <a:spcAft>
                <a:spcPct val="0"/>
              </a:spcAft>
            </a:pPr>
            <a:r>
              <a:rPr lang="es-ES_tradnl" i="1" dirty="0">
                <a:solidFill>
                  <a:srgbClr val="4F81BD"/>
                </a:solidFill>
                <a:latin typeface="Arial" pitchFamily="34" charset="0"/>
                <a:ea typeface="ヒラギノ角ゴ Pro W3" charset="-128"/>
              </a:rPr>
              <a:t>“Consideraciones importantes”</a:t>
            </a:r>
            <a:endParaRPr lang="es-CL" i="1" dirty="0">
              <a:solidFill>
                <a:srgbClr val="4F81BD"/>
              </a:solidFill>
              <a:latin typeface="Arial" pitchFamily="34" charset="0"/>
              <a:ea typeface="ヒラギノ角ゴ Pro W3" charset="-128"/>
            </a:endParaRPr>
          </a:p>
        </p:txBody>
      </p:sp>
      <p:sp>
        <p:nvSpPr>
          <p:cNvPr id="14" name="13 CuadroTexto"/>
          <p:cNvSpPr txBox="1"/>
          <p:nvPr/>
        </p:nvSpPr>
        <p:spPr>
          <a:xfrm>
            <a:off x="6312024" y="4003030"/>
            <a:ext cx="2304256" cy="276999"/>
          </a:xfrm>
          <a:prstGeom prst="rect">
            <a:avLst/>
          </a:prstGeom>
          <a:noFill/>
        </p:spPr>
        <p:txBody>
          <a:bodyPr wrap="square" rtlCol="0">
            <a:spAutoFit/>
          </a:bodyPr>
          <a:lstStyle/>
          <a:p>
            <a:pPr defTabSz="457200" fontAlgn="base">
              <a:spcBef>
                <a:spcPct val="0"/>
              </a:spcBef>
              <a:spcAft>
                <a:spcPct val="0"/>
              </a:spcAft>
            </a:pPr>
            <a:r>
              <a:rPr lang="es-ES_tradnl" sz="1200" dirty="0">
                <a:solidFill>
                  <a:srgbClr val="FF0000"/>
                </a:solidFill>
                <a:latin typeface="Arial" pitchFamily="34" charset="0"/>
                <a:ea typeface="ヒラギノ角ゴ Pro W3" charset="-128"/>
              </a:rPr>
              <a:t>Excepción.</a:t>
            </a:r>
            <a:endParaRPr lang="es-CL" sz="1200" dirty="0">
              <a:solidFill>
                <a:srgbClr val="FF0000"/>
              </a:solidFill>
              <a:latin typeface="Arial" pitchFamily="34" charset="0"/>
              <a:ea typeface="ヒラギノ角ゴ Pro W3" charset="-128"/>
            </a:endParaRPr>
          </a:p>
        </p:txBody>
      </p:sp>
      <p:sp>
        <p:nvSpPr>
          <p:cNvPr id="8" name="Flecha abajo 7"/>
          <p:cNvSpPr/>
          <p:nvPr/>
        </p:nvSpPr>
        <p:spPr>
          <a:xfrm>
            <a:off x="5879976" y="3861048"/>
            <a:ext cx="432048"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463320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667108" y="274638"/>
            <a:ext cx="6543692" cy="778098"/>
          </a:xfrm>
        </p:spPr>
        <p:txBody>
          <a:bodyPr>
            <a:noAutofit/>
          </a:bodyPr>
          <a:lstStyle/>
          <a:p>
            <a:r>
              <a:rPr lang="es-ES_tradnl" sz="2800" b="1" dirty="0"/>
              <a:t/>
            </a:r>
            <a:br>
              <a:rPr lang="es-ES_tradnl" sz="2800" b="1" dirty="0"/>
            </a:br>
            <a:r>
              <a:rPr lang="es-ES_tradnl" sz="2800" b="1" dirty="0"/>
              <a:t>Ley que Moderniza las</a:t>
            </a:r>
            <a:r>
              <a:rPr lang="es-ES_tradnl" sz="2800" dirty="0"/>
              <a:t> </a:t>
            </a:r>
            <a:r>
              <a:rPr lang="es-ES_tradnl" sz="2800" b="1" dirty="0"/>
              <a:t>Relaciones</a:t>
            </a:r>
            <a:r>
              <a:rPr lang="es-ES_tradnl" sz="2800" dirty="0"/>
              <a:t> </a:t>
            </a:r>
            <a:r>
              <a:rPr lang="es-ES_tradnl" sz="2800" b="1" dirty="0"/>
              <a:t>Laborales</a:t>
            </a:r>
            <a:r>
              <a:rPr lang="es-CL" sz="2800" b="1" dirty="0"/>
              <a:t/>
            </a:r>
            <a:br>
              <a:rPr lang="es-CL" sz="2800" b="1" dirty="0"/>
            </a:br>
            <a:endParaRPr lang="es-CL" sz="2800" dirty="0"/>
          </a:p>
        </p:txBody>
      </p:sp>
      <p:sp>
        <p:nvSpPr>
          <p:cNvPr id="18" name="Marcador de texto 2"/>
          <p:cNvSpPr txBox="1">
            <a:spLocks/>
          </p:cNvSpPr>
          <p:nvPr/>
        </p:nvSpPr>
        <p:spPr>
          <a:xfrm>
            <a:off x="6960096" y="1124744"/>
            <a:ext cx="3247086" cy="432048"/>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dirty="0">
                <a:solidFill>
                  <a:prstClr val="black">
                    <a:tint val="75000"/>
                  </a:prstClr>
                </a:solidFill>
              </a:rPr>
              <a:t>Prácticas Antisindicales</a:t>
            </a:r>
            <a:endParaRPr lang="es-CL" sz="2000" dirty="0">
              <a:solidFill>
                <a:prstClr val="black">
                  <a:tint val="75000"/>
                </a:prstClr>
              </a:solidFill>
            </a:endParaRPr>
          </a:p>
        </p:txBody>
      </p:sp>
      <p:sp>
        <p:nvSpPr>
          <p:cNvPr id="11" name="7 CuadroTexto"/>
          <p:cNvSpPr txBox="1"/>
          <p:nvPr/>
        </p:nvSpPr>
        <p:spPr>
          <a:xfrm>
            <a:off x="2639616" y="2924944"/>
            <a:ext cx="7272808"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sz="1600" dirty="0">
                <a:solidFill>
                  <a:srgbClr val="1F497D"/>
                </a:solidFill>
              </a:rPr>
              <a:t>Existen modificaciones parciales a las hipótesis existentes.</a:t>
            </a:r>
            <a:endParaRPr lang="es-CL" sz="1600" dirty="0">
              <a:solidFill>
                <a:srgbClr val="1F497D"/>
              </a:solidFill>
            </a:endParaRPr>
          </a:p>
        </p:txBody>
      </p:sp>
      <p:sp>
        <p:nvSpPr>
          <p:cNvPr id="12" name="8 CuadroTexto"/>
          <p:cNvSpPr txBox="1"/>
          <p:nvPr/>
        </p:nvSpPr>
        <p:spPr>
          <a:xfrm>
            <a:off x="2639616" y="5245058"/>
            <a:ext cx="7272808"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sz="1600" dirty="0">
                <a:solidFill>
                  <a:srgbClr val="1F497D"/>
                </a:solidFill>
              </a:rPr>
              <a:t>Se consagra un Fondo de Formación Sindical y Relaciones Laborales Colaborativas</a:t>
            </a:r>
            <a:endParaRPr lang="es-CL" dirty="0">
              <a:solidFill>
                <a:srgbClr val="1F497D"/>
              </a:solidFill>
            </a:endParaRPr>
          </a:p>
        </p:txBody>
      </p:sp>
      <p:sp>
        <p:nvSpPr>
          <p:cNvPr id="13" name="9 CuadroTexto"/>
          <p:cNvSpPr txBox="1"/>
          <p:nvPr/>
        </p:nvSpPr>
        <p:spPr>
          <a:xfrm>
            <a:off x="2639616" y="4414013"/>
            <a:ext cx="7272808"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sz="1600" dirty="0">
                <a:solidFill>
                  <a:srgbClr val="1F497D"/>
                </a:solidFill>
              </a:rPr>
              <a:t>Se modifica el régimen sancionatorio referido a las multas</a:t>
            </a:r>
            <a:endParaRPr lang="es-CL" dirty="0">
              <a:solidFill>
                <a:srgbClr val="1F497D"/>
              </a:solidFill>
            </a:endParaRPr>
          </a:p>
        </p:txBody>
      </p:sp>
      <p:sp>
        <p:nvSpPr>
          <p:cNvPr id="15" name="10 CuadroTexto"/>
          <p:cNvSpPr txBox="1"/>
          <p:nvPr/>
        </p:nvSpPr>
        <p:spPr>
          <a:xfrm>
            <a:off x="2639616" y="2131978"/>
            <a:ext cx="727280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sz="1600" dirty="0">
                <a:solidFill>
                  <a:srgbClr val="1F497D"/>
                </a:solidFill>
              </a:rPr>
              <a:t>Se consagran nuevas hipótesis de Prácticas Antisindicales</a:t>
            </a:r>
            <a:r>
              <a:rPr lang="es-ES_tradnl" dirty="0">
                <a:solidFill>
                  <a:srgbClr val="1F497D"/>
                </a:solidFill>
              </a:rPr>
              <a:t>.</a:t>
            </a:r>
            <a:endParaRPr lang="es-CL" dirty="0">
              <a:solidFill>
                <a:srgbClr val="1F497D"/>
              </a:solidFill>
            </a:endParaRPr>
          </a:p>
        </p:txBody>
      </p:sp>
      <p:sp>
        <p:nvSpPr>
          <p:cNvPr id="16" name="22 CuadroTexto"/>
          <p:cNvSpPr txBox="1"/>
          <p:nvPr/>
        </p:nvSpPr>
        <p:spPr>
          <a:xfrm>
            <a:off x="2639616" y="3658456"/>
            <a:ext cx="7272808"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_tradnl" sz="1600" dirty="0">
                <a:solidFill>
                  <a:srgbClr val="1F497D"/>
                </a:solidFill>
              </a:rPr>
              <a:t>Cambios en torno al concepto prácticas antisindicales/ prácticas desleales</a:t>
            </a:r>
            <a:endParaRPr lang="es-CL" sz="1600" dirty="0">
              <a:solidFill>
                <a:srgbClr val="1F497D"/>
              </a:solidFill>
            </a:endParaRPr>
          </a:p>
        </p:txBody>
      </p:sp>
    </p:spTree>
    <p:extLst>
      <p:ext uri="{BB962C8B-B14F-4D97-AF65-F5344CB8AC3E}">
        <p14:creationId xmlns:p14="http://schemas.microsoft.com/office/powerpoint/2010/main" val="3697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667108" y="274638"/>
            <a:ext cx="6543692" cy="778098"/>
          </a:xfrm>
        </p:spPr>
        <p:txBody>
          <a:bodyPr>
            <a:noAutofit/>
          </a:bodyPr>
          <a:lstStyle/>
          <a:p>
            <a:r>
              <a:rPr lang="es-ES_tradnl" sz="2800" b="1" dirty="0"/>
              <a:t/>
            </a:r>
            <a:br>
              <a:rPr lang="es-ES_tradnl" sz="2800" b="1" dirty="0"/>
            </a:br>
            <a:r>
              <a:rPr lang="es-ES_tradnl" sz="2800" b="1" dirty="0"/>
              <a:t>Ley que Moderniza las</a:t>
            </a:r>
            <a:r>
              <a:rPr lang="es-ES_tradnl" sz="2800" dirty="0"/>
              <a:t> </a:t>
            </a:r>
            <a:r>
              <a:rPr lang="es-ES_tradnl" sz="2800" b="1" dirty="0"/>
              <a:t>Relaciones</a:t>
            </a:r>
            <a:r>
              <a:rPr lang="es-ES_tradnl" sz="2800" dirty="0"/>
              <a:t> </a:t>
            </a:r>
            <a:r>
              <a:rPr lang="es-ES_tradnl" sz="2800" b="1" dirty="0"/>
              <a:t>Laborales</a:t>
            </a:r>
            <a:r>
              <a:rPr lang="es-CL" sz="2800" b="1" dirty="0"/>
              <a:t/>
            </a:r>
            <a:br>
              <a:rPr lang="es-CL" sz="2800" b="1" dirty="0"/>
            </a:br>
            <a:endParaRPr lang="es-CL" sz="2800" dirty="0"/>
          </a:p>
        </p:txBody>
      </p:sp>
      <p:sp>
        <p:nvSpPr>
          <p:cNvPr id="18" name="Marcador de texto 2"/>
          <p:cNvSpPr txBox="1">
            <a:spLocks/>
          </p:cNvSpPr>
          <p:nvPr/>
        </p:nvSpPr>
        <p:spPr>
          <a:xfrm>
            <a:off x="6960096" y="1124744"/>
            <a:ext cx="3247086" cy="432048"/>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dirty="0">
                <a:solidFill>
                  <a:prstClr val="black">
                    <a:tint val="75000"/>
                  </a:prstClr>
                </a:solidFill>
              </a:rPr>
              <a:t>Prácticas Antisindicales</a:t>
            </a:r>
            <a:endParaRPr lang="es-CL" sz="2000" dirty="0">
              <a:solidFill>
                <a:prstClr val="black">
                  <a:tint val="75000"/>
                </a:prstClr>
              </a:solidFill>
            </a:endParaRPr>
          </a:p>
        </p:txBody>
      </p:sp>
      <p:sp>
        <p:nvSpPr>
          <p:cNvPr id="11" name="CuadroTexto 10"/>
          <p:cNvSpPr txBox="1"/>
          <p:nvPr/>
        </p:nvSpPr>
        <p:spPr>
          <a:xfrm>
            <a:off x="2556581" y="1800753"/>
            <a:ext cx="6912768" cy="1569660"/>
          </a:xfrm>
          <a:prstGeom prst="rect">
            <a:avLst/>
          </a:prstGeom>
          <a:noFill/>
        </p:spPr>
        <p:txBody>
          <a:bodyPr wrap="square" rtlCol="0">
            <a:spAutoFit/>
          </a:bodyPr>
          <a:lstStyle/>
          <a:p>
            <a:pPr algn="just"/>
            <a:r>
              <a:rPr lang="es-CL" sz="2400" i="1" dirty="0">
                <a:solidFill>
                  <a:srgbClr val="1F497D"/>
                </a:solidFill>
              </a:rPr>
              <a:t>Art. 289. Serán consideradas prácticas antisindicales del empleador, las acciones que atenten contra la libertad sindical, entendiéndose por tales, </a:t>
            </a:r>
            <a:r>
              <a:rPr lang="es-CL" sz="2400" b="1" i="1" dirty="0">
                <a:solidFill>
                  <a:srgbClr val="1F497D"/>
                </a:solidFill>
              </a:rPr>
              <a:t>entre otras,</a:t>
            </a:r>
            <a:r>
              <a:rPr lang="es-CL" sz="2400" i="1" dirty="0">
                <a:solidFill>
                  <a:srgbClr val="1F497D"/>
                </a:solidFill>
              </a:rPr>
              <a:t> las siguientes</a:t>
            </a:r>
          </a:p>
        </p:txBody>
      </p:sp>
      <p:sp>
        <p:nvSpPr>
          <p:cNvPr id="4" name="CuadroTexto 3"/>
          <p:cNvSpPr txBox="1"/>
          <p:nvPr/>
        </p:nvSpPr>
        <p:spPr>
          <a:xfrm>
            <a:off x="2559319" y="3656765"/>
            <a:ext cx="6372708" cy="461665"/>
          </a:xfrm>
          <a:prstGeom prst="rect">
            <a:avLst/>
          </a:prstGeom>
          <a:noFill/>
        </p:spPr>
        <p:txBody>
          <a:bodyPr wrap="square" rtlCol="0">
            <a:spAutoFit/>
          </a:bodyPr>
          <a:lstStyle/>
          <a:p>
            <a:r>
              <a:rPr lang="es-CL" sz="2400" dirty="0" smtClean="0">
                <a:solidFill>
                  <a:prstClr val="black"/>
                </a:solidFill>
              </a:rPr>
              <a:t>“</a:t>
            </a:r>
            <a:r>
              <a:rPr lang="es-CL" sz="2400" dirty="0">
                <a:solidFill>
                  <a:prstClr val="black"/>
                </a:solidFill>
              </a:rPr>
              <a:t>Incurre especialmente en esta infracción”</a:t>
            </a:r>
          </a:p>
        </p:txBody>
      </p:sp>
      <p:sp>
        <p:nvSpPr>
          <p:cNvPr id="5" name="CuadroTexto 4"/>
          <p:cNvSpPr txBox="1"/>
          <p:nvPr/>
        </p:nvSpPr>
        <p:spPr>
          <a:xfrm>
            <a:off x="914400" y="4648200"/>
            <a:ext cx="1059180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dirty="0" smtClean="0"/>
              <a:t>La nueva redacción objetiva las conductas:</a:t>
            </a:r>
          </a:p>
          <a:p>
            <a:r>
              <a:rPr lang="es-MX" dirty="0" smtClean="0"/>
              <a:t>Antes: “El que obstaculice…”;  Hoy: “Obstaculizar…”</a:t>
            </a:r>
          </a:p>
          <a:p>
            <a:endParaRPr lang="es-MX" dirty="0"/>
          </a:p>
          <a:p>
            <a:r>
              <a:rPr lang="es-MX" dirty="0" smtClean="0"/>
              <a:t>Se vincula con la buena fe objetiva, poniendo énfasis en el comportamiento externo, el cual debe ponderarse a la luz del estándar que dicta la norma jurídica, excluyendo todo elemento subjetivo.  </a:t>
            </a:r>
            <a:endParaRPr lang="es-CL" dirty="0"/>
          </a:p>
        </p:txBody>
      </p:sp>
      <p:sp>
        <p:nvSpPr>
          <p:cNvPr id="7" name="Cerrar llave 6"/>
          <p:cNvSpPr/>
          <p:nvPr/>
        </p:nvSpPr>
        <p:spPr>
          <a:xfrm>
            <a:off x="9469349" y="1800753"/>
            <a:ext cx="371067" cy="14122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8" name="CuadroTexto 7"/>
          <p:cNvSpPr txBox="1"/>
          <p:nvPr/>
        </p:nvSpPr>
        <p:spPr>
          <a:xfrm>
            <a:off x="9840416" y="2026295"/>
            <a:ext cx="1800200" cy="923330"/>
          </a:xfrm>
          <a:prstGeom prst="rect">
            <a:avLst/>
          </a:prstGeom>
          <a:noFill/>
        </p:spPr>
        <p:txBody>
          <a:bodyPr wrap="square" rtlCol="0">
            <a:spAutoFit/>
          </a:bodyPr>
          <a:lstStyle/>
          <a:p>
            <a:r>
              <a:rPr lang="es-MX" dirty="0" smtClean="0"/>
              <a:t>Actual redacción, deja en claro que no es taxativo</a:t>
            </a:r>
            <a:endParaRPr lang="es-CL" dirty="0"/>
          </a:p>
        </p:txBody>
      </p:sp>
      <p:sp>
        <p:nvSpPr>
          <p:cNvPr id="9" name="Cerrar llave 8"/>
          <p:cNvSpPr/>
          <p:nvPr/>
        </p:nvSpPr>
        <p:spPr>
          <a:xfrm>
            <a:off x="8184232" y="3501008"/>
            <a:ext cx="144016" cy="6174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0" name="CuadroTexto 9"/>
          <p:cNvSpPr txBox="1"/>
          <p:nvPr/>
        </p:nvSpPr>
        <p:spPr>
          <a:xfrm>
            <a:off x="8316406" y="3501008"/>
            <a:ext cx="2492565" cy="646331"/>
          </a:xfrm>
          <a:prstGeom prst="rect">
            <a:avLst/>
          </a:prstGeom>
          <a:noFill/>
        </p:spPr>
        <p:txBody>
          <a:bodyPr wrap="square" rtlCol="0">
            <a:spAutoFit/>
          </a:bodyPr>
          <a:lstStyle/>
          <a:p>
            <a:r>
              <a:rPr lang="es-MX" dirty="0" smtClean="0"/>
              <a:t>Antigua redacción, no lo dejaba tan claro</a:t>
            </a:r>
            <a:endParaRPr lang="es-CL" dirty="0"/>
          </a:p>
        </p:txBody>
      </p:sp>
    </p:spTree>
    <p:extLst>
      <p:ext uri="{BB962C8B-B14F-4D97-AF65-F5344CB8AC3E}">
        <p14:creationId xmlns:p14="http://schemas.microsoft.com/office/powerpoint/2010/main" val="163432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83432" y="548680"/>
            <a:ext cx="9433048" cy="56938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2800" dirty="0" smtClean="0"/>
              <a:t>	</a:t>
            </a:r>
            <a:r>
              <a:rPr lang="es-MX" sz="2800" b="1" dirty="0" smtClean="0"/>
              <a:t>Las nuevas prácticas antisindicales del empleador: </a:t>
            </a:r>
          </a:p>
          <a:p>
            <a:pPr algn="just"/>
            <a:endParaRPr lang="es-MX" b="1" dirty="0"/>
          </a:p>
          <a:p>
            <a:pPr marL="285750" indent="-285750" algn="just">
              <a:buFontTx/>
              <a:buChar char="-"/>
            </a:pPr>
            <a:r>
              <a:rPr lang="es-MX" sz="2000" dirty="0" smtClean="0"/>
              <a:t>Despedir a trabajadores por haber manifestado su intención de sindicalizarse (289 a) final)</a:t>
            </a:r>
          </a:p>
          <a:p>
            <a:pPr marL="285750" indent="-285750" algn="just">
              <a:buFontTx/>
              <a:buChar char="-"/>
            </a:pPr>
            <a:endParaRPr lang="es-MX" sz="2000" dirty="0" smtClean="0"/>
          </a:p>
          <a:p>
            <a:pPr marL="285750" indent="-285750" algn="just">
              <a:buFontTx/>
              <a:buChar char="-"/>
            </a:pPr>
            <a:r>
              <a:rPr lang="es-MX" sz="2000" dirty="0" smtClean="0"/>
              <a:t>Negarse a reincorporar un dirigente sindical aforado, frente al requerimiento de un fiscalizador de la I.T. </a:t>
            </a:r>
          </a:p>
          <a:p>
            <a:pPr marL="285750" indent="-285750" algn="just">
              <a:buFontTx/>
              <a:buChar char="-"/>
            </a:pPr>
            <a:endParaRPr lang="es-MX" sz="2000" dirty="0" smtClean="0"/>
          </a:p>
          <a:p>
            <a:pPr marL="285750" indent="-285750" algn="just">
              <a:buFontTx/>
              <a:buChar char="-"/>
            </a:pPr>
            <a:r>
              <a:rPr lang="es-MX" sz="2000" dirty="0" smtClean="0"/>
              <a:t>Otorgar o convenir con trabajadores no afiliados al sindicato que los hubiere negociado, los mismos beneficios pactados en un instrumento colectivo (salvo  los a</a:t>
            </a:r>
            <a:r>
              <a:rPr lang="es-CL" sz="2000" dirty="0" smtClean="0"/>
              <a:t>cuerdos </a:t>
            </a:r>
            <a:r>
              <a:rPr lang="es-CL" sz="2000" dirty="0"/>
              <a:t>individuales </a:t>
            </a:r>
            <a:r>
              <a:rPr lang="es-CL" sz="2000" dirty="0" smtClean="0"/>
              <a:t>fundados </a:t>
            </a:r>
            <a:r>
              <a:rPr lang="es-CL" sz="2000" dirty="0"/>
              <a:t>en capacidades, calificaciones, idoneidad, responsabilidad o productividad del </a:t>
            </a:r>
            <a:r>
              <a:rPr lang="es-CL" sz="2000" dirty="0" smtClean="0"/>
              <a:t>trabajador y el reajuste </a:t>
            </a:r>
            <a:r>
              <a:rPr lang="es-CL" sz="2000" dirty="0"/>
              <a:t>IPC si en la respuesta del proyecto de contrato colectivo lo ofreció a la organización sindical</a:t>
            </a:r>
            <a:r>
              <a:rPr lang="es-CL" sz="2000" dirty="0" smtClean="0"/>
              <a:t>.</a:t>
            </a:r>
          </a:p>
          <a:p>
            <a:pPr marL="285750" indent="-285750" algn="just">
              <a:buFontTx/>
              <a:buChar char="-"/>
            </a:pPr>
            <a:endParaRPr lang="es-CL" sz="2000" dirty="0" smtClean="0"/>
          </a:p>
          <a:p>
            <a:pPr marL="285750" indent="-285750" algn="just">
              <a:buFontTx/>
              <a:buChar char="-"/>
            </a:pPr>
            <a:r>
              <a:rPr lang="es-MX" sz="2000" dirty="0" smtClean="0"/>
              <a:t>No descontar o no integrar a la organización sindical respectiva, las cuotas o aportes sindicales, ordinarios o extraordinarios, que corresponda pagar por los afiliados, o la cuota o aporte convenido en un acuerdo de extensión de beneficios.</a:t>
            </a:r>
            <a:endParaRPr lang="es-MX" dirty="0" smtClean="0"/>
          </a:p>
          <a:p>
            <a:endParaRPr lang="es-CL" dirty="0"/>
          </a:p>
        </p:txBody>
      </p:sp>
    </p:spTree>
    <p:extLst>
      <p:ext uri="{BB962C8B-B14F-4D97-AF65-F5344CB8AC3E}">
        <p14:creationId xmlns:p14="http://schemas.microsoft.com/office/powerpoint/2010/main" val="37453607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27448" y="2060848"/>
            <a:ext cx="9433048" cy="276998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2800" dirty="0" smtClean="0"/>
              <a:t>	</a:t>
            </a:r>
            <a:r>
              <a:rPr lang="es-MX" sz="2800" b="1" dirty="0" smtClean="0"/>
              <a:t>Las nuevas prácticas antisindicales del trabajador, las </a:t>
            </a:r>
            <a:r>
              <a:rPr lang="es-MX" sz="2800" b="1" dirty="0" err="1" smtClean="0"/>
              <a:t>oo.ss</a:t>
            </a:r>
            <a:r>
              <a:rPr lang="es-MX" sz="2800" b="1" dirty="0" smtClean="0"/>
              <a:t>. y el empleador: </a:t>
            </a:r>
          </a:p>
          <a:p>
            <a:pPr algn="just"/>
            <a:endParaRPr lang="es-MX" b="1" dirty="0"/>
          </a:p>
          <a:p>
            <a:pPr marL="285750" indent="-285750" algn="just">
              <a:buFontTx/>
              <a:buChar char="-"/>
            </a:pPr>
            <a:r>
              <a:rPr lang="es-MX" sz="2000" dirty="0" smtClean="0"/>
              <a:t>Ejercer los derechos sindicales o fueros que establece el CT de mala fe o con abuso del derecho.</a:t>
            </a:r>
          </a:p>
          <a:p>
            <a:pPr marL="285750" indent="-285750" algn="just">
              <a:buFontTx/>
              <a:buChar char="-"/>
            </a:pPr>
            <a:r>
              <a:rPr lang="es-MX" sz="2000" dirty="0" smtClean="0"/>
              <a:t>Impedir el ingreso de los trabajadores a las asambleas o el ejercicio de derecho a sufragio</a:t>
            </a:r>
          </a:p>
          <a:p>
            <a:pPr algn="just"/>
            <a:endParaRPr lang="es-CL" dirty="0"/>
          </a:p>
        </p:txBody>
      </p:sp>
    </p:spTree>
    <p:extLst>
      <p:ext uri="{BB962C8B-B14F-4D97-AF65-F5344CB8AC3E}">
        <p14:creationId xmlns:p14="http://schemas.microsoft.com/office/powerpoint/2010/main" val="8082627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667108" y="274638"/>
            <a:ext cx="6543692" cy="778098"/>
          </a:xfrm>
        </p:spPr>
        <p:txBody>
          <a:bodyPr>
            <a:noAutofit/>
          </a:bodyPr>
          <a:lstStyle/>
          <a:p>
            <a:r>
              <a:rPr lang="es-ES_tradnl" sz="2800" b="1" dirty="0"/>
              <a:t/>
            </a:r>
            <a:br>
              <a:rPr lang="es-ES_tradnl" sz="2800" b="1" dirty="0"/>
            </a:br>
            <a:r>
              <a:rPr lang="es-ES_tradnl" sz="2800" b="1" dirty="0"/>
              <a:t>Ley que Moderniza las</a:t>
            </a:r>
            <a:r>
              <a:rPr lang="es-ES_tradnl" sz="2800" dirty="0"/>
              <a:t> </a:t>
            </a:r>
            <a:r>
              <a:rPr lang="es-ES_tradnl" sz="2800" b="1" dirty="0"/>
              <a:t>Relaciones</a:t>
            </a:r>
            <a:r>
              <a:rPr lang="es-ES_tradnl" sz="2800" dirty="0"/>
              <a:t> </a:t>
            </a:r>
            <a:r>
              <a:rPr lang="es-ES_tradnl" sz="2800" b="1" dirty="0"/>
              <a:t>Laborales</a:t>
            </a:r>
            <a:r>
              <a:rPr lang="es-CL" sz="2800" b="1" dirty="0"/>
              <a:t/>
            </a:r>
            <a:br>
              <a:rPr lang="es-CL" sz="2800" b="1" dirty="0"/>
            </a:br>
            <a:endParaRPr lang="es-CL" sz="2800" dirty="0"/>
          </a:p>
        </p:txBody>
      </p:sp>
      <p:sp>
        <p:nvSpPr>
          <p:cNvPr id="18" name="Marcador de texto 2"/>
          <p:cNvSpPr txBox="1">
            <a:spLocks/>
          </p:cNvSpPr>
          <p:nvPr/>
        </p:nvSpPr>
        <p:spPr>
          <a:xfrm>
            <a:off x="6960096" y="1124744"/>
            <a:ext cx="3247086" cy="432048"/>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dirty="0">
                <a:solidFill>
                  <a:prstClr val="black">
                    <a:tint val="75000"/>
                  </a:prstClr>
                </a:solidFill>
              </a:rPr>
              <a:t>Prácticas Antisindicales</a:t>
            </a:r>
            <a:endParaRPr lang="es-CL" sz="2000" dirty="0">
              <a:solidFill>
                <a:prstClr val="black">
                  <a:tint val="75000"/>
                </a:prstClr>
              </a:solidFill>
            </a:endParaRPr>
          </a:p>
        </p:txBody>
      </p:sp>
      <p:sp>
        <p:nvSpPr>
          <p:cNvPr id="2" name="CuadroTexto 1"/>
          <p:cNvSpPr txBox="1"/>
          <p:nvPr/>
        </p:nvSpPr>
        <p:spPr>
          <a:xfrm>
            <a:off x="3962400" y="1520334"/>
            <a:ext cx="2088232" cy="523220"/>
          </a:xfrm>
          <a:prstGeom prst="rect">
            <a:avLst/>
          </a:prstGeom>
          <a:noFill/>
        </p:spPr>
        <p:txBody>
          <a:bodyPr wrap="square" rtlCol="0">
            <a:spAutoFit/>
          </a:bodyPr>
          <a:lstStyle/>
          <a:p>
            <a:pPr algn="ctr"/>
            <a:r>
              <a:rPr lang="es-CL" sz="2800" dirty="0">
                <a:solidFill>
                  <a:srgbClr val="1F497D"/>
                </a:solidFill>
              </a:rPr>
              <a:t>Sanciones</a:t>
            </a:r>
          </a:p>
        </p:txBody>
      </p:sp>
      <p:sp>
        <p:nvSpPr>
          <p:cNvPr id="5" name="Rectángulo 4"/>
          <p:cNvSpPr/>
          <p:nvPr/>
        </p:nvSpPr>
        <p:spPr>
          <a:xfrm>
            <a:off x="1447800" y="2286000"/>
            <a:ext cx="1005840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CL" dirty="0" smtClean="0"/>
              <a:t>Las </a:t>
            </a:r>
            <a:r>
              <a:rPr lang="es-CL" dirty="0"/>
              <a:t>prácticas desleales serán sancionadas de la </a:t>
            </a:r>
            <a:r>
              <a:rPr lang="es-CL" dirty="0" smtClean="0"/>
              <a:t>siguiente forma:</a:t>
            </a:r>
          </a:p>
          <a:p>
            <a:endParaRPr lang="es-CL" dirty="0"/>
          </a:p>
          <a:p>
            <a:r>
              <a:rPr lang="es-CL" dirty="0"/>
              <a:t>1. En la </a:t>
            </a:r>
            <a:r>
              <a:rPr lang="es-CL" b="1" u="sng" dirty="0"/>
              <a:t>micro empresa </a:t>
            </a:r>
            <a:r>
              <a:rPr lang="es-CL" dirty="0"/>
              <a:t>con multa de </a:t>
            </a:r>
            <a:r>
              <a:rPr lang="es-CL" u="sng" dirty="0"/>
              <a:t>cinco a veinticinco </a:t>
            </a:r>
            <a:r>
              <a:rPr lang="es-CL" dirty="0"/>
              <a:t>unidades tributarias mensuales.</a:t>
            </a:r>
          </a:p>
          <a:p>
            <a:r>
              <a:rPr lang="es-CL" dirty="0"/>
              <a:t>2. En la </a:t>
            </a:r>
            <a:r>
              <a:rPr lang="es-CL" b="1" u="sng" dirty="0"/>
              <a:t>pequeña empresa </a:t>
            </a:r>
            <a:r>
              <a:rPr lang="es-CL" dirty="0"/>
              <a:t>con multa de </a:t>
            </a:r>
            <a:r>
              <a:rPr lang="es-CL" u="sng" dirty="0"/>
              <a:t>diez a cincuenta </a:t>
            </a:r>
            <a:r>
              <a:rPr lang="es-CL" dirty="0"/>
              <a:t>unidades tributarias mensuales</a:t>
            </a:r>
            <a:r>
              <a:rPr lang="es-CL" dirty="0" smtClean="0"/>
              <a:t>.</a:t>
            </a:r>
          </a:p>
          <a:p>
            <a:r>
              <a:rPr lang="es-CL" dirty="0"/>
              <a:t>3. En la </a:t>
            </a:r>
            <a:r>
              <a:rPr lang="es-CL" b="1" u="sng" dirty="0"/>
              <a:t>mediana empresa </a:t>
            </a:r>
            <a:r>
              <a:rPr lang="es-CL" dirty="0"/>
              <a:t>con multa de </a:t>
            </a:r>
            <a:r>
              <a:rPr lang="es-CL" u="sng" dirty="0"/>
              <a:t>quince a ciento cincuenta </a:t>
            </a:r>
            <a:r>
              <a:rPr lang="es-CL" dirty="0"/>
              <a:t>unidades tributarias</a:t>
            </a:r>
          </a:p>
          <a:p>
            <a:r>
              <a:rPr lang="es-CL" dirty="0"/>
              <a:t>mensuales.</a:t>
            </a:r>
          </a:p>
          <a:p>
            <a:r>
              <a:rPr lang="es-CL" dirty="0"/>
              <a:t>4. En la </a:t>
            </a:r>
            <a:r>
              <a:rPr lang="es-CL" b="1" u="sng" dirty="0"/>
              <a:t>gran empresa </a:t>
            </a:r>
            <a:r>
              <a:rPr lang="es-CL" dirty="0"/>
              <a:t>con multa de </a:t>
            </a:r>
            <a:r>
              <a:rPr lang="es-CL" u="sng" dirty="0"/>
              <a:t>veinte a trescientas</a:t>
            </a:r>
            <a:r>
              <a:rPr lang="es-CL" dirty="0"/>
              <a:t> unidades tributarias mensuales</a:t>
            </a:r>
            <a:r>
              <a:rPr lang="es-CL" dirty="0" smtClean="0"/>
              <a:t>.</a:t>
            </a:r>
          </a:p>
          <a:p>
            <a:endParaRPr lang="es-CL" dirty="0"/>
          </a:p>
          <a:p>
            <a:r>
              <a:rPr lang="es-CL" dirty="0"/>
              <a:t>La cuantía de la multa, dentro del rango respectivo, será determinada teniendo en cuenta la</a:t>
            </a:r>
          </a:p>
          <a:p>
            <a:r>
              <a:rPr lang="es-CL" dirty="0"/>
              <a:t>gravedad de la infracción y el número de trabajadores involucrados o afiliados a la organización</a:t>
            </a:r>
          </a:p>
          <a:p>
            <a:r>
              <a:rPr lang="es-CL" dirty="0"/>
              <a:t>sindical. En caso de reincidencia en las medianas y grandes empresas, se aplicará lo dispuesto en el inciso quinto del artículo 506 de este </a:t>
            </a:r>
            <a:r>
              <a:rPr lang="es-CL" dirty="0" smtClean="0"/>
              <a:t>Código (se podrán duplicar o triplicar según corresponda)</a:t>
            </a:r>
            <a:endParaRPr lang="es-CL" dirty="0"/>
          </a:p>
        </p:txBody>
      </p:sp>
      <p:sp>
        <p:nvSpPr>
          <p:cNvPr id="4" name="3 Rectángulo"/>
          <p:cNvSpPr/>
          <p:nvPr/>
        </p:nvSpPr>
        <p:spPr>
          <a:xfrm>
            <a:off x="3200400" y="5867400"/>
            <a:ext cx="4825039" cy="369332"/>
          </a:xfrm>
          <a:prstGeom prst="rect">
            <a:avLst/>
          </a:prstGeom>
        </p:spPr>
        <p:txBody>
          <a:bodyPr wrap="none">
            <a:spAutoFit/>
          </a:bodyPr>
          <a:lstStyle/>
          <a:p>
            <a:r>
              <a:rPr lang="es-CL" dirty="0"/>
              <a:t>ANTES MULTAS DE 10 A 150 UTM SIN DISTINCION</a:t>
            </a:r>
          </a:p>
        </p:txBody>
      </p:sp>
    </p:spTree>
    <p:extLst>
      <p:ext uri="{BB962C8B-B14F-4D97-AF65-F5344CB8AC3E}">
        <p14:creationId xmlns:p14="http://schemas.microsoft.com/office/powerpoint/2010/main" val="263508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6500</TotalTime>
  <Words>10087</Words>
  <Application>Microsoft Office PowerPoint</Application>
  <PresentationFormat>Panorámica</PresentationFormat>
  <Paragraphs>868</Paragraphs>
  <Slides>106</Slides>
  <Notes>22</Notes>
  <HiddenSlides>0</HiddenSlides>
  <MMClips>0</MMClips>
  <ScaleCrop>false</ScaleCrop>
  <HeadingPairs>
    <vt:vector size="6" baseType="variant">
      <vt:variant>
        <vt:lpstr>Fuentes usadas</vt:lpstr>
      </vt:variant>
      <vt:variant>
        <vt:i4>12</vt:i4>
      </vt:variant>
      <vt:variant>
        <vt:lpstr>Tema</vt:lpstr>
      </vt:variant>
      <vt:variant>
        <vt:i4>34</vt:i4>
      </vt:variant>
      <vt:variant>
        <vt:lpstr>Títulos de diapositiva</vt:lpstr>
      </vt:variant>
      <vt:variant>
        <vt:i4>106</vt:i4>
      </vt:variant>
    </vt:vector>
  </HeadingPairs>
  <TitlesOfParts>
    <vt:vector size="152" baseType="lpstr">
      <vt:lpstr>Yu Gothic UI Semilight</vt:lpstr>
      <vt:lpstr>Arial</vt:lpstr>
      <vt:lpstr>Calibri</vt:lpstr>
      <vt:lpstr>Calibri Light</vt:lpstr>
      <vt:lpstr>Comic Sans MS</vt:lpstr>
      <vt:lpstr>Lucida Casual</vt:lpstr>
      <vt:lpstr>Segoe UI</vt:lpstr>
      <vt:lpstr>Tahoma</vt:lpstr>
      <vt:lpstr>Times New Roman</vt:lpstr>
      <vt:lpstr>Trebuchet MS</vt:lpstr>
      <vt:lpstr>Verdana</vt:lpstr>
      <vt:lpstr>ヒラギノ角ゴ Pro W3</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1_Office Theme</vt:lpstr>
      <vt:lpstr>2_Office Theme</vt:lpstr>
      <vt:lpstr>Tema de Office</vt:lpstr>
      <vt:lpstr>32_Office Theme</vt:lpstr>
      <vt:lpstr>MODERNIZACIÓN DE LAS RELACIONES  LABORALES Y SUS INSTITUCIONES</vt:lpstr>
      <vt:lpstr>Estructura Código del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NORMAS  DEROGADAS</vt:lpstr>
      <vt:lpstr>              1. Materias a Negociar</vt:lpstr>
      <vt:lpstr>En diversas normas, la ley distingue según el tamaño de la empresa:</vt:lpstr>
      <vt:lpstr>Presentación de PowerPoint</vt:lpstr>
      <vt:lpstr>El art. 305 prohíbe negociar a los siguientes categorías de trabajadores, según el tamaño de la empresa:  </vt:lpstr>
      <vt:lpstr>Derecho de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 Qué sucede si el empleador no quiere entregar la información a la que está obligado o la que le fue solicitada? (art. 319)</vt:lpstr>
      <vt:lpstr>Presentación de PowerPoint</vt:lpstr>
      <vt:lpstr>4. Extensión de Beneficios</vt:lpstr>
      <vt:lpstr>Extensión de Beneficios (322)</vt:lpstr>
      <vt:lpstr>Presentación de PowerPoint</vt:lpstr>
      <vt:lpstr>Duración y vigencia de los instrumentos colectivos (art.  324)</vt:lpstr>
      <vt:lpstr>Equidad de género en la comisión negociadora (art. 330)</vt:lpstr>
      <vt:lpstr>Presentación de PowerPoint</vt:lpstr>
      <vt:lpstr>Antigüedad de la empresa para negociar colectivamente (Art.308)</vt:lpstr>
      <vt:lpstr>Presentación de PowerPoint</vt:lpstr>
      <vt:lpstr>Tipos de negociación que regula el Código</vt:lpstr>
      <vt:lpstr>Negociación colectiva Sindicato Interempresa  (art. 364)</vt:lpstr>
      <vt:lpstr>Requisitos que debe cumplir el sindicato interempresa en la gran y mediana empresa (art. 364)</vt:lpstr>
      <vt:lpstr>Negociación colectiva sindicato interempresa (art. 364). Caso pequeña y micro empresa</vt:lpstr>
      <vt:lpstr>Presentación de PowerPoint</vt:lpstr>
      <vt:lpstr>Presentación de PowerPoint</vt:lpstr>
      <vt:lpstr>Presentación de PowerPoint</vt:lpstr>
      <vt:lpstr>Afiliación durante la negociación colectiva.  (art. 331)</vt:lpstr>
      <vt:lpstr>Fuero negociación colectiva de los afiliados  después de la presentación del proyecto.</vt:lpstr>
      <vt:lpstr>Presentación de PowerPoint</vt:lpstr>
      <vt:lpstr>Presentación de PowerPoint</vt:lpstr>
      <vt:lpstr>Presentación de PowerPoint</vt:lpstr>
      <vt:lpstr>Presentación de PowerPoint</vt:lpstr>
      <vt:lpstr>Que se entiende por Piso de la Negociación Colectiva (art. 336)</vt:lpstr>
      <vt:lpstr>IMPUGNACIONES Y RECLAMACIONES (ARTS. 339 y 340)</vt:lpstr>
      <vt:lpstr>IMPUGNACIONES Y RECLAMACIONES (ART. 339) ¿QUIÉN LAS RESUELVE?</vt:lpstr>
      <vt:lpstr>IMPUGNACIONES Y RECLAMACIONES (ART. 340) ¿CUAL ES EL PLAZO DE FORMULACIÓN Y DONDE SE FORMULAN?</vt:lpstr>
      <vt:lpstr>Procedimiento  reclamación e impugnación. Art. 340</vt:lpstr>
      <vt:lpstr>Presentación de PowerPoint</vt:lpstr>
      <vt:lpstr>Límites del derecho a huelga</vt:lpstr>
      <vt:lpstr>Empresas que no pueden declara la huelga  (Art 362)</vt:lpstr>
      <vt:lpstr>Reanudación de faenas.  Art. 363)</vt:lpstr>
      <vt:lpstr>Servicios Mínimos / Equipos de emergencia</vt:lpstr>
      <vt:lpstr>Presentación de PowerPoint</vt:lpstr>
      <vt:lpstr>Presentación de PowerPoint</vt:lpstr>
      <vt:lpstr>Presentación de PowerPoint</vt:lpstr>
      <vt:lpstr>Presentación de PowerPoint</vt:lpstr>
      <vt:lpstr>Presentación de PowerPoint</vt:lpstr>
      <vt:lpstr>Presentación de PowerPoint</vt:lpstr>
      <vt:lpstr>     Contenido del acta, en caso de acuerdo:  1)Individualización de quienes suscriben el  acuerdo.  2) Fecha del acuerdo.  3) Consignar los servicios mínimos y clasificarlos según su finalidad (hipótesis).  4) Consignar el Equipo de Emergencia (Número de Trabajadores, Competencias Técnicas y Funciones)  5) Consignar el tiempo en que se proveerá el servicio mínimo, pudiendo ser diferido del inicio de la huelga</vt:lpstr>
      <vt:lpstr>Qué sucede en caso que el empleador no realice la propuesta?.  Se entiende que el empleador ha renunciado al ejercicio de su derecho (proponer) y, en tal consideración, no existirán servicios mínimos ni equipos de emergencia en el ejercicio de la huelga.   Qué pasa si no hay acuerdo en materia de Servicios Mínimos?  Cualquiera de las partes podrá requerir la intervención del Director Regional del Trabajo dentro de los cinco días siguientes.   La DT deberá:  1) Oír a las partes y solicitar informe técnico al organismo regulador o fiscalizador que corresponda.  2)  Emitir resolución fundada dentro de los 45 días siguientes al requerimiento. Sólo reclamable ante el Director Nacional del Trabajo (Plazo: 5 días siguientes a la notificación)     </vt:lpstr>
      <vt:lpstr>Presentación de PowerPoint</vt:lpstr>
      <vt:lpstr>Recalificación de Servicios Mínimos (Art. 360).</vt:lpstr>
      <vt:lpstr>Presentación de PowerPoint</vt:lpstr>
      <vt:lpstr>Consideraciones respecto a la conformación del equipo de emergencia.</vt:lpstr>
      <vt:lpstr>¿Sobre que aspectos puede existir disconformidad de los Sindicatos?</vt:lpstr>
      <vt:lpstr>Conclusiones importantes.</vt:lpstr>
      <vt:lpstr>Presentación de PowerPoint</vt:lpstr>
      <vt:lpstr>Presentación de PowerPoint</vt:lpstr>
      <vt:lpstr>Presentación de PowerPoint</vt:lpstr>
      <vt:lpstr>Presentación de PowerPoint</vt:lpstr>
      <vt:lpstr>Presentación de PowerPoint</vt:lpstr>
      <vt:lpstr>Convocatoria votación de la Huelga  (art. 347)</vt:lpstr>
      <vt:lpstr>Presentación de PowerPoint</vt:lpstr>
      <vt:lpstr>Formalidades votación de la huelga (art. 350)</vt:lpstr>
      <vt:lpstr>El Derecho a Huelga en la Reforma Laboral.</vt:lpstr>
      <vt:lpstr>Inicio de la huelga art. 350.</vt:lpstr>
      <vt:lpstr>Presentación de PowerPoint</vt:lpstr>
      <vt:lpstr>Mediación Obligatoria Art. 351 (Buenos Oficios)</vt:lpstr>
      <vt:lpstr>Presentación de PowerPoint</vt:lpstr>
      <vt:lpstr>Derecho a Reincorporación Individual (Art.357)</vt:lpstr>
      <vt:lpstr>Nueva oferta del empleador y su votación Art. 356.</vt:lpstr>
      <vt:lpstr>Pero luego señala…</vt:lpstr>
      <vt:lpstr>Suspensión de Huelga (Art. 358)</vt:lpstr>
      <vt:lpstr>DERECHO A LOCKOUT o cierre temporal  (ART. 353)</vt:lpstr>
      <vt:lpstr>Arbitraje Laboral ( Art. 385 y SS.)</vt:lpstr>
      <vt:lpstr>Características del nuevo arbitraje laboral.</vt:lpstr>
      <vt:lpstr>Huelga y Reemplazo de trabajadores.</vt:lpstr>
      <vt:lpstr> Ley que Moderniza las Relaciones Laborales </vt:lpstr>
      <vt:lpstr> Ley que Moderniza las Relaciones Laborales </vt:lpstr>
      <vt:lpstr>Presentación de PowerPoint</vt:lpstr>
      <vt:lpstr>Presentación de PowerPoint</vt:lpstr>
      <vt:lpstr> Ley que Moderniza las Relaciones Laborales </vt:lpstr>
      <vt:lpstr>Presentación de PowerPoint</vt:lpstr>
      <vt:lpstr>El despido Antisindical</vt:lpstr>
      <vt:lpstr>Pactos de condiciones especiales de trabajo</vt:lpstr>
      <vt:lpstr>Pacto sobre distribución de jornada de trabajo semanal</vt:lpstr>
      <vt:lpstr>Pactos para trabajadores con responsabilidades familiares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ModernizacionDeLasRelacionesLaborales</dc:title>
  <dc:creator>Hernan Cabello Acevedo</dc:creator>
  <cp:lastModifiedBy>Oscar Castillo</cp:lastModifiedBy>
  <cp:revision>251</cp:revision>
  <cp:lastPrinted>2017-02-02T14:20:15Z</cp:lastPrinted>
  <dcterms:created xsi:type="dcterms:W3CDTF">2016-09-09T12:27:28Z</dcterms:created>
  <dcterms:modified xsi:type="dcterms:W3CDTF">2017-07-07T17:14:58Z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2016-08-26T00:00:00Z</vt:filetime>
  </property>
  <property fmtid="{D5CDD505-2E9C-101B-9397-08002B2CF9AE}" pid="3" name="Creator">
    <vt:lpwstr>PowerPoint</vt:lpwstr>
  </property>
  <property fmtid="{D5CDD505-2E9C-101B-9397-08002B2CF9AE}" pid="4" name="LastSaved">
    <vt:filetime>2016-09-09T00:00:00Z</vt:filetime>
  </property>
</Properties>
</file>